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Default Extension="doc" ContentType="application/msword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emf" ContentType="image/x-emf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>
  <p:sldMasterIdLst>
    <p:sldMasterId id="2147483648" r:id="rId1"/>
  </p:sldMasterIdLst>
  <p:notesMasterIdLst>
    <p:notesMasterId r:id="rId32"/>
  </p:notesMasterIdLst>
  <p:handoutMasterIdLst>
    <p:handoutMasterId r:id="rId33"/>
  </p:handoutMasterIdLst>
  <p:sldIdLst>
    <p:sldId id="256" r:id="rId2"/>
    <p:sldId id="257" r:id="rId3"/>
    <p:sldId id="424" r:id="rId4"/>
    <p:sldId id="436" r:id="rId5"/>
    <p:sldId id="340" r:id="rId6"/>
    <p:sldId id="368" r:id="rId7"/>
    <p:sldId id="433" r:id="rId8"/>
    <p:sldId id="426" r:id="rId9"/>
    <p:sldId id="425" r:id="rId10"/>
    <p:sldId id="369" r:id="rId11"/>
    <p:sldId id="370" r:id="rId12"/>
    <p:sldId id="372" r:id="rId13"/>
    <p:sldId id="373" r:id="rId14"/>
    <p:sldId id="371" r:id="rId15"/>
    <p:sldId id="444" r:id="rId16"/>
    <p:sldId id="445" r:id="rId17"/>
    <p:sldId id="376" r:id="rId18"/>
    <p:sldId id="377" r:id="rId19"/>
    <p:sldId id="378" r:id="rId20"/>
    <p:sldId id="381" r:id="rId21"/>
    <p:sldId id="382" r:id="rId22"/>
    <p:sldId id="434" r:id="rId23"/>
    <p:sldId id="429" r:id="rId24"/>
    <p:sldId id="440" r:id="rId25"/>
    <p:sldId id="392" r:id="rId26"/>
    <p:sldId id="393" r:id="rId27"/>
    <p:sldId id="394" r:id="rId28"/>
    <p:sldId id="443" r:id="rId29"/>
    <p:sldId id="441" r:id="rId30"/>
    <p:sldId id="442" r:id="rId31"/>
  </p:sldIdLst>
  <p:sldSz cx="10752138" cy="8066088"/>
  <p:notesSz cx="6735763" cy="9866313"/>
  <p:embeddedFontLst>
    <p:embeddedFont>
      <p:font typeface="Palatino Linotype" pitchFamily="18" charset="0"/>
      <p:regular r:id="rId34"/>
      <p:bold r:id="rId35"/>
      <p:italic r:id="rId36"/>
      <p:boldItalic r:id="rId37"/>
    </p:embeddedFont>
  </p:embeddedFontLst>
  <p:defaultTextStyle>
    <a:defPPr>
      <a:defRPr lang="de-DE"/>
    </a:defPPr>
    <a:lvl1pPr algn="l" rtl="0" fontAlgn="base">
      <a:spcBef>
        <a:spcPct val="0"/>
      </a:spcBef>
      <a:spcAft>
        <a:spcPct val="0"/>
      </a:spcAft>
      <a:defRPr sz="2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2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2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2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2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  <a:srgbClr val="339933"/>
    <a:srgbClr val="5F5F5F"/>
    <a:srgbClr val="FF3300"/>
    <a:srgbClr val="EAEAEA"/>
    <a:srgbClr val="F8F8F8"/>
    <a:srgbClr val="FF6600"/>
    <a:srgbClr val="0000CC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5" d="100"/>
          <a:sy n="85" d="100"/>
        </p:scale>
        <p:origin x="-204" y="-90"/>
      </p:cViewPr>
      <p:guideLst>
        <p:guide orient="horz" pos="4142"/>
        <p:guide pos="4571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>
      <p:cViewPr varScale="1">
        <p:scale>
          <a:sx n="74" d="100"/>
          <a:sy n="74" d="100"/>
        </p:scale>
        <p:origin x="-2202" y="-96"/>
      </p:cViewPr>
      <p:guideLst>
        <p:guide orient="horz" pos="3108"/>
        <p:guide pos="2122"/>
      </p:guideLst>
    </p:cSldViewPr>
  </p:notesViewPr>
  <p:gridSpacing cx="73737788" cy="7373778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1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handoutMaster" Target="handoutMasters/handoutMaster1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font" Target="fonts/font4.fntdata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2.fntdata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3.vml.rels><?xml version="1.0" encoding="UTF-8" standalone="yes"?>
<Relationships xmlns="http://schemas.openxmlformats.org/package/2006/relationships"><Relationship Id="rId8" Type="http://schemas.openxmlformats.org/officeDocument/2006/relationships/image" Target="../media/image13.wmf"/><Relationship Id="rId3" Type="http://schemas.openxmlformats.org/officeDocument/2006/relationships/image" Target="../media/image8.wmf"/><Relationship Id="rId7" Type="http://schemas.openxmlformats.org/officeDocument/2006/relationships/image" Target="../media/image12.wmf"/><Relationship Id="rId2" Type="http://schemas.openxmlformats.org/officeDocument/2006/relationships/image" Target="../media/image7.wmf"/><Relationship Id="rId1" Type="http://schemas.openxmlformats.org/officeDocument/2006/relationships/image" Target="../media/image6.wmf"/><Relationship Id="rId6" Type="http://schemas.openxmlformats.org/officeDocument/2006/relationships/image" Target="../media/image11.wmf"/><Relationship Id="rId5" Type="http://schemas.openxmlformats.org/officeDocument/2006/relationships/image" Target="../media/image10.wmf"/><Relationship Id="rId4" Type="http://schemas.openxmlformats.org/officeDocument/2006/relationships/image" Target="../media/image9.wmf"/><Relationship Id="rId9" Type="http://schemas.openxmlformats.org/officeDocument/2006/relationships/image" Target="../media/image14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7.wmf"/><Relationship Id="rId2" Type="http://schemas.openxmlformats.org/officeDocument/2006/relationships/image" Target="../media/image16.wmf"/><Relationship Id="rId1" Type="http://schemas.openxmlformats.org/officeDocument/2006/relationships/image" Target="../media/image15.wmf"/><Relationship Id="rId6" Type="http://schemas.openxmlformats.org/officeDocument/2006/relationships/image" Target="../media/image20.wmf"/><Relationship Id="rId5" Type="http://schemas.openxmlformats.org/officeDocument/2006/relationships/image" Target="../media/image19.wmf"/><Relationship Id="rId4" Type="http://schemas.openxmlformats.org/officeDocument/2006/relationships/image" Target="../media/image18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9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30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31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32.emf"/></Relationships>
</file>

<file path=ppt/drawings/_rels/vmlDrawing9.vml.rels><?xml version="1.0" encoding="UTF-8" standalone="yes"?>
<Relationships xmlns="http://schemas.openxmlformats.org/package/2006/relationships"><Relationship Id="rId2" Type="http://schemas.openxmlformats.org/officeDocument/2006/relationships/image" Target="../media/image34.emf"/><Relationship Id="rId1" Type="http://schemas.openxmlformats.org/officeDocument/2006/relationships/image" Target="../media/image33.emf"/></Relationships>
</file>

<file path=ppt/drawings/_rels/vmlDrawing10.vml.rels><?xml version="1.0" encoding="UTF-8" standalone="yes"?>
<Relationships xmlns="http://schemas.openxmlformats.org/package/2006/relationships"><Relationship Id="rId2" Type="http://schemas.openxmlformats.org/officeDocument/2006/relationships/image" Target="../media/image38.wmf"/><Relationship Id="rId1" Type="http://schemas.openxmlformats.org/officeDocument/2006/relationships/image" Target="../media/image37.w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0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19413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168" tIns="45083" rIns="90168" bIns="45083" numCol="1" anchor="t" anchorCtr="0" compatLnSpc="1">
            <a:prstTxWarp prst="textNoShape">
              <a:avLst/>
            </a:prstTxWarp>
          </a:bodyPr>
          <a:lstStyle>
            <a:lvl1pPr defTabSz="902816" eaLnBrk="0" hangingPunct="0">
              <a:defRPr sz="1100">
                <a:latin typeface="Times New Roman" pitchFamily="18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10957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16350" y="0"/>
            <a:ext cx="2917825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168" tIns="45083" rIns="90168" bIns="45083" numCol="1" anchor="t" anchorCtr="0" compatLnSpc="1">
            <a:prstTxWarp prst="textNoShape">
              <a:avLst/>
            </a:prstTxWarp>
          </a:bodyPr>
          <a:lstStyle>
            <a:lvl1pPr algn="r" defTabSz="902816" eaLnBrk="0" hangingPunct="0">
              <a:defRPr sz="1100">
                <a:latin typeface="Times New Roman" pitchFamily="18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10957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72600"/>
            <a:ext cx="2919413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168" tIns="45083" rIns="90168" bIns="45083" numCol="1" anchor="b" anchorCtr="0" compatLnSpc="1">
            <a:prstTxWarp prst="textNoShape">
              <a:avLst/>
            </a:prstTxWarp>
          </a:bodyPr>
          <a:lstStyle>
            <a:lvl1pPr defTabSz="902816" eaLnBrk="0" hangingPunct="0">
              <a:defRPr sz="1100">
                <a:latin typeface="Times New Roman" pitchFamily="18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10957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16350" y="9372600"/>
            <a:ext cx="2917825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168" tIns="45083" rIns="90168" bIns="45083" numCol="1" anchor="b" anchorCtr="0" compatLnSpc="1">
            <a:prstTxWarp prst="textNoShape">
              <a:avLst/>
            </a:prstTxWarp>
          </a:bodyPr>
          <a:lstStyle>
            <a:lvl1pPr algn="r" defTabSz="902816" eaLnBrk="0" hangingPunct="0">
              <a:defRPr sz="1100">
                <a:latin typeface="Times New Roman" pitchFamily="18" charset="0"/>
              </a:defRPr>
            </a:lvl1pPr>
          </a:lstStyle>
          <a:p>
            <a:pPr>
              <a:defRPr/>
            </a:pPr>
            <a:fld id="{1B2044E2-B56F-4BCC-A4DC-D4CBB7E30793}" type="slidenum">
              <a:rPr lang="de-DE"/>
              <a:pPr>
                <a:defRPr/>
              </a:pPr>
              <a:t>‹#›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55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19413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168" tIns="45083" rIns="90168" bIns="45083" numCol="1" anchor="t" anchorCtr="0" compatLnSpc="1">
            <a:prstTxWarp prst="textNoShape">
              <a:avLst/>
            </a:prstTxWarp>
          </a:bodyPr>
          <a:lstStyle>
            <a:lvl1pPr defTabSz="902816" eaLnBrk="0" hangingPunct="0">
              <a:defRPr sz="11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7955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16350" y="0"/>
            <a:ext cx="2917825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168" tIns="45083" rIns="90168" bIns="45083" numCol="1" anchor="t" anchorCtr="0" compatLnSpc="1">
            <a:prstTxWarp prst="textNoShape">
              <a:avLst/>
            </a:prstTxWarp>
          </a:bodyPr>
          <a:lstStyle>
            <a:lvl1pPr algn="r" defTabSz="902816" eaLnBrk="0" hangingPunct="0">
              <a:defRPr sz="11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710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04875" y="741363"/>
            <a:ext cx="4927600" cy="36988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955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3100" y="4686300"/>
            <a:ext cx="5389563" cy="443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168" tIns="45083" rIns="90168" bIns="45083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smtClean="0"/>
              <a:t>Textmasterformate durch Klicken bearbeiten</a:t>
            </a:r>
          </a:p>
          <a:p>
            <a:pPr lvl="1"/>
            <a:r>
              <a:rPr lang="en-GB" noProof="0" smtClean="0"/>
              <a:t>Zweite Ebene</a:t>
            </a:r>
          </a:p>
          <a:p>
            <a:pPr lvl="2"/>
            <a:r>
              <a:rPr lang="en-GB" noProof="0" smtClean="0"/>
              <a:t>Dritte Ebene</a:t>
            </a:r>
          </a:p>
          <a:p>
            <a:pPr lvl="3"/>
            <a:r>
              <a:rPr lang="en-GB" noProof="0" smtClean="0"/>
              <a:t>Vierte Ebene</a:t>
            </a:r>
          </a:p>
          <a:p>
            <a:pPr lvl="4"/>
            <a:r>
              <a:rPr lang="en-GB" noProof="0" smtClean="0"/>
              <a:t>Fünfte Ebene</a:t>
            </a:r>
          </a:p>
        </p:txBody>
      </p:sp>
      <p:sp>
        <p:nvSpPr>
          <p:cNvPr id="27955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72600"/>
            <a:ext cx="2919413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168" tIns="45083" rIns="90168" bIns="45083" numCol="1" anchor="b" anchorCtr="0" compatLnSpc="1">
            <a:prstTxWarp prst="textNoShape">
              <a:avLst/>
            </a:prstTxWarp>
          </a:bodyPr>
          <a:lstStyle>
            <a:lvl1pPr defTabSz="902816" eaLnBrk="0" hangingPunct="0">
              <a:defRPr sz="11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7955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16350" y="9372600"/>
            <a:ext cx="2917825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168" tIns="45083" rIns="90168" bIns="45083" numCol="1" anchor="b" anchorCtr="0" compatLnSpc="1">
            <a:prstTxWarp prst="textNoShape">
              <a:avLst/>
            </a:prstTxWarp>
          </a:bodyPr>
          <a:lstStyle>
            <a:lvl1pPr algn="r" defTabSz="902816" eaLnBrk="0" hangingPunct="0">
              <a:defRPr sz="1100">
                <a:latin typeface="Times New Roman" pitchFamily="18" charset="0"/>
              </a:defRPr>
            </a:lvl1pPr>
          </a:lstStyle>
          <a:p>
            <a:pPr>
              <a:defRPr/>
            </a:pPr>
            <a:fld id="{C72A5379-21D2-40AE-925E-9B9CC18A455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defTabSz="901700"/>
            <a:fld id="{C57CCE2F-D2CE-4EDA-B48E-B0D6A99494FD}" type="slidenum">
              <a:rPr lang="en-GB" smtClean="0"/>
              <a:pPr defTabSz="901700"/>
              <a:t>1</a:t>
            </a:fld>
            <a:endParaRPr lang="en-GB" smtClean="0"/>
          </a:p>
        </p:txBody>
      </p:sp>
      <p:sp>
        <p:nvSpPr>
          <p:cNvPr id="481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GB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Word_97_-_2003-Dokument1.doc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8"/>
          <p:cNvGraphicFramePr>
            <a:graphicFrameLocks noChangeAspect="1"/>
          </p:cNvGraphicFramePr>
          <p:nvPr/>
        </p:nvGraphicFramePr>
        <p:xfrm>
          <a:off x="4349750" y="6800850"/>
          <a:ext cx="5834063" cy="441325"/>
        </p:xfrm>
        <a:graphic>
          <a:graphicData uri="http://schemas.openxmlformats.org/presentationml/2006/ole">
            <p:oleObj spid="_x0000_s62466" name="Dokument" r:id="rId3" imgW="5832360" imgH="441720" progId="Word.Document.8">
              <p:embed/>
            </p:oleObj>
          </a:graphicData>
        </a:graphic>
      </p:graphicFrame>
      <p:pic>
        <p:nvPicPr>
          <p:cNvPr id="4" name="Picture 17" descr="IORe3P1P"/>
          <p:cNvPicPr>
            <a:picLocks noChangeAspect="1" noChangeArrowheads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514350" y="541338"/>
            <a:ext cx="4908550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600200" y="2667000"/>
            <a:ext cx="8839200" cy="2819400"/>
          </a:xfrm>
        </p:spPr>
        <p:txBody>
          <a:bodyPr/>
          <a:lstStyle>
            <a:lvl1pPr>
              <a:defRPr/>
            </a:lvl1pPr>
          </a:lstStyle>
          <a:p>
            <a:r>
              <a:rPr lang="de-DE"/>
              <a:t>Klicken Sie, um das Titelformat zu bearbeiten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9313" y="5183188"/>
            <a:ext cx="9139237" cy="160178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9313" y="3419475"/>
            <a:ext cx="9139237" cy="1763713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00200" y="990600"/>
            <a:ext cx="4343400" cy="51974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0" y="990600"/>
            <a:ext cx="4343400" cy="51974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8163" y="322263"/>
            <a:ext cx="9675812" cy="1344612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8163" y="1804988"/>
            <a:ext cx="4749800" cy="7524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8163" y="2557463"/>
            <a:ext cx="4749800" cy="46482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62588" y="1804988"/>
            <a:ext cx="4751387" cy="7524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62588" y="2557463"/>
            <a:ext cx="4751387" cy="46482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8163" y="320675"/>
            <a:ext cx="3536950" cy="13668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03700" y="320675"/>
            <a:ext cx="6010275" cy="688498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8163" y="1687513"/>
            <a:ext cx="3536950" cy="55181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08200" y="5646738"/>
            <a:ext cx="6450013" cy="6667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108200" y="720725"/>
            <a:ext cx="6450013" cy="484028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08200" y="6313488"/>
            <a:ext cx="6450013" cy="9461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229600" y="304800"/>
            <a:ext cx="2209800" cy="58832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600200" y="304800"/>
            <a:ext cx="6477000" cy="58832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304800"/>
            <a:ext cx="8839200" cy="57785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600200" y="990600"/>
            <a:ext cx="4343400" cy="51974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0" y="990600"/>
            <a:ext cx="4343400" cy="51974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enutzerdefinierte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600200" y="304800"/>
            <a:ext cx="8839200" cy="57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07524" tIns="53762" rIns="107524" bIns="53762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Klicken Sie, um das Titelformat zu bearbeiten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600200" y="990600"/>
            <a:ext cx="8839200" cy="5197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07524" tIns="53762" rIns="107524" bIns="5376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Klicken Sie, um die Formate des Vorlagentextes zu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</a:p>
        </p:txBody>
      </p:sp>
      <p:sp>
        <p:nvSpPr>
          <p:cNvPr id="1034" name="Text Box 10"/>
          <p:cNvSpPr txBox="1">
            <a:spLocks noChangeArrowheads="1"/>
          </p:cNvSpPr>
          <p:nvPr/>
        </p:nvSpPr>
        <p:spPr bwMode="auto">
          <a:xfrm>
            <a:off x="76200" y="381000"/>
            <a:ext cx="1611313" cy="5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de-CH" sz="900" dirty="0">
                <a:latin typeface="Palatino Linotype" pitchFamily="18" charset="0"/>
              </a:rPr>
              <a:t>Modeling </a:t>
            </a:r>
            <a:r>
              <a:rPr lang="de-CH" sz="900" dirty="0" err="1">
                <a:latin typeface="Palatino Linotype" pitchFamily="18" charset="0"/>
              </a:rPr>
              <a:t>client</a:t>
            </a:r>
            <a:r>
              <a:rPr lang="de-CH" sz="900" dirty="0">
                <a:latin typeface="Palatino Linotype" pitchFamily="18" charset="0"/>
              </a:rPr>
              <a:t> rate </a:t>
            </a:r>
          </a:p>
          <a:p>
            <a:pPr eaLnBrk="0" hangingPunct="0">
              <a:defRPr/>
            </a:pPr>
            <a:r>
              <a:rPr lang="de-CH" sz="900" dirty="0" err="1">
                <a:latin typeface="Palatino Linotype" pitchFamily="18" charset="0"/>
              </a:rPr>
              <a:t>and</a:t>
            </a:r>
            <a:r>
              <a:rPr lang="de-CH" sz="900" dirty="0">
                <a:latin typeface="Palatino Linotype" pitchFamily="18" charset="0"/>
              </a:rPr>
              <a:t> </a:t>
            </a:r>
            <a:r>
              <a:rPr lang="de-CH" sz="900" dirty="0" err="1">
                <a:latin typeface="Palatino Linotype" pitchFamily="18" charset="0"/>
              </a:rPr>
              <a:t>volumes</a:t>
            </a:r>
            <a:r>
              <a:rPr lang="de-CH" sz="900" dirty="0">
                <a:latin typeface="Palatino Linotype" pitchFamily="18" charset="0"/>
              </a:rPr>
              <a:t> of </a:t>
            </a:r>
            <a:r>
              <a:rPr lang="de-CH" sz="900" dirty="0" err="1">
                <a:latin typeface="Palatino Linotype" pitchFamily="18" charset="0"/>
              </a:rPr>
              <a:t>NMA</a:t>
            </a:r>
            <a:endParaRPr lang="de-DE" sz="900" dirty="0">
              <a:latin typeface="Palatino Linotype" pitchFamily="18" charset="0"/>
            </a:endParaRPr>
          </a:p>
          <a:p>
            <a:pPr eaLnBrk="0" hangingPunct="0">
              <a:defRPr/>
            </a:pPr>
            <a:r>
              <a:rPr lang="de-DE" sz="900" dirty="0">
                <a:latin typeface="Palatino Linotype" pitchFamily="18" charset="0"/>
              </a:rPr>
              <a:t>Page </a:t>
            </a:r>
            <a:fld id="{FAD8D47A-2110-42BA-8C5F-0E6A84796325}" type="slidenum">
              <a:rPr lang="de-DE" sz="900">
                <a:latin typeface="Palatino Linotype" pitchFamily="18" charset="0"/>
              </a:rPr>
              <a:pPr eaLnBrk="0" hangingPunct="0">
                <a:defRPr/>
              </a:pPr>
              <a:t>‹#›</a:t>
            </a:fld>
            <a:endParaRPr lang="de-DE" sz="900" dirty="0">
              <a:latin typeface="Palatino Linotype" pitchFamily="18" charset="0"/>
            </a:endParaRPr>
          </a:p>
        </p:txBody>
      </p:sp>
      <p:pic>
        <p:nvPicPr>
          <p:cNvPr id="18437" name="Picture 17" descr="IORe3P1P"/>
          <p:cNvPicPr>
            <a:picLocks noChangeAspect="1" noChangeArrowheads="1"/>
          </p:cNvPicPr>
          <p:nvPr userDrawn="1"/>
        </p:nvPicPr>
        <p:blipFill>
          <a:blip r:embed="rId15"/>
          <a:srcRect/>
          <a:stretch>
            <a:fillRect/>
          </a:stretch>
        </p:blipFill>
        <p:spPr bwMode="auto">
          <a:xfrm>
            <a:off x="520700" y="7038975"/>
            <a:ext cx="2246313" cy="633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31" r:id="rId1"/>
    <p:sldLayoutId id="2147483719" r:id="rId2"/>
    <p:sldLayoutId id="2147483720" r:id="rId3"/>
    <p:sldLayoutId id="2147483721" r:id="rId4"/>
    <p:sldLayoutId id="2147483722" r:id="rId5"/>
    <p:sldLayoutId id="2147483723" r:id="rId6"/>
    <p:sldLayoutId id="2147483724" r:id="rId7"/>
    <p:sldLayoutId id="2147483725" r:id="rId8"/>
    <p:sldLayoutId id="2147483726" r:id="rId9"/>
    <p:sldLayoutId id="2147483727" r:id="rId10"/>
    <p:sldLayoutId id="2147483728" r:id="rId11"/>
    <p:sldLayoutId id="2147483729" r:id="rId12"/>
    <p:sldLayoutId id="2147483730" r:id="rId13"/>
  </p:sldLayoutIdLst>
  <p:hf sldNum="0" hdr="0" dt="0"/>
  <p:txStyles>
    <p:titleStyle>
      <a:lvl1pPr algn="l" defTabSz="1074738" rtl="0" eaLnBrk="0" fontAlgn="base" hangingPunct="0">
        <a:spcBef>
          <a:spcPct val="0"/>
        </a:spcBef>
        <a:spcAft>
          <a:spcPct val="0"/>
        </a:spcAft>
        <a:defRPr sz="3200">
          <a:solidFill>
            <a:srgbClr val="115C2E"/>
          </a:solidFill>
          <a:latin typeface="+mj-lt"/>
          <a:ea typeface="+mj-ea"/>
          <a:cs typeface="+mj-cs"/>
        </a:defRPr>
      </a:lvl1pPr>
      <a:lvl2pPr algn="l" defTabSz="1074738" rtl="0" eaLnBrk="0" fontAlgn="base" hangingPunct="0">
        <a:spcBef>
          <a:spcPct val="0"/>
        </a:spcBef>
        <a:spcAft>
          <a:spcPct val="0"/>
        </a:spcAft>
        <a:defRPr sz="3200">
          <a:solidFill>
            <a:srgbClr val="115C2E"/>
          </a:solidFill>
          <a:latin typeface="Arial" pitchFamily="34" charset="0"/>
        </a:defRPr>
      </a:lvl2pPr>
      <a:lvl3pPr algn="l" defTabSz="1074738" rtl="0" eaLnBrk="0" fontAlgn="base" hangingPunct="0">
        <a:spcBef>
          <a:spcPct val="0"/>
        </a:spcBef>
        <a:spcAft>
          <a:spcPct val="0"/>
        </a:spcAft>
        <a:defRPr sz="3200">
          <a:solidFill>
            <a:srgbClr val="115C2E"/>
          </a:solidFill>
          <a:latin typeface="Arial" pitchFamily="34" charset="0"/>
        </a:defRPr>
      </a:lvl3pPr>
      <a:lvl4pPr algn="l" defTabSz="1074738" rtl="0" eaLnBrk="0" fontAlgn="base" hangingPunct="0">
        <a:spcBef>
          <a:spcPct val="0"/>
        </a:spcBef>
        <a:spcAft>
          <a:spcPct val="0"/>
        </a:spcAft>
        <a:defRPr sz="3200">
          <a:solidFill>
            <a:srgbClr val="115C2E"/>
          </a:solidFill>
          <a:latin typeface="Arial" pitchFamily="34" charset="0"/>
        </a:defRPr>
      </a:lvl4pPr>
      <a:lvl5pPr algn="l" defTabSz="1074738" rtl="0" eaLnBrk="0" fontAlgn="base" hangingPunct="0">
        <a:spcBef>
          <a:spcPct val="0"/>
        </a:spcBef>
        <a:spcAft>
          <a:spcPct val="0"/>
        </a:spcAft>
        <a:defRPr sz="3200">
          <a:solidFill>
            <a:srgbClr val="115C2E"/>
          </a:solidFill>
          <a:latin typeface="Arial" pitchFamily="34" charset="0"/>
        </a:defRPr>
      </a:lvl5pPr>
      <a:lvl6pPr marL="457200" algn="l" defTabSz="1074738" rtl="0" eaLnBrk="0" fontAlgn="base" hangingPunct="0">
        <a:spcBef>
          <a:spcPct val="0"/>
        </a:spcBef>
        <a:spcAft>
          <a:spcPct val="0"/>
        </a:spcAft>
        <a:defRPr sz="3200">
          <a:solidFill>
            <a:srgbClr val="115C2E"/>
          </a:solidFill>
          <a:latin typeface="Arial" pitchFamily="34" charset="0"/>
        </a:defRPr>
      </a:lvl6pPr>
      <a:lvl7pPr marL="914400" algn="l" defTabSz="1074738" rtl="0" eaLnBrk="0" fontAlgn="base" hangingPunct="0">
        <a:spcBef>
          <a:spcPct val="0"/>
        </a:spcBef>
        <a:spcAft>
          <a:spcPct val="0"/>
        </a:spcAft>
        <a:defRPr sz="3200">
          <a:solidFill>
            <a:srgbClr val="115C2E"/>
          </a:solidFill>
          <a:latin typeface="Arial" pitchFamily="34" charset="0"/>
        </a:defRPr>
      </a:lvl7pPr>
      <a:lvl8pPr marL="1371600" algn="l" defTabSz="1074738" rtl="0" eaLnBrk="0" fontAlgn="base" hangingPunct="0">
        <a:spcBef>
          <a:spcPct val="0"/>
        </a:spcBef>
        <a:spcAft>
          <a:spcPct val="0"/>
        </a:spcAft>
        <a:defRPr sz="3200">
          <a:solidFill>
            <a:srgbClr val="115C2E"/>
          </a:solidFill>
          <a:latin typeface="Arial" pitchFamily="34" charset="0"/>
        </a:defRPr>
      </a:lvl8pPr>
      <a:lvl9pPr marL="1828800" algn="l" defTabSz="1074738" rtl="0" eaLnBrk="0" fontAlgn="base" hangingPunct="0">
        <a:spcBef>
          <a:spcPct val="0"/>
        </a:spcBef>
        <a:spcAft>
          <a:spcPct val="0"/>
        </a:spcAft>
        <a:defRPr sz="3200">
          <a:solidFill>
            <a:srgbClr val="115C2E"/>
          </a:solidFill>
          <a:latin typeface="Arial" pitchFamily="34" charset="0"/>
        </a:defRPr>
      </a:lvl9pPr>
    </p:titleStyle>
    <p:bodyStyle>
      <a:lvl1pPr marL="403225" indent="-403225" algn="l" defTabSz="1074738" rtl="0" eaLnBrk="0" fontAlgn="base" hangingPunct="0">
        <a:spcBef>
          <a:spcPct val="20000"/>
        </a:spcBef>
        <a:spcAft>
          <a:spcPct val="0"/>
        </a:spcAft>
        <a:buChar char="•"/>
        <a:defRPr sz="2200">
          <a:solidFill>
            <a:schemeClr val="tx1"/>
          </a:solidFill>
          <a:latin typeface="+mn-lt"/>
          <a:ea typeface="+mn-ea"/>
          <a:cs typeface="+mn-cs"/>
        </a:defRPr>
      </a:lvl1pPr>
      <a:lvl2pPr marL="873125" indent="-334963" algn="l" defTabSz="1074738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2pPr>
      <a:lvl3pPr marL="1344613" indent="-269875" algn="l" defTabSz="1074738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3pPr>
      <a:lvl4pPr marL="1881188" indent="-268288" algn="l" defTabSz="1074738" rtl="0" eaLnBrk="0" fontAlgn="base" hangingPunct="0">
        <a:spcBef>
          <a:spcPct val="20000"/>
        </a:spcBef>
        <a:spcAft>
          <a:spcPct val="0"/>
        </a:spcAft>
        <a:buChar char="–"/>
        <a:defRPr sz="1600">
          <a:solidFill>
            <a:schemeClr val="tx1"/>
          </a:solidFill>
          <a:latin typeface="+mn-lt"/>
        </a:defRPr>
      </a:lvl4pPr>
      <a:lvl5pPr marL="2419350" indent="-268288" algn="l" defTabSz="1074738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</a:defRPr>
      </a:lvl5pPr>
      <a:lvl6pPr marL="2876550" indent="-268288" algn="l" defTabSz="1074738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</a:defRPr>
      </a:lvl6pPr>
      <a:lvl7pPr marL="3333750" indent="-268288" algn="l" defTabSz="1074738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</a:defRPr>
      </a:lvl7pPr>
      <a:lvl8pPr marL="3790950" indent="-268288" algn="l" defTabSz="1074738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</a:defRPr>
      </a:lvl8pPr>
      <a:lvl9pPr marL="4248150" indent="-268288" algn="l" defTabSz="1074738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file:///\\SV-JURO\HSG-Data$\IORCF\Stochastic\Mitarbeiter\Paraschiv\workshop_variable_products_26thNov2010\Kopie%20von%20SNB_client%20rate_analysis_updated.xlsx!savings_SNB!%5bKopie%20von%20SNB_client%20rate_analysis_updated.xlsx%5dsavings_SNB%20Diagramm%202" TargetMode="Externa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.bin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4.bin"/><Relationship Id="rId11" Type="http://schemas.openxmlformats.org/officeDocument/2006/relationships/oleObject" Target="../embeddings/oleObject9.bin"/><Relationship Id="rId5" Type="http://schemas.openxmlformats.org/officeDocument/2006/relationships/oleObject" Target="../embeddings/oleObject3.bin"/><Relationship Id="rId10" Type="http://schemas.openxmlformats.org/officeDocument/2006/relationships/oleObject" Target="../embeddings/oleObject8.bin"/><Relationship Id="rId4" Type="http://schemas.openxmlformats.org/officeDocument/2006/relationships/oleObject" Target="../embeddings/oleObject2.bin"/><Relationship Id="rId9" Type="http://schemas.openxmlformats.org/officeDocument/2006/relationships/oleObject" Target="../embeddings/oleObject7.bin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5.bin"/><Relationship Id="rId3" Type="http://schemas.openxmlformats.org/officeDocument/2006/relationships/oleObject" Target="../embeddings/oleObject10.bin"/><Relationship Id="rId7" Type="http://schemas.openxmlformats.org/officeDocument/2006/relationships/oleObject" Target="../embeddings/oleObject1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13.bin"/><Relationship Id="rId5" Type="http://schemas.openxmlformats.org/officeDocument/2006/relationships/oleObject" Target="../embeddings/oleObject12.bin"/><Relationship Id="rId4" Type="http://schemas.openxmlformats.org/officeDocument/2006/relationships/oleObject" Target="../embeddings/oleObject11.bin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file:///\\SV-JURO\UNISG-Home$\07614753\Florentina\school%20of%20finance%20presentation\%3f%3f%3f" TargetMode="External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5.v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file:///\\SV-JURO\UNISG-Home$\07614753\Florentina\school%20of%20finance%20presentation\%3f%3f%3f" TargetMode="External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6.v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file:///\\SV-JURO\UNISG-Home$\07614753\Florentina\school%20of%20finance%20presentation\%3f%3f%3f" TargetMode="External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7.v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file:///\\SV-JURO\UNISG-Home$\07614753\Florentina\school%20of%20finance%20presentation\%3f%3f%3f" TargetMode="External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8.v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oleObject" Target="file:///\\SV-JURO\UNISG-Home$\07614753\Florentina\school%20of%20finance%20presentation\%3f%3f%3f" TargetMode="External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9.v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Relationship Id="rId4" Type="http://schemas.openxmlformats.org/officeDocument/2006/relationships/oleObject" Target="../embeddings/oleObject17.bin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oleObject" Target="file:///\\SV-JURO\UNISG-Home$\07614753\Florentina\Client_rate\data%20for%20the%20volumes%20models\analysis_vols.xlsx!out-of-sample_snb_split2005!%5banalysis_vols.xlsx%5dout-of-sample_snb_split2005%20Chart%201" TargetMode="Externa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1.v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120775" y="3065463"/>
            <a:ext cx="8763000" cy="1566862"/>
          </a:xfrm>
        </p:spPr>
        <p:txBody>
          <a:bodyPr/>
          <a:lstStyle/>
          <a:p>
            <a:pPr algn="ctr"/>
            <a:r>
              <a:rPr lang="en-US" b="1" dirty="0" smtClean="0">
                <a:latin typeface="Palatino Linotype" pitchFamily="18" charset="0"/>
              </a:rPr>
              <a:t>Modeling</a:t>
            </a:r>
            <a:r>
              <a:rPr lang="en-GB" b="1" dirty="0" smtClean="0">
                <a:latin typeface="Palatino Linotype" pitchFamily="18" charset="0"/>
              </a:rPr>
              <a:t> </a:t>
            </a:r>
            <a:r>
              <a:rPr lang="de-CH" b="1" dirty="0" smtClean="0">
                <a:latin typeface="Palatino Linotype" pitchFamily="18" charset="0"/>
              </a:rPr>
              <a:t>Client Rate </a:t>
            </a:r>
            <a:r>
              <a:rPr lang="en-US" b="1" dirty="0" smtClean="0">
                <a:latin typeface="Palatino Linotype" pitchFamily="18" charset="0"/>
              </a:rPr>
              <a:t>and</a:t>
            </a:r>
            <a:r>
              <a:rPr lang="de-CH" b="1" dirty="0" smtClean="0">
                <a:latin typeface="Palatino Linotype" pitchFamily="18" charset="0"/>
              </a:rPr>
              <a:t> </a:t>
            </a:r>
            <a:r>
              <a:rPr lang="en-US" b="1" dirty="0" smtClean="0">
                <a:latin typeface="Palatino Linotype" pitchFamily="18" charset="0"/>
              </a:rPr>
              <a:t>Volumes</a:t>
            </a:r>
            <a:r>
              <a:rPr lang="de-CH" b="1" dirty="0" smtClean="0">
                <a:latin typeface="Palatino Linotype" pitchFamily="18" charset="0"/>
              </a:rPr>
              <a:t/>
            </a:r>
            <a:br>
              <a:rPr lang="de-CH" b="1" dirty="0" smtClean="0">
                <a:latin typeface="Palatino Linotype" pitchFamily="18" charset="0"/>
              </a:rPr>
            </a:br>
            <a:r>
              <a:rPr lang="de-CH" b="1" dirty="0" smtClean="0">
                <a:latin typeface="Palatino Linotype" pitchFamily="18" charset="0"/>
              </a:rPr>
              <a:t>of </a:t>
            </a:r>
            <a:r>
              <a:rPr lang="en-US" b="1" dirty="0" smtClean="0">
                <a:latin typeface="Palatino Linotype" pitchFamily="18" charset="0"/>
              </a:rPr>
              <a:t>Non-maturing</a:t>
            </a:r>
            <a:r>
              <a:rPr lang="de-CH" b="1" dirty="0" smtClean="0">
                <a:latin typeface="Palatino Linotype" pitchFamily="18" charset="0"/>
              </a:rPr>
              <a:t> </a:t>
            </a:r>
            <a:r>
              <a:rPr lang="en-US" b="1" dirty="0" smtClean="0">
                <a:latin typeface="Palatino Linotype" pitchFamily="18" charset="0"/>
              </a:rPr>
              <a:t>Savings</a:t>
            </a:r>
            <a:r>
              <a:rPr lang="de-CH" b="1" dirty="0" smtClean="0">
                <a:latin typeface="Palatino Linotype" pitchFamily="18" charset="0"/>
              </a:rPr>
              <a:t> Accounts</a:t>
            </a:r>
            <a:r>
              <a:rPr lang="de-CH" dirty="0" smtClean="0">
                <a:latin typeface="Palatino Linotype" pitchFamily="18" charset="0"/>
              </a:rPr>
              <a:t/>
            </a:r>
            <a:br>
              <a:rPr lang="de-CH" dirty="0" smtClean="0">
                <a:latin typeface="Palatino Linotype" pitchFamily="18" charset="0"/>
              </a:rPr>
            </a:br>
            <a:r>
              <a:rPr lang="de-CH" dirty="0" smtClean="0">
                <a:latin typeface="Palatino Linotype" pitchFamily="18" charset="0"/>
              </a:rPr>
              <a:t/>
            </a:r>
            <a:br>
              <a:rPr lang="de-CH" dirty="0" smtClean="0">
                <a:latin typeface="Palatino Linotype" pitchFamily="18" charset="0"/>
              </a:rPr>
            </a:br>
            <a:r>
              <a:rPr lang="de-CH" dirty="0" smtClean="0">
                <a:latin typeface="Palatino Linotype" pitchFamily="18" charset="0"/>
              </a:rPr>
              <a:t> Conference </a:t>
            </a:r>
            <a:r>
              <a:rPr lang="de-CH" dirty="0" err="1" smtClean="0">
                <a:latin typeface="Palatino Linotype" pitchFamily="18" charset="0"/>
              </a:rPr>
              <a:t>OR</a:t>
            </a:r>
            <a:r>
              <a:rPr lang="de-CH" dirty="0" smtClean="0">
                <a:latin typeface="Palatino Linotype" pitchFamily="18" charset="0"/>
              </a:rPr>
              <a:t> 2011, Zürich</a:t>
            </a:r>
            <a:r>
              <a:rPr lang="de-CH" sz="1800" dirty="0" smtClean="0">
                <a:latin typeface="Palatino Linotype" pitchFamily="18" charset="0"/>
              </a:rPr>
              <a:t/>
            </a:r>
            <a:br>
              <a:rPr lang="de-CH" sz="1800" dirty="0" smtClean="0">
                <a:latin typeface="Palatino Linotype" pitchFamily="18" charset="0"/>
              </a:rPr>
            </a:br>
            <a:r>
              <a:rPr lang="de-CH" sz="1800" dirty="0" smtClean="0">
                <a:latin typeface="Palatino Linotype" pitchFamily="18" charset="0"/>
              </a:rPr>
              <a:t/>
            </a:r>
            <a:br>
              <a:rPr lang="de-CH" sz="1800" dirty="0" smtClean="0">
                <a:latin typeface="Palatino Linotype" pitchFamily="18" charset="0"/>
              </a:rPr>
            </a:br>
            <a:endParaRPr lang="de-DE" sz="1800" dirty="0" smtClean="0">
              <a:latin typeface="Palatino Linotype" pitchFamily="18" charset="0"/>
            </a:endParaRPr>
          </a:p>
        </p:txBody>
      </p:sp>
      <p:sp>
        <p:nvSpPr>
          <p:cNvPr id="19459" name="Text Box 5"/>
          <p:cNvSpPr txBox="1">
            <a:spLocks noChangeArrowheads="1"/>
          </p:cNvSpPr>
          <p:nvPr/>
        </p:nvSpPr>
        <p:spPr bwMode="auto">
          <a:xfrm>
            <a:off x="3879850" y="5192713"/>
            <a:ext cx="3468688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de-CH" sz="1800" b="1" dirty="0">
                <a:solidFill>
                  <a:srgbClr val="006600"/>
                </a:solidFill>
                <a:latin typeface="Palatino Linotype" pitchFamily="18" charset="0"/>
              </a:rPr>
              <a:t>Florentina Paraschiv</a:t>
            </a:r>
            <a:endParaRPr lang="de-CH" sz="1800" dirty="0">
              <a:solidFill>
                <a:srgbClr val="006600"/>
              </a:solidFill>
              <a:latin typeface="Palatino Linotype" pitchFamily="18" charset="0"/>
            </a:endParaRPr>
          </a:p>
          <a:p>
            <a:pPr eaLnBrk="0" hangingPunct="0"/>
            <a:endParaRPr lang="de-CH" sz="1800" b="1" dirty="0">
              <a:solidFill>
                <a:srgbClr val="006600"/>
              </a:solidFill>
              <a:latin typeface="Palatino Linotype" pitchFamily="18" charset="0"/>
            </a:endParaRPr>
          </a:p>
          <a:p>
            <a:pPr eaLnBrk="0" hangingPunct="0"/>
            <a:endParaRPr lang="de-CH" sz="1800" b="1" dirty="0">
              <a:solidFill>
                <a:srgbClr val="006600"/>
              </a:solidFill>
              <a:latin typeface="Palatino Linotype" pitchFamily="18" charset="0"/>
            </a:endParaRPr>
          </a:p>
          <a:p>
            <a:pPr eaLnBrk="0" hangingPunct="0"/>
            <a:endParaRPr lang="de-CH" sz="1800" b="1" dirty="0">
              <a:solidFill>
                <a:srgbClr val="006600"/>
              </a:solidFill>
              <a:latin typeface="Palatino Linotyp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>
                <a:latin typeface="Palatino Linotype" pitchFamily="18" charset="0"/>
              </a:rPr>
              <a:t>Agenda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71625" y="990600"/>
            <a:ext cx="8867775" cy="3090863"/>
          </a:xfrm>
        </p:spPr>
        <p:txBody>
          <a:bodyPr/>
          <a:lstStyle/>
          <a:p>
            <a:pPr marL="271463" indent="-271463"/>
            <a:r>
              <a:rPr lang="en-GB" sz="2400" b="1" dirty="0" smtClean="0">
                <a:solidFill>
                  <a:srgbClr val="FF0000"/>
                </a:solidFill>
                <a:latin typeface="Palatino Linotype" pitchFamily="18" charset="0"/>
              </a:rPr>
              <a:t>Motivation</a:t>
            </a:r>
          </a:p>
          <a:p>
            <a:pPr marL="271463" indent="-271463">
              <a:buFontTx/>
              <a:buNone/>
            </a:pPr>
            <a:endParaRPr lang="en-GB" sz="2400" b="1" dirty="0" smtClean="0">
              <a:solidFill>
                <a:srgbClr val="FF0000"/>
              </a:solidFill>
              <a:latin typeface="Palatino Linotype" pitchFamily="18" charset="0"/>
            </a:endParaRPr>
          </a:p>
          <a:p>
            <a:pPr marL="271463" indent="-271463"/>
            <a:r>
              <a:rPr lang="en-GB" sz="2400" dirty="0" smtClean="0">
                <a:latin typeface="Palatino Linotype" pitchFamily="18" charset="0"/>
              </a:rPr>
              <a:t>Client rate models</a:t>
            </a:r>
          </a:p>
          <a:p>
            <a:pPr marL="741363" lvl="1" indent="-271463"/>
            <a:r>
              <a:rPr lang="en-GB" dirty="0" smtClean="0">
                <a:latin typeface="Palatino Linotype" pitchFamily="18" charset="0"/>
              </a:rPr>
              <a:t>Preliminaries</a:t>
            </a:r>
          </a:p>
          <a:p>
            <a:pPr marL="741363" lvl="1" indent="-271463"/>
            <a:r>
              <a:rPr lang="en-GB" dirty="0" smtClean="0">
                <a:latin typeface="Palatino Linotype" pitchFamily="18" charset="0"/>
              </a:rPr>
              <a:t>Modelling client rate asymmetry </a:t>
            </a:r>
          </a:p>
          <a:p>
            <a:pPr marL="741363" lvl="1" indent="-271463">
              <a:buNone/>
            </a:pPr>
            <a:endParaRPr lang="en-GB" dirty="0" smtClean="0">
              <a:latin typeface="Palatino Linotype" pitchFamily="18" charset="0"/>
            </a:endParaRPr>
          </a:p>
          <a:p>
            <a:pPr marL="271463" indent="-271463"/>
            <a:r>
              <a:rPr lang="en-GB" dirty="0" smtClean="0">
                <a:latin typeface="Palatino Linotype" pitchFamily="18" charset="0"/>
              </a:rPr>
              <a:t>Volumes model</a:t>
            </a:r>
          </a:p>
          <a:p>
            <a:pPr marL="741363" lvl="1" indent="-271463"/>
            <a:r>
              <a:rPr lang="en-GB" dirty="0" smtClean="0">
                <a:latin typeface="Palatino Linotype" pitchFamily="18" charset="0"/>
              </a:rPr>
              <a:t>Linear regression analysis</a:t>
            </a:r>
          </a:p>
          <a:p>
            <a:pPr marL="741363" lvl="1" indent="-271463"/>
            <a:r>
              <a:rPr lang="en-GB" dirty="0" smtClean="0">
                <a:latin typeface="Palatino Linotype" pitchFamily="18" charset="0"/>
              </a:rPr>
              <a:t>VAR approach</a:t>
            </a:r>
          </a:p>
          <a:p>
            <a:pPr marL="741363" lvl="1" indent="-271463"/>
            <a:endParaRPr lang="en-GB" dirty="0" smtClean="0">
              <a:latin typeface="Palatino Linotype" pitchFamily="18" charset="0"/>
            </a:endParaRPr>
          </a:p>
          <a:p>
            <a:pPr marL="271463" indent="-271463"/>
            <a:r>
              <a:rPr lang="en-GB" dirty="0" smtClean="0">
                <a:latin typeface="Palatino Linotype" pitchFamily="18" charset="0"/>
              </a:rPr>
              <a:t>Conclusion</a:t>
            </a:r>
          </a:p>
          <a:p>
            <a:pPr marL="271463" indent="-271463"/>
            <a:endParaRPr lang="en-GB" sz="2400" dirty="0" smtClean="0">
              <a:latin typeface="Palatino Linotype" pitchFamily="18" charset="0"/>
            </a:endParaRPr>
          </a:p>
          <a:p>
            <a:pPr marL="271463" indent="-271463">
              <a:buFontTx/>
              <a:buNone/>
            </a:pPr>
            <a:endParaRPr lang="en-GB" sz="3200" dirty="0" smtClean="0">
              <a:latin typeface="Palatino Linotyp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latin typeface="Palatino Linotype" pitchFamily="18" charset="0"/>
              </a:rPr>
              <a:t>Motivation</a:t>
            </a:r>
          </a:p>
        </p:txBody>
      </p:sp>
      <p:sp>
        <p:nvSpPr>
          <p:cNvPr id="21507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latin typeface="Palatino Linotype" pitchFamily="18" charset="0"/>
              </a:rPr>
              <a:t>Interest and liquidity risk management in banks:</a:t>
            </a:r>
          </a:p>
          <a:p>
            <a:pPr lvl="1"/>
            <a:r>
              <a:rPr lang="en-US" dirty="0" smtClean="0">
                <a:latin typeface="Palatino Linotype" pitchFamily="18" charset="0"/>
              </a:rPr>
              <a:t>Basel II: "Interest risk of all banking book positions must be calculated and reported"</a:t>
            </a:r>
          </a:p>
          <a:p>
            <a:pPr lvl="2">
              <a:buNone/>
            </a:pPr>
            <a:r>
              <a:rPr lang="en-US" dirty="0" smtClean="0">
                <a:latin typeface="Palatino Linotype" pitchFamily="18" charset="0"/>
              </a:rPr>
              <a:t>     </a:t>
            </a:r>
            <a:r>
              <a:rPr lang="en-US" dirty="0" err="1" smtClean="0">
                <a:latin typeface="Palatino Linotype" pitchFamily="18" charset="0"/>
              </a:rPr>
              <a:t>NMA</a:t>
            </a:r>
            <a:r>
              <a:rPr lang="en-US" dirty="0" smtClean="0">
                <a:latin typeface="Palatino Linotype" pitchFamily="18" charset="0"/>
              </a:rPr>
              <a:t>: particular attention given their cash-flow uncertainty due to </a:t>
            </a:r>
            <a:r>
              <a:rPr lang="en-US" dirty="0" err="1" smtClean="0">
                <a:latin typeface="Palatino Linotype" pitchFamily="18" charset="0"/>
              </a:rPr>
              <a:t>optionality</a:t>
            </a:r>
            <a:r>
              <a:rPr lang="en-US" dirty="0" smtClean="0">
                <a:latin typeface="Palatino Linotype" pitchFamily="18" charset="0"/>
              </a:rPr>
              <a:t>;</a:t>
            </a:r>
          </a:p>
          <a:p>
            <a:pPr lvl="1"/>
            <a:r>
              <a:rPr lang="en-US" dirty="0" smtClean="0">
                <a:latin typeface="Palatino Linotype" pitchFamily="18" charset="0"/>
              </a:rPr>
              <a:t>Basel III: liquidity ratios assets/liabilities; volumes forecast essential for planning future funding situations</a:t>
            </a:r>
          </a:p>
          <a:p>
            <a:pPr lvl="1">
              <a:buFontTx/>
              <a:buNone/>
            </a:pPr>
            <a:endParaRPr lang="en-US" dirty="0" smtClean="0">
              <a:latin typeface="Palatino Linotype" pitchFamily="18" charset="0"/>
            </a:endParaRPr>
          </a:p>
          <a:p>
            <a:r>
              <a:rPr lang="en-US" dirty="0" smtClean="0">
                <a:solidFill>
                  <a:srgbClr val="006600"/>
                </a:solidFill>
                <a:latin typeface="Palatino Linotype" pitchFamily="18" charset="0"/>
              </a:rPr>
              <a:t>Realistic </a:t>
            </a:r>
            <a:r>
              <a:rPr lang="en-US" dirty="0" err="1" smtClean="0">
                <a:solidFill>
                  <a:srgbClr val="006600"/>
                </a:solidFill>
                <a:latin typeface="Palatino Linotype" pitchFamily="18" charset="0"/>
              </a:rPr>
              <a:t>NMA</a:t>
            </a:r>
            <a:r>
              <a:rPr lang="en-US" dirty="0" smtClean="0">
                <a:solidFill>
                  <a:srgbClr val="006600"/>
                </a:solidFill>
                <a:latin typeface="Palatino Linotype" pitchFamily="18" charset="0"/>
              </a:rPr>
              <a:t> client rate and volumes models taking into account the </a:t>
            </a:r>
            <a:r>
              <a:rPr lang="en-US" dirty="0" err="1" smtClean="0">
                <a:solidFill>
                  <a:srgbClr val="006600"/>
                </a:solidFill>
                <a:latin typeface="Palatino Linotype" pitchFamily="18" charset="0"/>
              </a:rPr>
              <a:t>optionality</a:t>
            </a:r>
            <a:r>
              <a:rPr lang="en-US" dirty="0" smtClean="0">
                <a:solidFill>
                  <a:srgbClr val="006600"/>
                </a:solidFill>
                <a:latin typeface="Palatino Linotype" pitchFamily="18" charset="0"/>
              </a:rPr>
              <a:t> condition, with applicability for the risk management in banks</a:t>
            </a:r>
          </a:p>
          <a:p>
            <a:pPr lvl="1">
              <a:buFontTx/>
              <a:buNone/>
            </a:pPr>
            <a:endParaRPr lang="en-US" dirty="0" smtClean="0">
              <a:latin typeface="Palatino Linotype" pitchFamily="18" charset="0"/>
            </a:endParaRPr>
          </a:p>
        </p:txBody>
      </p:sp>
      <p:sp>
        <p:nvSpPr>
          <p:cNvPr id="4" name="Right Arrow 3"/>
          <p:cNvSpPr/>
          <p:nvPr/>
        </p:nvSpPr>
        <p:spPr bwMode="auto">
          <a:xfrm>
            <a:off x="2698595" y="2152185"/>
            <a:ext cx="323385" cy="211874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>
                <a:latin typeface="Palatino Linotype" pitchFamily="18" charset="0"/>
              </a:rPr>
              <a:t>Agenda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71625" y="990600"/>
            <a:ext cx="8867775" cy="3090863"/>
          </a:xfrm>
        </p:spPr>
        <p:txBody>
          <a:bodyPr/>
          <a:lstStyle/>
          <a:p>
            <a:pPr marL="271463" indent="-271463"/>
            <a:r>
              <a:rPr lang="en-GB" sz="2400" dirty="0" smtClean="0">
                <a:solidFill>
                  <a:schemeClr val="tx2"/>
                </a:solidFill>
                <a:latin typeface="Palatino Linotype" pitchFamily="18" charset="0"/>
              </a:rPr>
              <a:t>Motivation</a:t>
            </a:r>
          </a:p>
          <a:p>
            <a:pPr marL="271463" indent="-271463">
              <a:buFontTx/>
              <a:buNone/>
            </a:pPr>
            <a:endParaRPr lang="en-GB" sz="2400" b="1" dirty="0" smtClean="0">
              <a:solidFill>
                <a:srgbClr val="FF0000"/>
              </a:solidFill>
              <a:latin typeface="Palatino Linotype" pitchFamily="18" charset="0"/>
            </a:endParaRPr>
          </a:p>
          <a:p>
            <a:pPr marL="271463" indent="-271463"/>
            <a:r>
              <a:rPr lang="en-GB" sz="2400" b="1" dirty="0" smtClean="0">
                <a:solidFill>
                  <a:srgbClr val="FF0000"/>
                </a:solidFill>
                <a:latin typeface="Palatino Linotype" pitchFamily="18" charset="0"/>
              </a:rPr>
              <a:t>Client rate models</a:t>
            </a:r>
          </a:p>
          <a:p>
            <a:pPr marL="741363" lvl="1" indent="-271463"/>
            <a:r>
              <a:rPr lang="en-GB" b="1" dirty="0" smtClean="0">
                <a:solidFill>
                  <a:srgbClr val="FF0000"/>
                </a:solidFill>
                <a:latin typeface="Palatino Linotype" pitchFamily="18" charset="0"/>
              </a:rPr>
              <a:t>Preliminaries</a:t>
            </a:r>
          </a:p>
          <a:p>
            <a:pPr marL="741363" lvl="1" indent="-271463"/>
            <a:r>
              <a:rPr lang="en-GB" dirty="0" smtClean="0">
                <a:latin typeface="Palatino Linotype" pitchFamily="18" charset="0"/>
              </a:rPr>
              <a:t>Modelling client rate asymmetry </a:t>
            </a:r>
          </a:p>
          <a:p>
            <a:pPr marL="741363" lvl="1" indent="-271463">
              <a:buFontTx/>
              <a:buNone/>
            </a:pPr>
            <a:endParaRPr lang="en-GB" dirty="0" smtClean="0">
              <a:latin typeface="Palatino Linotype" pitchFamily="18" charset="0"/>
            </a:endParaRPr>
          </a:p>
          <a:p>
            <a:pPr marL="271463" indent="-271463"/>
            <a:r>
              <a:rPr lang="en-GB" dirty="0" smtClean="0">
                <a:latin typeface="Palatino Linotype" pitchFamily="18" charset="0"/>
              </a:rPr>
              <a:t>Volumes model</a:t>
            </a:r>
          </a:p>
          <a:p>
            <a:pPr marL="741363" lvl="1" indent="-271463"/>
            <a:r>
              <a:rPr lang="en-GB" dirty="0" smtClean="0">
                <a:latin typeface="Palatino Linotype" pitchFamily="18" charset="0"/>
              </a:rPr>
              <a:t>Linear regression analysis</a:t>
            </a:r>
          </a:p>
          <a:p>
            <a:pPr marL="741363" lvl="1" indent="-271463"/>
            <a:r>
              <a:rPr lang="en-GB" dirty="0" smtClean="0">
                <a:latin typeface="Palatino Linotype" pitchFamily="18" charset="0"/>
              </a:rPr>
              <a:t>VAR approach</a:t>
            </a:r>
          </a:p>
          <a:p>
            <a:pPr marL="741363" lvl="1" indent="-271463"/>
            <a:endParaRPr lang="en-GB" dirty="0" smtClean="0">
              <a:latin typeface="Palatino Linotype" pitchFamily="18" charset="0"/>
            </a:endParaRPr>
          </a:p>
          <a:p>
            <a:pPr marL="271463" indent="-271463"/>
            <a:r>
              <a:rPr lang="en-GB" dirty="0" smtClean="0">
                <a:latin typeface="Palatino Linotype" pitchFamily="18" charset="0"/>
              </a:rPr>
              <a:t>Conclusion</a:t>
            </a:r>
          </a:p>
          <a:p>
            <a:pPr marL="741363" lvl="1" indent="-271463">
              <a:buFontTx/>
              <a:buNone/>
            </a:pPr>
            <a:endParaRPr lang="en-GB" dirty="0" smtClean="0">
              <a:latin typeface="Palatino Linotype" pitchFamily="18" charset="0"/>
            </a:endParaRPr>
          </a:p>
          <a:p>
            <a:pPr marL="271463" indent="-271463"/>
            <a:endParaRPr lang="en-GB" sz="2400" dirty="0" smtClean="0">
              <a:latin typeface="Palatino Linotype" pitchFamily="18" charset="0"/>
            </a:endParaRPr>
          </a:p>
          <a:p>
            <a:pPr marL="271463" indent="-271463">
              <a:buFontTx/>
              <a:buNone/>
            </a:pPr>
            <a:endParaRPr lang="en-GB" sz="3200" dirty="0" smtClean="0">
              <a:latin typeface="Palatino Linotyp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latin typeface="Palatino Linotype" pitchFamily="18" charset="0"/>
              </a:rPr>
              <a:t>Deposit rate characteristics</a:t>
            </a:r>
          </a:p>
        </p:txBody>
      </p:sp>
      <p:graphicFrame>
        <p:nvGraphicFramePr>
          <p:cNvPr id="2050" name="Object 8"/>
          <p:cNvGraphicFramePr>
            <a:graphicFrameLocks noChangeAspect="1"/>
          </p:cNvGraphicFramePr>
          <p:nvPr/>
        </p:nvGraphicFramePr>
        <p:xfrm>
          <a:off x="2598738" y="1035050"/>
          <a:ext cx="6188075" cy="4437063"/>
        </p:xfrm>
        <a:graphic>
          <a:graphicData uri="http://schemas.openxmlformats.org/presentationml/2006/ole">
            <p:oleObj spid="_x0000_s2050" name="Worksheet" r:id="rId3" imgW="6867525" imgH="4924425" progId="Excel.Sheet.8">
              <p:link updateAutomatic="1"/>
            </p:oleObj>
          </a:graphicData>
        </a:graphic>
      </p:graphicFrame>
      <p:sp>
        <p:nvSpPr>
          <p:cNvPr id="7" name="Textfeld 6"/>
          <p:cNvSpPr txBox="1">
            <a:spLocks noChangeArrowheads="1"/>
          </p:cNvSpPr>
          <p:nvPr/>
        </p:nvSpPr>
        <p:spPr bwMode="auto">
          <a:xfrm>
            <a:off x="1646238" y="5770563"/>
            <a:ext cx="7974012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lvl="2" eaLnBrk="0" hangingPunct="0"/>
            <a:r>
              <a:rPr lang="en-US" sz="1800" b="1">
                <a:latin typeface="Palatino Linotype" pitchFamily="18" charset="0"/>
              </a:rPr>
              <a:t>- asymmetric adjustment</a:t>
            </a:r>
            <a:r>
              <a:rPr lang="en-US" sz="1800">
                <a:latin typeface="Palatino Linotype" pitchFamily="18" charset="0"/>
              </a:rPr>
              <a:t>: banks exercise their market power to optimize their margins by delaying the pass-through of higher market rates to clients</a:t>
            </a:r>
          </a:p>
        </p:txBody>
      </p:sp>
      <p:sp>
        <p:nvSpPr>
          <p:cNvPr id="9" name="Textfeld 8"/>
          <p:cNvSpPr txBox="1">
            <a:spLocks noChangeArrowheads="1"/>
          </p:cNvSpPr>
          <p:nvPr/>
        </p:nvSpPr>
        <p:spPr bwMode="auto">
          <a:xfrm>
            <a:off x="1654175" y="5765800"/>
            <a:ext cx="797242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lvl="2" eaLnBrk="0" hangingPunct="0"/>
            <a:r>
              <a:rPr lang="en-US" sz="1800" b="1">
                <a:latin typeface="Palatino Linotype" pitchFamily="18" charset="0"/>
              </a:rPr>
              <a:t>- rigidity pattern</a:t>
            </a:r>
            <a:r>
              <a:rPr lang="en-US" sz="1800">
                <a:latin typeface="Palatino Linotype" pitchFamily="18" charset="0"/>
              </a:rPr>
              <a:t>: banks have only an incentive for adjustments when the administrative costs are smaller than the costs for not changing the rates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latin typeface="Palatino Linotype" pitchFamily="18" charset="0"/>
              </a:rPr>
              <a:t>Cointegration Analysis (Numerical Results)</a:t>
            </a:r>
          </a:p>
        </p:txBody>
      </p:sp>
      <p:pic>
        <p:nvPicPr>
          <p:cNvPr id="23555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1663" y="1277938"/>
            <a:ext cx="9637712" cy="5060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>
                <a:latin typeface="Palatino Linotype" pitchFamily="18" charset="0"/>
              </a:rPr>
              <a:t>Agenda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71625" y="990600"/>
            <a:ext cx="8867775" cy="3090863"/>
          </a:xfrm>
        </p:spPr>
        <p:txBody>
          <a:bodyPr/>
          <a:lstStyle/>
          <a:p>
            <a:pPr marL="271463" indent="-271463"/>
            <a:r>
              <a:rPr lang="en-GB" sz="2400" dirty="0" smtClean="0">
                <a:solidFill>
                  <a:schemeClr val="tx2"/>
                </a:solidFill>
                <a:latin typeface="Palatino Linotype" pitchFamily="18" charset="0"/>
              </a:rPr>
              <a:t>Motivation</a:t>
            </a:r>
          </a:p>
          <a:p>
            <a:pPr marL="271463" indent="-271463">
              <a:buFontTx/>
              <a:buNone/>
            </a:pPr>
            <a:endParaRPr lang="en-GB" sz="2400" b="1" dirty="0" smtClean="0">
              <a:solidFill>
                <a:srgbClr val="FF0000"/>
              </a:solidFill>
              <a:latin typeface="Palatino Linotype" pitchFamily="18" charset="0"/>
            </a:endParaRPr>
          </a:p>
          <a:p>
            <a:pPr marL="271463" indent="-271463"/>
            <a:r>
              <a:rPr lang="en-GB" sz="2400" b="1" dirty="0" smtClean="0">
                <a:solidFill>
                  <a:srgbClr val="FF0000"/>
                </a:solidFill>
                <a:latin typeface="Palatino Linotype" pitchFamily="18" charset="0"/>
              </a:rPr>
              <a:t>Client rate models</a:t>
            </a:r>
          </a:p>
          <a:p>
            <a:pPr marL="741363" lvl="1" indent="-271463"/>
            <a:r>
              <a:rPr lang="en-GB" dirty="0" smtClean="0">
                <a:latin typeface="Palatino Linotype" pitchFamily="18" charset="0"/>
              </a:rPr>
              <a:t>Preliminaries</a:t>
            </a:r>
          </a:p>
          <a:p>
            <a:pPr marL="741363" lvl="1" indent="-271463"/>
            <a:r>
              <a:rPr lang="en-GB" b="1" dirty="0" smtClean="0">
                <a:solidFill>
                  <a:srgbClr val="FF0000"/>
                </a:solidFill>
                <a:latin typeface="Palatino Linotype" pitchFamily="18" charset="0"/>
              </a:rPr>
              <a:t>Modelling client rate asymmetry </a:t>
            </a:r>
          </a:p>
          <a:p>
            <a:pPr marL="741363" lvl="1" indent="-271463">
              <a:buFontTx/>
              <a:buNone/>
            </a:pPr>
            <a:endParaRPr lang="en-GB" dirty="0" smtClean="0">
              <a:latin typeface="Palatino Linotype" pitchFamily="18" charset="0"/>
            </a:endParaRPr>
          </a:p>
          <a:p>
            <a:pPr marL="271463" indent="-271463"/>
            <a:r>
              <a:rPr lang="en-GB" dirty="0" smtClean="0">
                <a:latin typeface="Palatino Linotype" pitchFamily="18" charset="0"/>
              </a:rPr>
              <a:t>Volumes model</a:t>
            </a:r>
          </a:p>
          <a:p>
            <a:pPr marL="741363" lvl="1" indent="-271463"/>
            <a:r>
              <a:rPr lang="en-GB" dirty="0" smtClean="0">
                <a:latin typeface="Palatino Linotype" pitchFamily="18" charset="0"/>
              </a:rPr>
              <a:t>Linear regression analysis</a:t>
            </a:r>
          </a:p>
          <a:p>
            <a:pPr marL="741363" lvl="1" indent="-271463"/>
            <a:r>
              <a:rPr lang="en-GB" dirty="0" smtClean="0">
                <a:latin typeface="Palatino Linotype" pitchFamily="18" charset="0"/>
              </a:rPr>
              <a:t>VAR approach</a:t>
            </a:r>
          </a:p>
          <a:p>
            <a:pPr marL="741363" lvl="1" indent="-271463"/>
            <a:endParaRPr lang="en-GB" dirty="0" smtClean="0">
              <a:latin typeface="Palatino Linotype" pitchFamily="18" charset="0"/>
            </a:endParaRPr>
          </a:p>
          <a:p>
            <a:pPr marL="271463" indent="-271463"/>
            <a:r>
              <a:rPr lang="en-GB" dirty="0" smtClean="0">
                <a:latin typeface="Palatino Linotype" pitchFamily="18" charset="0"/>
              </a:rPr>
              <a:t>Conclusion</a:t>
            </a:r>
          </a:p>
          <a:p>
            <a:pPr marL="271463" indent="-271463">
              <a:buFontTx/>
              <a:buNone/>
            </a:pPr>
            <a:endParaRPr lang="en-GB" dirty="0" smtClean="0">
              <a:latin typeface="Palatino Linotype" pitchFamily="18" charset="0"/>
            </a:endParaRPr>
          </a:p>
          <a:p>
            <a:pPr marL="271463" indent="-271463"/>
            <a:endParaRPr lang="en-GB" sz="2400" dirty="0" smtClean="0">
              <a:latin typeface="Palatino Linotype" pitchFamily="18" charset="0"/>
            </a:endParaRPr>
          </a:p>
          <a:p>
            <a:pPr marL="271463" indent="-271463">
              <a:buFontTx/>
              <a:buNone/>
            </a:pPr>
            <a:endParaRPr lang="en-GB" sz="3200" dirty="0" smtClean="0">
              <a:latin typeface="Palatino Linotyp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latin typeface="Palatino Linotype" pitchFamily="18" charset="0"/>
              </a:rPr>
              <a:t>Drivers of asymmetric adjustments</a:t>
            </a:r>
          </a:p>
        </p:txBody>
      </p:sp>
      <p:sp>
        <p:nvSpPr>
          <p:cNvPr id="2560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Tx/>
              <a:buAutoNum type="arabicPeriod"/>
            </a:pPr>
            <a:r>
              <a:rPr lang="en-US" b="1" smtClean="0">
                <a:latin typeface="Palatino Linotype" pitchFamily="18" charset="0"/>
              </a:rPr>
              <a:t>Sign of the change in market rates:</a:t>
            </a:r>
            <a:r>
              <a:rPr lang="en-US" smtClean="0">
                <a:latin typeface="Palatino Linotype" pitchFamily="18" charset="0"/>
              </a:rPr>
              <a:t> banks might show different adjustment policy depending on whether market rates go up or down</a:t>
            </a:r>
          </a:p>
          <a:p>
            <a:pPr marL="457200" indent="-457200">
              <a:buFontTx/>
              <a:buAutoNum type="arabicPeriod"/>
            </a:pPr>
            <a:r>
              <a:rPr lang="en-US" b="1" smtClean="0">
                <a:latin typeface="Palatino Linotype" pitchFamily="18" charset="0"/>
              </a:rPr>
              <a:t>Magnitude of market rate change:</a:t>
            </a:r>
            <a:r>
              <a:rPr lang="en-US" smtClean="0">
                <a:latin typeface="Palatino Linotype" pitchFamily="18" charset="0"/>
              </a:rPr>
              <a:t> bank's reaction to large changes in market rates is stronger than in the case of moderate changes</a:t>
            </a:r>
          </a:p>
          <a:p>
            <a:pPr marL="457200" indent="-457200">
              <a:buFontTx/>
              <a:buAutoNum type="arabicPeriod"/>
            </a:pPr>
            <a:r>
              <a:rPr lang="en-US" b="1" smtClean="0">
                <a:latin typeface="Palatino Linotype" pitchFamily="18" charset="0"/>
              </a:rPr>
              <a:t>Level of market rates:</a:t>
            </a:r>
            <a:r>
              <a:rPr lang="en-US" smtClean="0">
                <a:latin typeface="Palatino Linotype" pitchFamily="18" charset="0"/>
              </a:rPr>
              <a:t> a change in the trend of the interest rate dynamics occurs more frequent in times of extreme than of average rates; banks want to anticipate the trend</a:t>
            </a:r>
          </a:p>
          <a:p>
            <a:pPr marL="457200" indent="-457200">
              <a:buFontTx/>
              <a:buAutoNum type="arabicPeriod"/>
            </a:pPr>
            <a:r>
              <a:rPr lang="en-US" b="1" smtClean="0">
                <a:latin typeface="Palatino Linotype" pitchFamily="18" charset="0"/>
              </a:rPr>
              <a:t>Sign/magnitude of deviation from equilibrium: </a:t>
            </a:r>
            <a:r>
              <a:rPr lang="en-US" smtClean="0">
                <a:latin typeface="Palatino Linotype" pitchFamily="18" charset="0"/>
              </a:rPr>
              <a:t>the pressure on a bank's margin for deposits increases in case of positive client rate disequilibria and, thus, a larger adjustment occurs; larger the disequilibria, larger the speed to adjust client rates back to equilibrium</a:t>
            </a:r>
          </a:p>
          <a:p>
            <a:pPr marL="457200" indent="-457200">
              <a:buFontTx/>
              <a:buAutoNum type="arabicPeriod"/>
            </a:pPr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latin typeface="Palatino Linotype" pitchFamily="18" charset="0"/>
              </a:rPr>
              <a:t>Literature overview on client rate asymmetry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US" i="1" dirty="0" err="1" smtClean="0">
                <a:latin typeface="Palatino Linotype" pitchFamily="18" charset="0"/>
              </a:rPr>
              <a:t>Hannan</a:t>
            </a:r>
            <a:r>
              <a:rPr lang="en-US" i="1" dirty="0" smtClean="0">
                <a:latin typeface="Palatino Linotype" pitchFamily="18" charset="0"/>
              </a:rPr>
              <a:t> &amp; Berger (1991), </a:t>
            </a:r>
            <a:r>
              <a:rPr lang="en-US" i="1" dirty="0" err="1" smtClean="0">
                <a:latin typeface="Palatino Linotype" pitchFamily="18" charset="0"/>
              </a:rPr>
              <a:t>Ausubel</a:t>
            </a:r>
            <a:r>
              <a:rPr lang="en-US" i="1" dirty="0" smtClean="0">
                <a:latin typeface="Palatino Linotype" pitchFamily="18" charset="0"/>
              </a:rPr>
              <a:t> (1992), Sharpe (1997) :</a:t>
            </a:r>
          </a:p>
          <a:p>
            <a:pPr marL="927100" lvl="1" indent="-457200">
              <a:defRPr/>
            </a:pPr>
            <a:r>
              <a:rPr lang="en-US" dirty="0" smtClean="0">
                <a:latin typeface="Palatino Linotype" pitchFamily="18" charset="0"/>
              </a:rPr>
              <a:t>difficulties in explaining client rate asymmetry</a:t>
            </a:r>
          </a:p>
          <a:p>
            <a:pPr marL="927100" lvl="1" indent="-457200">
              <a:defRPr/>
            </a:pPr>
            <a:endParaRPr lang="en-US" dirty="0" smtClean="0">
              <a:latin typeface="Palatino Linotype" pitchFamily="18" charset="0"/>
            </a:endParaRPr>
          </a:p>
          <a:p>
            <a:pPr marL="457200" indent="-457200">
              <a:defRPr/>
            </a:pPr>
            <a:r>
              <a:rPr lang="en-US" i="1" dirty="0" smtClean="0">
                <a:latin typeface="Palatino Linotype" pitchFamily="18" charset="0"/>
              </a:rPr>
              <a:t>O'Brien (2000)</a:t>
            </a:r>
            <a:r>
              <a:rPr lang="en-US" dirty="0" smtClean="0">
                <a:latin typeface="Palatino Linotype" pitchFamily="18" charset="0"/>
              </a:rPr>
              <a:t> comes with an important contribution:</a:t>
            </a:r>
          </a:p>
          <a:p>
            <a:pPr marL="927100" lvl="1" indent="-457200">
              <a:defRPr/>
            </a:pPr>
            <a:r>
              <a:rPr lang="en-US" dirty="0" smtClean="0">
                <a:latin typeface="Palatino Linotype" pitchFamily="18" charset="0"/>
              </a:rPr>
              <a:t>"under asymmetric deposit rate adjustment: unconditional expected deposit rate diverges from the unconditional mean equilibrium rate"</a:t>
            </a:r>
          </a:p>
          <a:p>
            <a:pPr marL="927100" lvl="1" indent="-457200">
              <a:defRPr/>
            </a:pPr>
            <a:endParaRPr lang="en-US" dirty="0" smtClean="0">
              <a:latin typeface="Palatino Linotype" pitchFamily="18" charset="0"/>
            </a:endParaRPr>
          </a:p>
          <a:p>
            <a:pPr marL="457200" indent="-457200">
              <a:defRPr/>
            </a:pPr>
            <a:r>
              <a:rPr lang="en-US" i="1" dirty="0" err="1" smtClean="0">
                <a:latin typeface="Palatino Linotype" pitchFamily="18" charset="0"/>
              </a:rPr>
              <a:t>Crespo</a:t>
            </a:r>
            <a:r>
              <a:rPr lang="en-US" i="1" dirty="0" smtClean="0">
                <a:latin typeface="Palatino Linotype" pitchFamily="18" charset="0"/>
              </a:rPr>
              <a:t>, </a:t>
            </a:r>
            <a:r>
              <a:rPr lang="en-US" i="1" dirty="0" err="1" smtClean="0">
                <a:latin typeface="Palatino Linotype" pitchFamily="18" charset="0"/>
              </a:rPr>
              <a:t>Egert</a:t>
            </a:r>
            <a:r>
              <a:rPr lang="en-US" i="1" dirty="0" smtClean="0">
                <a:latin typeface="Palatino Linotype" pitchFamily="18" charset="0"/>
              </a:rPr>
              <a:t> &amp; </a:t>
            </a:r>
            <a:r>
              <a:rPr lang="en-US" i="1" dirty="0" err="1" smtClean="0">
                <a:latin typeface="Palatino Linotype" pitchFamily="18" charset="0"/>
              </a:rPr>
              <a:t>Reiniger</a:t>
            </a:r>
            <a:r>
              <a:rPr lang="en-US" i="1" dirty="0" smtClean="0">
                <a:latin typeface="Palatino Linotype" pitchFamily="18" charset="0"/>
              </a:rPr>
              <a:t> (2004), de </a:t>
            </a:r>
            <a:r>
              <a:rPr lang="en-US" i="1" dirty="0" err="1" smtClean="0">
                <a:latin typeface="Palatino Linotype" pitchFamily="18" charset="0"/>
              </a:rPr>
              <a:t>Haan</a:t>
            </a:r>
            <a:r>
              <a:rPr lang="en-US" i="1" dirty="0" smtClean="0">
                <a:latin typeface="Palatino Linotype" pitchFamily="18" charset="0"/>
              </a:rPr>
              <a:t> &amp; </a:t>
            </a:r>
            <a:r>
              <a:rPr lang="en-US" i="1" dirty="0" err="1" smtClean="0">
                <a:latin typeface="Palatino Linotype" pitchFamily="18" charset="0"/>
              </a:rPr>
              <a:t>Sterken</a:t>
            </a:r>
            <a:r>
              <a:rPr lang="en-US" i="1" dirty="0" smtClean="0">
                <a:latin typeface="Palatino Linotype" pitchFamily="18" charset="0"/>
              </a:rPr>
              <a:t> (2005), Sander &amp; </a:t>
            </a:r>
            <a:r>
              <a:rPr lang="en-US" i="1" dirty="0" err="1" smtClean="0">
                <a:latin typeface="Palatino Linotype" pitchFamily="18" charset="0"/>
              </a:rPr>
              <a:t>Kleimeier</a:t>
            </a:r>
            <a:r>
              <a:rPr lang="en-US" i="1" dirty="0" smtClean="0">
                <a:latin typeface="Palatino Linotype" pitchFamily="18" charset="0"/>
              </a:rPr>
              <a:t> (2005)</a:t>
            </a:r>
          </a:p>
          <a:p>
            <a:pPr marL="927100" lvl="1" indent="-457200">
              <a:defRPr/>
            </a:pPr>
            <a:r>
              <a:rPr lang="en-US" dirty="0" smtClean="0">
                <a:latin typeface="Palatino Linotype" pitchFamily="18" charset="0"/>
              </a:rPr>
              <a:t>Common practice: model in error correction form</a:t>
            </a:r>
          </a:p>
          <a:p>
            <a:pPr marL="927100" lvl="1" indent="-457200">
              <a:defRPr/>
            </a:pPr>
            <a:r>
              <a:rPr lang="en-US" dirty="0" smtClean="0">
                <a:latin typeface="Palatino Linotype" pitchFamily="18" charset="0"/>
              </a:rPr>
              <a:t>They assume only the first type of asymmetric adjustment: strictly positive/negative changes in market rates</a:t>
            </a:r>
          </a:p>
          <a:p>
            <a:pPr marL="927100" lvl="1" indent="-457200">
              <a:defRPr/>
            </a:pPr>
            <a:r>
              <a:rPr lang="en-US" b="1" dirty="0" smtClean="0">
                <a:solidFill>
                  <a:srgbClr val="006600"/>
                </a:solidFill>
                <a:latin typeface="Palatino Linotype" pitchFamily="18" charset="0"/>
              </a:rPr>
              <a:t>Problem:</a:t>
            </a:r>
            <a:r>
              <a:rPr lang="en-US" dirty="0" smtClean="0">
                <a:solidFill>
                  <a:srgbClr val="006600"/>
                </a:solidFill>
                <a:latin typeface="Palatino Linotype" pitchFamily="18" charset="0"/>
              </a:rPr>
              <a:t> threshold fixed artificially at 0; simplistic assumption of asymmetry and therefore often inconclusive results!</a:t>
            </a:r>
          </a:p>
          <a:p>
            <a:pPr marL="927100" lvl="1" indent="-457200">
              <a:defRPr/>
            </a:pPr>
            <a:endParaRPr lang="en-US" dirty="0" smtClean="0">
              <a:solidFill>
                <a:srgbClr val="006600"/>
              </a:solidFill>
            </a:endParaRPr>
          </a:p>
          <a:p>
            <a:pPr marL="927100" lvl="1" indent="-457200">
              <a:defRPr/>
            </a:pPr>
            <a:endParaRPr lang="en-US" dirty="0" smtClean="0"/>
          </a:p>
          <a:p>
            <a:pPr marL="927100" lvl="1" indent="-457200">
              <a:defRPr/>
            </a:pPr>
            <a:endParaRPr lang="en-US" i="1" dirty="0" smtClean="0"/>
          </a:p>
          <a:p>
            <a:pPr lvl="1">
              <a:buFontTx/>
              <a:buNone/>
              <a:defRPr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latin typeface="Palatino Linotype" pitchFamily="18" charset="0"/>
              </a:rPr>
              <a:t>Threshold model in error correction form</a:t>
            </a:r>
          </a:p>
        </p:txBody>
      </p:sp>
      <p:sp>
        <p:nvSpPr>
          <p:cNvPr id="3084" name="Content Placeholder 2"/>
          <p:cNvSpPr>
            <a:spLocks noGrp="1"/>
          </p:cNvSpPr>
          <p:nvPr>
            <p:ph idx="1"/>
          </p:nvPr>
        </p:nvSpPr>
        <p:spPr>
          <a:xfrm>
            <a:off x="1600200" y="990600"/>
            <a:ext cx="8848725" cy="5789613"/>
          </a:xfrm>
        </p:spPr>
        <p:txBody>
          <a:bodyPr/>
          <a:lstStyle/>
          <a:p>
            <a:r>
              <a:rPr lang="en-US" sz="2000" smtClean="0">
                <a:latin typeface="Palatino Linotype" pitchFamily="18" charset="0"/>
              </a:rPr>
              <a:t>In deriving the client rate model, we take into account its deviations from the equilibrium level (error correction term derived from the cointegrating vector)</a:t>
            </a:r>
          </a:p>
          <a:p>
            <a:r>
              <a:rPr lang="en-US" sz="2000" smtClean="0">
                <a:latin typeface="Palatino Linotype" pitchFamily="18" charset="0"/>
              </a:rPr>
              <a:t>We check for the asymmetry by allowing the parameter for the market rates to differ when they are above or below some estimating threshold</a:t>
            </a:r>
          </a:p>
          <a:p>
            <a:endParaRPr lang="en-US" smtClean="0">
              <a:latin typeface="Palatino Linotype" pitchFamily="18" charset="0"/>
            </a:endParaRPr>
          </a:p>
          <a:p>
            <a:pPr>
              <a:buFontTx/>
              <a:buNone/>
            </a:pPr>
            <a:endParaRPr lang="en-US" smtClean="0">
              <a:latin typeface="Palatino Linotype" pitchFamily="18" charset="0"/>
            </a:endParaRPr>
          </a:p>
          <a:p>
            <a:pPr lvl="2">
              <a:buFont typeface="Symbol" pitchFamily="18" charset="2"/>
              <a:buChar char="-"/>
            </a:pPr>
            <a:r>
              <a:rPr lang="en-US" smtClean="0">
                <a:latin typeface="Palatino Linotype" pitchFamily="18" charset="0"/>
              </a:rPr>
              <a:t>    </a:t>
            </a:r>
            <a:r>
              <a:rPr lang="en-GB" sz="1400" smtClean="0">
                <a:latin typeface="Palatino Linotype" pitchFamily="18" charset="0"/>
              </a:rPr>
              <a:t> change in the deposit rate</a:t>
            </a:r>
          </a:p>
          <a:p>
            <a:pPr lvl="2">
              <a:buFont typeface="Symbol" pitchFamily="18" charset="2"/>
              <a:buChar char="-"/>
            </a:pPr>
            <a:r>
              <a:rPr lang="en-GB" sz="1400" smtClean="0">
                <a:latin typeface="Palatino Linotype" pitchFamily="18" charset="0"/>
              </a:rPr>
              <a:t>       lagged change in the market rate</a:t>
            </a:r>
          </a:p>
          <a:p>
            <a:pPr lvl="2">
              <a:buFont typeface="Symbol" pitchFamily="18" charset="2"/>
              <a:buChar char="-"/>
            </a:pPr>
            <a:r>
              <a:rPr lang="en-GB" sz="1400" i="1" smtClean="0">
                <a:latin typeface="Palatino Linotype" pitchFamily="18" charset="0"/>
              </a:rPr>
              <a:t>     </a:t>
            </a:r>
            <a:r>
              <a:rPr lang="en-GB" sz="1400" smtClean="0">
                <a:latin typeface="Palatino Linotype" pitchFamily="18" charset="0"/>
              </a:rPr>
              <a:t>   lagged error-correction term</a:t>
            </a:r>
          </a:p>
          <a:p>
            <a:pPr lvl="2">
              <a:buFont typeface="Symbol" pitchFamily="18" charset="2"/>
              <a:buChar char="-"/>
            </a:pPr>
            <a:r>
              <a:rPr lang="en-GB" sz="1400" smtClean="0">
                <a:latin typeface="Palatino Linotype" pitchFamily="18" charset="0"/>
              </a:rPr>
              <a:t>       random i.i.d. disturbance</a:t>
            </a:r>
          </a:p>
          <a:p>
            <a:pPr lvl="2">
              <a:buFontTx/>
              <a:buNone/>
            </a:pPr>
            <a:endParaRPr lang="en-GB" sz="1400" smtClean="0">
              <a:latin typeface="Palatino Linotype" pitchFamily="18" charset="0"/>
            </a:endParaRPr>
          </a:p>
          <a:p>
            <a:pPr lvl="2">
              <a:buFontTx/>
              <a:buNone/>
            </a:pPr>
            <a:endParaRPr lang="en-GB" sz="1400" smtClean="0">
              <a:latin typeface="Palatino Linotype" pitchFamily="18" charset="0"/>
            </a:endParaRPr>
          </a:p>
          <a:p>
            <a:r>
              <a:rPr lang="en-GB" sz="2000" smtClean="0">
                <a:latin typeface="Palatino Linotype" pitchFamily="18" charset="0"/>
              </a:rPr>
              <a:t>The variable                        captures the threshold effect, where      is the threshold variable,      is the unknown threshold variable and the indicator function  is defined as:</a:t>
            </a:r>
            <a:endParaRPr lang="de-CH" sz="2000" smtClean="0">
              <a:latin typeface="Palatino Linotype" pitchFamily="18" charset="0"/>
            </a:endParaRPr>
          </a:p>
          <a:p>
            <a:pPr>
              <a:buFontTx/>
              <a:buNone/>
            </a:pPr>
            <a:r>
              <a:rPr lang="en-US" sz="1600" smtClean="0">
                <a:latin typeface="Palatino Linotype" pitchFamily="18" charset="0"/>
              </a:rPr>
              <a:t>	                                  </a:t>
            </a:r>
            <a:endParaRPr lang="de-CH" sz="1600" smtClean="0">
              <a:latin typeface="Palatino Linotype" pitchFamily="18" charset="0"/>
            </a:endParaRPr>
          </a:p>
          <a:p>
            <a:endParaRPr lang="en-GB" sz="1600" smtClean="0">
              <a:latin typeface="Palatino Linotype" pitchFamily="18" charset="0"/>
            </a:endParaRPr>
          </a:p>
          <a:p>
            <a:endParaRPr lang="en-GB" sz="1600" smtClean="0">
              <a:latin typeface="Palatino Linotype" pitchFamily="18" charset="0"/>
            </a:endParaRPr>
          </a:p>
          <a:p>
            <a:endParaRPr lang="en-US" smtClean="0">
              <a:latin typeface="Palatino Linotype" pitchFamily="18" charset="0"/>
            </a:endParaRPr>
          </a:p>
          <a:p>
            <a:endParaRPr lang="en-US" smtClean="0">
              <a:latin typeface="Palatino Linotype" pitchFamily="18" charset="0"/>
            </a:endParaRPr>
          </a:p>
          <a:p>
            <a:endParaRPr lang="en-US" smtClean="0">
              <a:latin typeface="Palatino Linotype" pitchFamily="18" charset="0"/>
            </a:endParaRPr>
          </a:p>
          <a:p>
            <a:endParaRPr lang="en-US" smtClean="0">
              <a:latin typeface="Palatino Linotype" pitchFamily="18" charset="0"/>
            </a:endParaRPr>
          </a:p>
          <a:p>
            <a:endParaRPr lang="en-US" smtClean="0">
              <a:latin typeface="Palatino Linotype" pitchFamily="18" charset="0"/>
            </a:endParaRPr>
          </a:p>
          <a:p>
            <a:endParaRPr lang="en-US" smtClean="0">
              <a:latin typeface="Palatino Linotype" pitchFamily="18" charset="0"/>
            </a:endParaRPr>
          </a:p>
          <a:p>
            <a:pPr lvl="2"/>
            <a:endParaRPr lang="en-US" smtClean="0">
              <a:latin typeface="Palatino Linotype" pitchFamily="18" charset="0"/>
            </a:endParaRPr>
          </a:p>
          <a:p>
            <a:endParaRPr lang="en-US" smtClean="0">
              <a:latin typeface="Palatino Linotype" pitchFamily="18" charset="0"/>
            </a:endParaRPr>
          </a:p>
          <a:p>
            <a:pPr lvl="2">
              <a:buFontTx/>
              <a:buNone/>
            </a:pPr>
            <a:endParaRPr lang="en-US" smtClean="0">
              <a:latin typeface="Palatino Linotype" pitchFamily="18" charset="0"/>
            </a:endParaRPr>
          </a:p>
          <a:p>
            <a:pPr>
              <a:buFontTx/>
              <a:buNone/>
            </a:pPr>
            <a:endParaRPr lang="en-US" smtClean="0">
              <a:latin typeface="Palatino Linotype" pitchFamily="18" charset="0"/>
            </a:endParaRPr>
          </a:p>
          <a:p>
            <a:pPr>
              <a:buFontTx/>
              <a:buNone/>
            </a:pPr>
            <a:endParaRPr lang="en-US" smtClean="0">
              <a:latin typeface="Palatino Linotype" pitchFamily="18" charset="0"/>
            </a:endParaRPr>
          </a:p>
        </p:txBody>
      </p:sp>
      <p:graphicFrame>
        <p:nvGraphicFramePr>
          <p:cNvPr id="3074" name="Object 2"/>
          <p:cNvGraphicFramePr>
            <a:graphicFrameLocks noChangeAspect="1"/>
          </p:cNvGraphicFramePr>
          <p:nvPr/>
        </p:nvGraphicFramePr>
        <p:xfrm>
          <a:off x="2722563" y="2828925"/>
          <a:ext cx="6042025" cy="427038"/>
        </p:xfrm>
        <a:graphic>
          <a:graphicData uri="http://schemas.openxmlformats.org/presentationml/2006/ole">
            <p:oleObj spid="_x0000_s3074" name="Equation" r:id="rId3" imgW="3644640" imgH="241200" progId="Equation.DSMT4">
              <p:embed/>
            </p:oleObj>
          </a:graphicData>
        </a:graphic>
      </p:graphicFrame>
      <p:graphicFrame>
        <p:nvGraphicFramePr>
          <p:cNvPr id="3075" name="Object 3"/>
          <p:cNvGraphicFramePr>
            <a:graphicFrameLocks noChangeAspect="1"/>
          </p:cNvGraphicFramePr>
          <p:nvPr/>
        </p:nvGraphicFramePr>
        <p:xfrm>
          <a:off x="2989263" y="3478213"/>
          <a:ext cx="354012" cy="338137"/>
        </p:xfrm>
        <a:graphic>
          <a:graphicData uri="http://schemas.openxmlformats.org/presentationml/2006/ole">
            <p:oleObj spid="_x0000_s3075" name="Equation" r:id="rId4" imgW="253800" imgH="228600" progId="Equation.DSMT4">
              <p:embed/>
            </p:oleObj>
          </a:graphicData>
        </a:graphic>
      </p:graphicFrame>
      <p:graphicFrame>
        <p:nvGraphicFramePr>
          <p:cNvPr id="3076" name="Object 4"/>
          <p:cNvGraphicFramePr>
            <a:graphicFrameLocks noChangeAspect="1"/>
          </p:cNvGraphicFramePr>
          <p:nvPr/>
        </p:nvGraphicFramePr>
        <p:xfrm>
          <a:off x="2992438" y="3768725"/>
          <a:ext cx="360362" cy="334963"/>
        </p:xfrm>
        <a:graphic>
          <a:graphicData uri="http://schemas.openxmlformats.org/presentationml/2006/ole">
            <p:oleObj spid="_x0000_s3076" name="Equation" r:id="rId5" imgW="304560" imgH="228600" progId="Equation.DSMT4">
              <p:embed/>
            </p:oleObj>
          </a:graphicData>
        </a:graphic>
      </p:graphicFrame>
      <p:graphicFrame>
        <p:nvGraphicFramePr>
          <p:cNvPr id="3077" name="Object 5"/>
          <p:cNvGraphicFramePr>
            <a:graphicFrameLocks noChangeAspect="1"/>
          </p:cNvGraphicFramePr>
          <p:nvPr/>
        </p:nvGraphicFramePr>
        <p:xfrm>
          <a:off x="3003550" y="4273550"/>
          <a:ext cx="276225" cy="412750"/>
        </p:xfrm>
        <a:graphic>
          <a:graphicData uri="http://schemas.openxmlformats.org/presentationml/2006/ole">
            <p:oleObj spid="_x0000_s3077" name="Equation" r:id="rId6" imgW="152280" imgH="228600" progId="Equation.DSMT4">
              <p:embed/>
            </p:oleObj>
          </a:graphicData>
        </a:graphic>
      </p:graphicFrame>
      <p:graphicFrame>
        <p:nvGraphicFramePr>
          <p:cNvPr id="3078" name="Object 6"/>
          <p:cNvGraphicFramePr>
            <a:graphicFrameLocks noChangeAspect="1"/>
          </p:cNvGraphicFramePr>
          <p:nvPr/>
        </p:nvGraphicFramePr>
        <p:xfrm>
          <a:off x="4633913" y="6043613"/>
          <a:ext cx="2930525" cy="795337"/>
        </p:xfrm>
        <a:graphic>
          <a:graphicData uri="http://schemas.openxmlformats.org/presentationml/2006/ole">
            <p:oleObj spid="_x0000_s3078" name="Equation" r:id="rId7" imgW="1930320" imgH="482400" progId="Equation.DSMT4">
              <p:embed/>
            </p:oleObj>
          </a:graphicData>
        </a:graphic>
      </p:graphicFrame>
      <p:graphicFrame>
        <p:nvGraphicFramePr>
          <p:cNvPr id="3079" name="Object 7"/>
          <p:cNvGraphicFramePr>
            <a:graphicFrameLocks noChangeAspect="1"/>
          </p:cNvGraphicFramePr>
          <p:nvPr/>
        </p:nvGraphicFramePr>
        <p:xfrm>
          <a:off x="3567113" y="5132388"/>
          <a:ext cx="1417637" cy="366712"/>
        </p:xfrm>
        <a:graphic>
          <a:graphicData uri="http://schemas.openxmlformats.org/presentationml/2006/ole">
            <p:oleObj spid="_x0000_s3079" name="Equation" r:id="rId8" imgW="1295280" imgH="253800" progId="Equation.DSMT4">
              <p:embed/>
            </p:oleObj>
          </a:graphicData>
        </a:graphic>
      </p:graphicFrame>
      <p:graphicFrame>
        <p:nvGraphicFramePr>
          <p:cNvPr id="3080" name="Object 8"/>
          <p:cNvGraphicFramePr>
            <a:graphicFrameLocks noChangeAspect="1"/>
          </p:cNvGraphicFramePr>
          <p:nvPr/>
        </p:nvGraphicFramePr>
        <p:xfrm>
          <a:off x="4308475" y="5476875"/>
          <a:ext cx="230188" cy="290513"/>
        </p:xfrm>
        <a:graphic>
          <a:graphicData uri="http://schemas.openxmlformats.org/presentationml/2006/ole">
            <p:oleObj spid="_x0000_s3080" name="Equation" r:id="rId9" imgW="126720" imgH="139680" progId="Equation.DSMT4">
              <p:embed/>
            </p:oleObj>
          </a:graphicData>
        </a:graphic>
      </p:graphicFrame>
      <p:graphicFrame>
        <p:nvGraphicFramePr>
          <p:cNvPr id="3081" name="Object 9"/>
          <p:cNvGraphicFramePr>
            <a:graphicFrameLocks noChangeAspect="1"/>
          </p:cNvGraphicFramePr>
          <p:nvPr/>
        </p:nvGraphicFramePr>
        <p:xfrm>
          <a:off x="9088438" y="5210175"/>
          <a:ext cx="334962" cy="233363"/>
        </p:xfrm>
        <a:graphic>
          <a:graphicData uri="http://schemas.openxmlformats.org/presentationml/2006/ole">
            <p:oleObj spid="_x0000_s3081" name="Equation" r:id="rId10" imgW="152280" imgH="139680" progId="Equation.DSMT4">
              <p:embed/>
            </p:oleObj>
          </a:graphicData>
        </a:graphic>
      </p:graphicFrame>
      <p:graphicFrame>
        <p:nvGraphicFramePr>
          <p:cNvPr id="3082" name="Object 10"/>
          <p:cNvGraphicFramePr>
            <a:graphicFrameLocks noChangeAspect="1"/>
          </p:cNvGraphicFramePr>
          <p:nvPr/>
        </p:nvGraphicFramePr>
        <p:xfrm>
          <a:off x="2982913" y="4086225"/>
          <a:ext cx="441325" cy="274638"/>
        </p:xfrm>
        <a:graphic>
          <a:graphicData uri="http://schemas.openxmlformats.org/presentationml/2006/ole">
            <p:oleObj spid="_x0000_s3082" name="Equation" r:id="rId11" imgW="368280" imgH="228600" progId="Equation.DSMT4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latin typeface="Palatino Linotype" pitchFamily="18" charset="0"/>
              </a:rPr>
              <a:t>Threshold estimation</a:t>
            </a:r>
          </a:p>
        </p:txBody>
      </p:sp>
      <p:sp>
        <p:nvSpPr>
          <p:cNvPr id="410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>
                <a:latin typeface="Palatino Linotype" pitchFamily="18" charset="0"/>
              </a:rPr>
              <a:t>We apply Hansen's grid search (1996) to locate the most likely threshold value in the market rates or error correction term</a:t>
            </a:r>
          </a:p>
          <a:p>
            <a:pPr lvl="1"/>
            <a:r>
              <a:rPr lang="en-US" smtClean="0">
                <a:latin typeface="Palatino Linotype" pitchFamily="18" charset="0"/>
              </a:rPr>
              <a:t>Model parameters are estimated by MLE (                  )</a:t>
            </a:r>
          </a:p>
          <a:p>
            <a:pPr lvl="1">
              <a:buFontTx/>
              <a:buNone/>
            </a:pPr>
            <a:endParaRPr lang="en-US" smtClean="0">
              <a:latin typeface="Palatino Linotype" pitchFamily="18" charset="0"/>
            </a:endParaRPr>
          </a:p>
          <a:p>
            <a:pPr lvl="1">
              <a:buFontTx/>
              <a:buNone/>
            </a:pPr>
            <a:endParaRPr lang="en-US" smtClean="0">
              <a:latin typeface="Palatino Linotype" pitchFamily="18" charset="0"/>
            </a:endParaRPr>
          </a:p>
          <a:p>
            <a:pPr lvl="1"/>
            <a:r>
              <a:rPr lang="en-US" smtClean="0">
                <a:latin typeface="Palatino Linotype" pitchFamily="18" charset="0"/>
              </a:rPr>
              <a:t>We apply the likelihood ratio statistic to test</a:t>
            </a:r>
          </a:p>
          <a:p>
            <a:pPr lvl="1"/>
            <a:endParaRPr lang="en-US" smtClean="0">
              <a:latin typeface="Palatino Linotype" pitchFamily="18" charset="0"/>
            </a:endParaRPr>
          </a:p>
          <a:p>
            <a:pPr lvl="1"/>
            <a:endParaRPr lang="en-US" smtClean="0">
              <a:latin typeface="Palatino Linotype" pitchFamily="18" charset="0"/>
            </a:endParaRPr>
          </a:p>
          <a:p>
            <a:pPr lvl="1"/>
            <a:r>
              <a:rPr lang="en-US" smtClean="0">
                <a:latin typeface="Palatino Linotype" pitchFamily="18" charset="0"/>
              </a:rPr>
              <a:t>We reject for large values of</a:t>
            </a:r>
            <a:r>
              <a:rPr lang="en-US" i="1" smtClean="0">
                <a:latin typeface="Palatino Linotype" pitchFamily="18" charset="0"/>
              </a:rPr>
              <a:t>                   </a:t>
            </a:r>
          </a:p>
          <a:p>
            <a:pPr lvl="1"/>
            <a:r>
              <a:rPr lang="en-US" i="1" smtClean="0">
                <a:latin typeface="Palatino Linotype" pitchFamily="18" charset="0"/>
              </a:rPr>
              <a:t>p</a:t>
            </a:r>
            <a:r>
              <a:rPr lang="en-US" smtClean="0">
                <a:latin typeface="Palatino Linotype" pitchFamily="18" charset="0"/>
              </a:rPr>
              <a:t>-values are derived:</a:t>
            </a:r>
          </a:p>
          <a:p>
            <a:pPr lvl="1">
              <a:buFontTx/>
              <a:buNone/>
            </a:pPr>
            <a:r>
              <a:rPr lang="en-US" smtClean="0">
                <a:latin typeface="Palatino Linotype" pitchFamily="18" charset="0"/>
              </a:rPr>
              <a:t> </a:t>
            </a:r>
          </a:p>
          <a:p>
            <a:pPr lvl="1">
              <a:buFontTx/>
              <a:buNone/>
            </a:pPr>
            <a:endParaRPr lang="en-US" smtClean="0">
              <a:latin typeface="Palatino Linotype" pitchFamily="18" charset="0"/>
            </a:endParaRPr>
          </a:p>
        </p:txBody>
      </p:sp>
      <p:graphicFrame>
        <p:nvGraphicFramePr>
          <p:cNvPr id="4098" name="Object 2"/>
          <p:cNvGraphicFramePr>
            <a:graphicFrameLocks noChangeAspect="1"/>
          </p:cNvGraphicFramePr>
          <p:nvPr/>
        </p:nvGraphicFramePr>
        <p:xfrm>
          <a:off x="7339013" y="1738313"/>
          <a:ext cx="1150937" cy="425450"/>
        </p:xfrm>
        <a:graphic>
          <a:graphicData uri="http://schemas.openxmlformats.org/presentationml/2006/ole">
            <p:oleObj spid="_x0000_s4098" name="Equation" r:id="rId3" imgW="711000" imgH="253800" progId="Equation.DSMT4">
              <p:embed/>
            </p:oleObj>
          </a:graphicData>
        </a:graphic>
      </p:graphicFrame>
      <p:graphicFrame>
        <p:nvGraphicFramePr>
          <p:cNvPr id="4099" name="Object 3"/>
          <p:cNvGraphicFramePr>
            <a:graphicFrameLocks noChangeAspect="1"/>
          </p:cNvGraphicFramePr>
          <p:nvPr/>
        </p:nvGraphicFramePr>
        <p:xfrm>
          <a:off x="4806950" y="2300288"/>
          <a:ext cx="1963738" cy="428625"/>
        </p:xfrm>
        <a:graphic>
          <a:graphicData uri="http://schemas.openxmlformats.org/presentationml/2006/ole">
            <p:oleObj spid="_x0000_s4099" name="Equation" r:id="rId4" imgW="1206360" imgH="253800" progId="Equation.DSMT4">
              <p:embed/>
            </p:oleObj>
          </a:graphicData>
        </a:graphic>
      </p:graphicFrame>
      <p:graphicFrame>
        <p:nvGraphicFramePr>
          <p:cNvPr id="4100" name="Object 4"/>
          <p:cNvGraphicFramePr>
            <a:graphicFrameLocks noChangeAspect="1"/>
          </p:cNvGraphicFramePr>
          <p:nvPr/>
        </p:nvGraphicFramePr>
        <p:xfrm>
          <a:off x="7686675" y="2870200"/>
          <a:ext cx="968375" cy="341313"/>
        </p:xfrm>
        <a:graphic>
          <a:graphicData uri="http://schemas.openxmlformats.org/presentationml/2006/ole">
            <p:oleObj spid="_x0000_s4100" name="Equation" r:id="rId5" imgW="660240" imgH="228600" progId="Equation.DSMT4">
              <p:embed/>
            </p:oleObj>
          </a:graphicData>
        </a:graphic>
      </p:graphicFrame>
      <p:graphicFrame>
        <p:nvGraphicFramePr>
          <p:cNvPr id="4101" name="Object 5"/>
          <p:cNvGraphicFramePr>
            <a:graphicFrameLocks noChangeAspect="1"/>
          </p:cNvGraphicFramePr>
          <p:nvPr/>
        </p:nvGraphicFramePr>
        <p:xfrm>
          <a:off x="4489450" y="3167063"/>
          <a:ext cx="2422525" cy="811212"/>
        </p:xfrm>
        <a:graphic>
          <a:graphicData uri="http://schemas.openxmlformats.org/presentationml/2006/ole">
            <p:oleObj spid="_x0000_s4101" name="Equation" r:id="rId6" imgW="1612800" imgH="469800" progId="Equation.DSMT4">
              <p:embed/>
            </p:oleObj>
          </a:graphicData>
        </a:graphic>
      </p:graphicFrame>
      <p:graphicFrame>
        <p:nvGraphicFramePr>
          <p:cNvPr id="4102" name="Object 6"/>
          <p:cNvGraphicFramePr>
            <a:graphicFrameLocks noChangeAspect="1"/>
          </p:cNvGraphicFramePr>
          <p:nvPr/>
        </p:nvGraphicFramePr>
        <p:xfrm>
          <a:off x="4170363" y="4592638"/>
          <a:ext cx="3733800" cy="849312"/>
        </p:xfrm>
        <a:graphic>
          <a:graphicData uri="http://schemas.openxmlformats.org/presentationml/2006/ole">
            <p:oleObj spid="_x0000_s4102" name="Equation" r:id="rId7" imgW="2095200" imgH="482400" progId="Equation.DSMT4">
              <p:embed/>
            </p:oleObj>
          </a:graphicData>
        </a:graphic>
      </p:graphicFrame>
      <p:graphicFrame>
        <p:nvGraphicFramePr>
          <p:cNvPr id="4103" name="Object 10"/>
          <p:cNvGraphicFramePr>
            <a:graphicFrameLocks noChangeAspect="1"/>
          </p:cNvGraphicFramePr>
          <p:nvPr/>
        </p:nvGraphicFramePr>
        <p:xfrm>
          <a:off x="5784850" y="3905250"/>
          <a:ext cx="998538" cy="463550"/>
        </p:xfrm>
        <a:graphic>
          <a:graphicData uri="http://schemas.openxmlformats.org/presentationml/2006/ole">
            <p:oleObj spid="_x0000_s4103" name="Equation" r:id="rId8" imgW="545760" imgH="253800" progId="Equation.DSMT4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latin typeface="Palatino Linotype" pitchFamily="18" charset="0"/>
              </a:rPr>
              <a:t>Threshold: changes in the Swap 5 year rate</a:t>
            </a:r>
            <a:endParaRPr lang="en-US" smtClean="0"/>
          </a:p>
        </p:txBody>
      </p:sp>
      <p:pic>
        <p:nvPicPr>
          <p:cNvPr id="27651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49525" y="2073275"/>
            <a:ext cx="5591175" cy="434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7652" name="Gruppieren 6"/>
          <p:cNvGrpSpPr>
            <a:grpSpLocks/>
          </p:cNvGrpSpPr>
          <p:nvPr/>
        </p:nvGrpSpPr>
        <p:grpSpPr bwMode="auto">
          <a:xfrm>
            <a:off x="2787650" y="1703388"/>
            <a:ext cx="5310188" cy="219075"/>
            <a:chOff x="2575157" y="1703620"/>
            <a:chExt cx="5311465" cy="219075"/>
          </a:xfrm>
        </p:grpSpPr>
        <p:pic>
          <p:nvPicPr>
            <p:cNvPr id="27653" name="Picture 4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2575157" y="1703620"/>
              <a:ext cx="3905250" cy="2190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7654" name="Picture 5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6476922" y="1703620"/>
              <a:ext cx="1409700" cy="2190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latin typeface="Palatino Linotype" pitchFamily="18" charset="0"/>
              </a:rPr>
              <a:t>Threshold: error correction term</a:t>
            </a:r>
          </a:p>
        </p:txBody>
      </p:sp>
      <p:pic>
        <p:nvPicPr>
          <p:cNvPr id="2867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39975" y="2128838"/>
            <a:ext cx="5889625" cy="4616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8676" name="Gruppieren 7"/>
          <p:cNvGrpSpPr>
            <a:grpSpLocks/>
          </p:cNvGrpSpPr>
          <p:nvPr/>
        </p:nvGrpSpPr>
        <p:grpSpPr bwMode="auto">
          <a:xfrm>
            <a:off x="2857500" y="1719263"/>
            <a:ext cx="5145088" cy="209550"/>
            <a:chOff x="2857070" y="1719534"/>
            <a:chExt cx="5145938" cy="209550"/>
          </a:xfrm>
        </p:grpSpPr>
        <p:pic>
          <p:nvPicPr>
            <p:cNvPr id="28677" name="Picture 5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2857070" y="1719534"/>
              <a:ext cx="3876675" cy="2095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8678" name="Picture 6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6690727" y="1760887"/>
              <a:ext cx="1312281" cy="1663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el 1"/>
          <p:cNvSpPr>
            <a:spLocks noGrp="1"/>
          </p:cNvSpPr>
          <p:nvPr>
            <p:ph type="title"/>
          </p:nvPr>
        </p:nvSpPr>
        <p:spPr>
          <a:xfrm>
            <a:off x="1589088" y="584200"/>
            <a:ext cx="8839200" cy="577850"/>
          </a:xfrm>
        </p:spPr>
        <p:txBody>
          <a:bodyPr/>
          <a:lstStyle/>
          <a:p>
            <a:r>
              <a:rPr lang="en-US" smtClean="0">
                <a:latin typeface="Palatino Linotype" pitchFamily="18" charset="0"/>
              </a:rPr>
              <a:t>Threshold model: regime dependent coefficients</a:t>
            </a:r>
          </a:p>
        </p:txBody>
      </p:sp>
      <p:pic>
        <p:nvPicPr>
          <p:cNvPr id="29699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04963" y="1876425"/>
            <a:ext cx="8355012" cy="4892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0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41738" y="6761163"/>
            <a:ext cx="4186237" cy="385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latin typeface="Palatino Linotype" pitchFamily="18" charset="0"/>
              </a:rPr>
              <a:t>Out-of-sample model performance – (1998-)</a:t>
            </a:r>
          </a:p>
        </p:txBody>
      </p:sp>
      <p:graphicFrame>
        <p:nvGraphicFramePr>
          <p:cNvPr id="5122" name="Object 2"/>
          <p:cNvGraphicFramePr>
            <a:graphicFrameLocks noChangeAspect="1"/>
          </p:cNvGraphicFramePr>
          <p:nvPr/>
        </p:nvGraphicFramePr>
        <p:xfrm>
          <a:off x="1768475" y="1120775"/>
          <a:ext cx="7875588" cy="5638800"/>
        </p:xfrm>
        <a:graphic>
          <a:graphicData uri="http://schemas.openxmlformats.org/presentationml/2006/ole">
            <p:oleObj spid="_x0000_s95234" name="Worksheet" r:id="rId3" imgW="6172200" imgH="4419600" progId="Excel.Sheet.8">
              <p:link updateAutomatic="1"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latin typeface="Palatino Linotype" pitchFamily="18" charset="0"/>
              </a:rPr>
              <a:t>Out-of-sample model performance – (1998-)</a:t>
            </a:r>
          </a:p>
        </p:txBody>
      </p:sp>
      <p:graphicFrame>
        <p:nvGraphicFramePr>
          <p:cNvPr id="6146" name="Object 2"/>
          <p:cNvGraphicFramePr>
            <a:graphicFrameLocks noChangeAspect="1"/>
          </p:cNvGraphicFramePr>
          <p:nvPr/>
        </p:nvGraphicFramePr>
        <p:xfrm>
          <a:off x="2076450" y="1103313"/>
          <a:ext cx="6721475" cy="4718050"/>
        </p:xfrm>
        <a:graphic>
          <a:graphicData uri="http://schemas.openxmlformats.org/presentationml/2006/ole">
            <p:oleObj spid="_x0000_s96258" name="Worksheet" r:id="rId3" imgW="5791200" imgH="4191000" progId="Excel.Sheet.8">
              <p:link updateAutomatic="1"/>
            </p:oleObj>
          </a:graphicData>
        </a:graphic>
      </p:graphicFrame>
      <p:sp>
        <p:nvSpPr>
          <p:cNvPr id="6148" name="Rechteck 3"/>
          <p:cNvSpPr>
            <a:spLocks noChangeArrowheads="1"/>
          </p:cNvSpPr>
          <p:nvPr/>
        </p:nvSpPr>
        <p:spPr bwMode="auto">
          <a:xfrm>
            <a:off x="2041525" y="6008688"/>
            <a:ext cx="764857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sz="1800">
                <a:latin typeface="Palatino Linotype" pitchFamily="18" charset="0"/>
              </a:rPr>
              <a:t>The model based on regimes in the EC term </a:t>
            </a:r>
            <a:r>
              <a:rPr lang="en-US" sz="1800" b="1">
                <a:latin typeface="Palatino Linotype" pitchFamily="18" charset="0"/>
              </a:rPr>
              <a:t>keeps the system in equilibrium on long-run horizon.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latin typeface="Palatino Linotype" pitchFamily="18" charset="0"/>
              </a:rPr>
              <a:t>Out-of-sample model performance (2006-)</a:t>
            </a:r>
          </a:p>
        </p:txBody>
      </p:sp>
      <p:graphicFrame>
        <p:nvGraphicFramePr>
          <p:cNvPr id="8194" name="Object 2"/>
          <p:cNvGraphicFramePr>
            <a:graphicFrameLocks noChangeAspect="1"/>
          </p:cNvGraphicFramePr>
          <p:nvPr/>
        </p:nvGraphicFramePr>
        <p:xfrm>
          <a:off x="1827213" y="1158875"/>
          <a:ext cx="6870700" cy="4697413"/>
        </p:xfrm>
        <a:graphic>
          <a:graphicData uri="http://schemas.openxmlformats.org/presentationml/2006/ole">
            <p:oleObj spid="_x0000_s8194" name="Worksheet" r:id="rId3" imgW="5734050" imgH="4124325" progId="Excel.Sheet.8">
              <p:link updateAutomatic="1"/>
            </p:oleObj>
          </a:graphicData>
        </a:graphic>
      </p:graphicFrame>
      <p:sp>
        <p:nvSpPr>
          <p:cNvPr id="8196" name="Rechteck 3"/>
          <p:cNvSpPr>
            <a:spLocks noChangeArrowheads="1"/>
          </p:cNvSpPr>
          <p:nvPr/>
        </p:nvSpPr>
        <p:spPr bwMode="auto">
          <a:xfrm>
            <a:off x="1817688" y="5965825"/>
            <a:ext cx="7304087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sz="1800">
                <a:latin typeface="Palatino Linotype" pitchFamily="18" charset="0"/>
              </a:rPr>
              <a:t>On short-run out of sample test, the threshold model based on </a:t>
            </a:r>
            <a:r>
              <a:rPr lang="en-US" sz="1800" b="1">
                <a:latin typeface="Palatino Linotype" pitchFamily="18" charset="0"/>
              </a:rPr>
              <a:t>market rates regimes</a:t>
            </a:r>
            <a:r>
              <a:rPr lang="en-US" sz="1800">
                <a:latin typeface="Palatino Linotype" pitchFamily="18" charset="0"/>
              </a:rPr>
              <a:t> helps to reflect the </a:t>
            </a:r>
            <a:r>
              <a:rPr lang="en-US" sz="1800" b="1">
                <a:latin typeface="Palatino Linotype" pitchFamily="18" charset="0"/>
              </a:rPr>
              <a:t>shocks</a:t>
            </a:r>
            <a:r>
              <a:rPr lang="en-US" sz="1800">
                <a:latin typeface="Palatino Linotype" pitchFamily="18" charset="0"/>
              </a:rPr>
              <a:t> which occurred in the client rate, including the </a:t>
            </a:r>
            <a:r>
              <a:rPr lang="en-US" sz="1800" b="1">
                <a:solidFill>
                  <a:srgbClr val="006600"/>
                </a:solidFill>
                <a:latin typeface="Palatino Linotype" pitchFamily="18" charset="0"/>
              </a:rPr>
              <a:t>financial crisis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latin typeface="Palatino Linotype" pitchFamily="18" charset="0"/>
              </a:rPr>
              <a:t>Out-of-sample Model Performance (2006-)</a:t>
            </a:r>
          </a:p>
        </p:txBody>
      </p:sp>
      <p:grpSp>
        <p:nvGrpSpPr>
          <p:cNvPr id="9220" name="Gruppieren 9"/>
          <p:cNvGrpSpPr>
            <a:grpSpLocks/>
          </p:cNvGrpSpPr>
          <p:nvPr/>
        </p:nvGrpSpPr>
        <p:grpSpPr bwMode="auto">
          <a:xfrm>
            <a:off x="1771650" y="1169988"/>
            <a:ext cx="7935913" cy="5357812"/>
            <a:chOff x="1772168" y="1170098"/>
            <a:chExt cx="7935358" cy="5358293"/>
          </a:xfrm>
        </p:grpSpPr>
        <p:graphicFrame>
          <p:nvGraphicFramePr>
            <p:cNvPr id="9218" name="Object 2"/>
            <p:cNvGraphicFramePr>
              <a:graphicFrameLocks noChangeAspect="1"/>
            </p:cNvGraphicFramePr>
            <p:nvPr/>
          </p:nvGraphicFramePr>
          <p:xfrm>
            <a:off x="1772168" y="1170098"/>
            <a:ext cx="7935358" cy="5358293"/>
          </p:xfrm>
          <a:graphic>
            <a:graphicData uri="http://schemas.openxmlformats.org/presentationml/2006/ole">
              <p:oleObj spid="_x0000_s9218" name="Worksheet" r:id="rId3" imgW="6057900" imgH="4171950" progId="Excel.Sheet.8">
                <p:link updateAutomatic="1"/>
              </p:oleObj>
            </a:graphicData>
          </a:graphic>
        </p:graphicFrame>
        <p:cxnSp>
          <p:nvCxnSpPr>
            <p:cNvPr id="9221" name="Gerade Verbindung 7"/>
            <p:cNvCxnSpPr>
              <a:cxnSpLocks noChangeShapeType="1"/>
            </p:cNvCxnSpPr>
            <p:nvPr/>
          </p:nvCxnSpPr>
          <p:spPr bwMode="auto">
            <a:xfrm rot="16200000" flipV="1">
              <a:off x="6257261" y="3918098"/>
              <a:ext cx="3646968" cy="42529"/>
            </a:xfrm>
            <a:prstGeom prst="line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</p:spPr>
        </p:cxn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8" name="Titel 1"/>
          <p:cNvSpPr>
            <a:spLocks noGrp="1"/>
          </p:cNvSpPr>
          <p:nvPr>
            <p:ph type="title"/>
          </p:nvPr>
        </p:nvSpPr>
        <p:spPr>
          <a:xfrm>
            <a:off x="1589088" y="438150"/>
            <a:ext cx="8839200" cy="577850"/>
          </a:xfrm>
        </p:spPr>
        <p:txBody>
          <a:bodyPr/>
          <a:lstStyle/>
          <a:p>
            <a:r>
              <a:rPr lang="en-US" sz="2800" smtClean="0">
                <a:latin typeface="Palatino Linotype" pitchFamily="18" charset="0"/>
              </a:rPr>
              <a:t>Standard Regression Models underperforms the threshold model</a:t>
            </a:r>
          </a:p>
        </p:txBody>
      </p:sp>
      <p:graphicFrame>
        <p:nvGraphicFramePr>
          <p:cNvPr id="11266" name="Object 2"/>
          <p:cNvGraphicFramePr>
            <a:graphicFrameLocks noChangeAspect="1"/>
          </p:cNvGraphicFramePr>
          <p:nvPr/>
        </p:nvGraphicFramePr>
        <p:xfrm>
          <a:off x="3028950" y="1236663"/>
          <a:ext cx="4625975" cy="3090862"/>
        </p:xfrm>
        <a:graphic>
          <a:graphicData uri="http://schemas.openxmlformats.org/presentationml/2006/ole">
            <p:oleObj spid="_x0000_s11266" name="Worksheet" r:id="rId3" imgW="5648325" imgH="3848100" progId="Excel.Sheet.8">
              <p:link updateAutomatic="1"/>
            </p:oleObj>
          </a:graphicData>
        </a:graphic>
      </p:graphicFrame>
      <p:graphicFrame>
        <p:nvGraphicFramePr>
          <p:cNvPr id="11267" name="Object 3"/>
          <p:cNvGraphicFramePr>
            <a:graphicFrameLocks noChangeAspect="1"/>
          </p:cNvGraphicFramePr>
          <p:nvPr/>
        </p:nvGraphicFramePr>
        <p:xfrm>
          <a:off x="3016250" y="4368800"/>
          <a:ext cx="4649788" cy="3032125"/>
        </p:xfrm>
        <a:graphic>
          <a:graphicData uri="http://schemas.openxmlformats.org/presentationml/2006/ole">
            <p:oleObj spid="_x0000_s11267" name="Worksheet" r:id="rId3" imgW="5695950" imgH="3771900" progId="Excel.Sheet.8">
              <p:link updateAutomatic="1"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latin typeface="Palatino Linotype" pitchFamily="18" charset="0"/>
              </a:rPr>
              <a:t>Threshold in changes in the market rate</a:t>
            </a:r>
          </a:p>
        </p:txBody>
      </p:sp>
      <p:pic>
        <p:nvPicPr>
          <p:cNvPr id="30723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23888" y="1150938"/>
            <a:ext cx="10020300" cy="5824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el 1"/>
          <p:cNvSpPr>
            <a:spLocks noGrp="1"/>
          </p:cNvSpPr>
          <p:nvPr>
            <p:ph type="title"/>
          </p:nvPr>
        </p:nvSpPr>
        <p:spPr>
          <a:xfrm>
            <a:off x="1530350" y="304800"/>
            <a:ext cx="9070975" cy="577850"/>
          </a:xfrm>
        </p:spPr>
        <p:txBody>
          <a:bodyPr/>
          <a:lstStyle/>
          <a:p>
            <a:r>
              <a:rPr lang="en-US" smtClean="0">
                <a:latin typeface="Palatino Linotype" pitchFamily="18" charset="0"/>
              </a:rPr>
              <a:t>Threshold in the Error Correction Term</a:t>
            </a:r>
          </a:p>
        </p:txBody>
      </p:sp>
      <p:pic>
        <p:nvPicPr>
          <p:cNvPr id="31747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1825" y="1143000"/>
            <a:ext cx="9950450" cy="6029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>
                <a:latin typeface="Palatino Linotype" pitchFamily="18" charset="0"/>
              </a:rPr>
              <a:t>Agenda</a:t>
            </a:r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71625" y="990600"/>
            <a:ext cx="8867775" cy="3090863"/>
          </a:xfrm>
        </p:spPr>
        <p:txBody>
          <a:bodyPr/>
          <a:lstStyle/>
          <a:p>
            <a:pPr marL="271463" indent="-271463"/>
            <a:r>
              <a:rPr lang="en-GB" sz="2400" dirty="0" smtClean="0">
                <a:solidFill>
                  <a:schemeClr val="tx2"/>
                </a:solidFill>
                <a:latin typeface="Palatino Linotype" pitchFamily="18" charset="0"/>
              </a:rPr>
              <a:t>Motivation</a:t>
            </a:r>
          </a:p>
          <a:p>
            <a:pPr marL="271463" indent="-271463">
              <a:buFontTx/>
              <a:buNone/>
            </a:pPr>
            <a:endParaRPr lang="en-GB" sz="2400" b="1" dirty="0" smtClean="0">
              <a:solidFill>
                <a:srgbClr val="FF0000"/>
              </a:solidFill>
              <a:latin typeface="Palatino Linotype" pitchFamily="18" charset="0"/>
            </a:endParaRPr>
          </a:p>
          <a:p>
            <a:pPr marL="271463" indent="-271463"/>
            <a:r>
              <a:rPr lang="en-GB" sz="2400" dirty="0" smtClean="0">
                <a:latin typeface="Palatino Linotype" pitchFamily="18" charset="0"/>
              </a:rPr>
              <a:t>Client rate models</a:t>
            </a:r>
          </a:p>
          <a:p>
            <a:pPr marL="741363" lvl="1" indent="-271463"/>
            <a:r>
              <a:rPr lang="en-GB" dirty="0" smtClean="0">
                <a:latin typeface="Palatino Linotype" pitchFamily="18" charset="0"/>
              </a:rPr>
              <a:t>Preliminaries</a:t>
            </a:r>
          </a:p>
          <a:p>
            <a:pPr marL="741363" lvl="1" indent="-271463"/>
            <a:r>
              <a:rPr lang="en-GB" dirty="0" smtClean="0">
                <a:latin typeface="Palatino Linotype" pitchFamily="18" charset="0"/>
              </a:rPr>
              <a:t>Modelling client rate asymmetry </a:t>
            </a:r>
          </a:p>
          <a:p>
            <a:pPr marL="741363" lvl="1" indent="-271463"/>
            <a:r>
              <a:rPr lang="en-GB" dirty="0" smtClean="0">
                <a:latin typeface="Palatino Linotype" pitchFamily="18" charset="0"/>
              </a:rPr>
              <a:t>Modelling client rate rigidity</a:t>
            </a:r>
          </a:p>
          <a:p>
            <a:pPr marL="741363" lvl="1" indent="-271463">
              <a:buFontTx/>
              <a:buNone/>
            </a:pPr>
            <a:endParaRPr lang="en-GB" dirty="0" smtClean="0">
              <a:latin typeface="Palatino Linotype" pitchFamily="18" charset="0"/>
            </a:endParaRPr>
          </a:p>
          <a:p>
            <a:pPr marL="271463" indent="-271463"/>
            <a:r>
              <a:rPr lang="en-GB" b="1" dirty="0" smtClean="0">
                <a:solidFill>
                  <a:srgbClr val="FF0000"/>
                </a:solidFill>
                <a:latin typeface="Palatino Linotype" pitchFamily="18" charset="0"/>
              </a:rPr>
              <a:t>Volumes model</a:t>
            </a:r>
          </a:p>
          <a:p>
            <a:pPr marL="741363" lvl="1" indent="-271463"/>
            <a:r>
              <a:rPr lang="en-GB" b="1" dirty="0" smtClean="0">
                <a:solidFill>
                  <a:srgbClr val="FF0000"/>
                </a:solidFill>
                <a:latin typeface="Palatino Linotype" pitchFamily="18" charset="0"/>
              </a:rPr>
              <a:t>Linear regression analysis</a:t>
            </a:r>
          </a:p>
          <a:p>
            <a:pPr marL="741363" lvl="1" indent="-271463"/>
            <a:r>
              <a:rPr lang="en-GB" b="1" dirty="0" smtClean="0">
                <a:solidFill>
                  <a:srgbClr val="FF0000"/>
                </a:solidFill>
                <a:latin typeface="Palatino Linotype" pitchFamily="18" charset="0"/>
              </a:rPr>
              <a:t>VAR approach</a:t>
            </a:r>
          </a:p>
          <a:p>
            <a:pPr marL="741363" lvl="1" indent="-271463"/>
            <a:endParaRPr lang="en-GB" dirty="0" smtClean="0">
              <a:latin typeface="Palatino Linotype" pitchFamily="18" charset="0"/>
            </a:endParaRPr>
          </a:p>
          <a:p>
            <a:pPr marL="271463" indent="-271463"/>
            <a:r>
              <a:rPr lang="en-GB" dirty="0" smtClean="0">
                <a:latin typeface="Palatino Linotype" pitchFamily="18" charset="0"/>
              </a:rPr>
              <a:t>Conclusion</a:t>
            </a:r>
          </a:p>
          <a:p>
            <a:pPr marL="271463" indent="-271463">
              <a:buFontTx/>
              <a:buNone/>
            </a:pPr>
            <a:endParaRPr lang="en-GB" dirty="0" smtClean="0">
              <a:latin typeface="Palatino Linotype" pitchFamily="18" charset="0"/>
            </a:endParaRPr>
          </a:p>
          <a:p>
            <a:pPr marL="271463" indent="-271463"/>
            <a:endParaRPr lang="en-GB" sz="2400" dirty="0" smtClean="0">
              <a:latin typeface="Palatino Linotype" pitchFamily="18" charset="0"/>
            </a:endParaRPr>
          </a:p>
          <a:p>
            <a:pPr marL="271463" indent="-271463">
              <a:buFontTx/>
              <a:buNone/>
            </a:pPr>
            <a:endParaRPr lang="en-GB" sz="3200" dirty="0" smtClean="0">
              <a:latin typeface="Palatino Linotyp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latin typeface="Palatino Linotype" pitchFamily="18" charset="0"/>
              </a:rPr>
              <a:t>Literature overview</a:t>
            </a:r>
          </a:p>
        </p:txBody>
      </p:sp>
      <p:sp>
        <p:nvSpPr>
          <p:cNvPr id="38915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>
                <a:latin typeface="Palatino Linotype" pitchFamily="18" charset="0"/>
              </a:rPr>
              <a:t>Volumes modeling: </a:t>
            </a:r>
            <a:r>
              <a:rPr lang="en-US" b="1" smtClean="0">
                <a:latin typeface="Palatino Linotype" pitchFamily="18" charset="0"/>
              </a:rPr>
              <a:t>little attention among researchers</a:t>
            </a:r>
            <a:r>
              <a:rPr lang="en-US" smtClean="0">
                <a:latin typeface="Palatino Linotype" pitchFamily="18" charset="0"/>
              </a:rPr>
              <a:t>; data unavailable</a:t>
            </a:r>
          </a:p>
          <a:p>
            <a:r>
              <a:rPr lang="en-US" i="1" smtClean="0">
                <a:latin typeface="Palatino Linotype" pitchFamily="18" charset="0"/>
              </a:rPr>
              <a:t>Selvaggio (1996), Burger (1998), Jarrow &amp; D.R. van Deventer (1998), Janosi, Jarrow &amp; Zullo (1999) or O’Brien (2000): </a:t>
            </a:r>
            <a:r>
              <a:rPr lang="en-US" smtClean="0">
                <a:latin typeface="Palatino Linotype" pitchFamily="18" charset="0"/>
              </a:rPr>
              <a:t>simplistic assumption that the volume dynamics can be fully explained by interest rates</a:t>
            </a:r>
          </a:p>
          <a:p>
            <a:r>
              <a:rPr lang="en-US" i="1" smtClean="0">
                <a:latin typeface="Palatino Linotype" pitchFamily="18" charset="0"/>
              </a:rPr>
              <a:t>Hutchison &amp; Pennacchi (1996), Frauendorfer &amp; Schürle (2000)</a:t>
            </a:r>
            <a:r>
              <a:rPr lang="en-US" smtClean="0">
                <a:latin typeface="Palatino Linotype" pitchFamily="18" charset="0"/>
              </a:rPr>
              <a:t>: the volume is a (linear) function of the term structure model factors and an additional factor</a:t>
            </a:r>
            <a:endParaRPr lang="en-US" i="1" smtClean="0">
              <a:latin typeface="Palatino Linotype" pitchFamily="18" charset="0"/>
            </a:endParaRPr>
          </a:p>
          <a:p>
            <a:endParaRPr lang="en-US" smtClean="0">
              <a:latin typeface="Palatino Linotyp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latin typeface="Palatino Linotype" pitchFamily="18" charset="0"/>
              </a:rPr>
              <a:t>Volumes model specification </a:t>
            </a:r>
          </a:p>
        </p:txBody>
      </p:sp>
      <p:sp>
        <p:nvSpPr>
          <p:cNvPr id="15365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smtClean="0">
              <a:latin typeface="Palatino Linotype" pitchFamily="18" charset="0"/>
            </a:endParaRPr>
          </a:p>
          <a:p>
            <a:r>
              <a:rPr lang="en-US" smtClean="0">
                <a:latin typeface="Palatino Linotype" pitchFamily="18" charset="0"/>
              </a:rPr>
              <a:t>In order to correct for serial correlation, we derive a model in autoregressive form</a:t>
            </a:r>
          </a:p>
          <a:p>
            <a:r>
              <a:rPr lang="en-US" smtClean="0">
                <a:latin typeface="Palatino Linotype" pitchFamily="18" charset="0"/>
              </a:rPr>
              <a:t>We model changes in the volumes, as well as changes in the market rates since the savings and the market rates are non-stationary series</a:t>
            </a:r>
          </a:p>
          <a:p>
            <a:endParaRPr lang="en-US" smtClean="0">
              <a:latin typeface="Palatino Linotype" pitchFamily="18" charset="0"/>
            </a:endParaRPr>
          </a:p>
        </p:txBody>
      </p:sp>
      <p:graphicFrame>
        <p:nvGraphicFramePr>
          <p:cNvPr id="15362" name="Object 2"/>
          <p:cNvGraphicFramePr>
            <a:graphicFrameLocks noChangeAspect="1"/>
          </p:cNvGraphicFramePr>
          <p:nvPr/>
        </p:nvGraphicFramePr>
        <p:xfrm>
          <a:off x="3376613" y="3676650"/>
          <a:ext cx="4702175" cy="1403350"/>
        </p:xfrm>
        <a:graphic>
          <a:graphicData uri="http://schemas.openxmlformats.org/presentationml/2006/ole">
            <p:oleObj spid="_x0000_s15362" name="Equation" r:id="rId3" imgW="2171520" imgH="647640" progId="Equation.DSMT4">
              <p:embed/>
            </p:oleObj>
          </a:graphicData>
        </a:graphic>
      </p:graphicFrame>
      <p:sp>
        <p:nvSpPr>
          <p:cNvPr id="15366" name="Rechteck 4"/>
          <p:cNvSpPr>
            <a:spLocks noChangeArrowheads="1"/>
          </p:cNvSpPr>
          <p:nvPr/>
        </p:nvSpPr>
        <p:spPr bwMode="auto">
          <a:xfrm>
            <a:off x="1858963" y="4668838"/>
            <a:ext cx="7986712" cy="110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/>
              <a:t>     </a:t>
            </a:r>
          </a:p>
          <a:p>
            <a:endParaRPr lang="en-US">
              <a:latin typeface="Palatino Linotype" pitchFamily="18" charset="0"/>
            </a:endParaRPr>
          </a:p>
          <a:p>
            <a:r>
              <a:rPr lang="en-US">
                <a:latin typeface="Palatino Linotype" pitchFamily="18" charset="0"/>
              </a:rPr>
              <a:t>	represent seasonality factors.</a:t>
            </a:r>
          </a:p>
        </p:txBody>
      </p:sp>
      <p:graphicFrame>
        <p:nvGraphicFramePr>
          <p:cNvPr id="15363" name="Object 3"/>
          <p:cNvGraphicFramePr>
            <a:graphicFrameLocks noChangeAspect="1"/>
          </p:cNvGraphicFramePr>
          <p:nvPr/>
        </p:nvGraphicFramePr>
        <p:xfrm>
          <a:off x="2439988" y="5349875"/>
          <a:ext cx="358775" cy="463550"/>
        </p:xfrm>
        <a:graphic>
          <a:graphicData uri="http://schemas.openxmlformats.org/presentationml/2006/ole">
            <p:oleObj spid="_x0000_s15363" name="Equation" r:id="rId4" imgW="177480" imgH="228600" progId="Equation.DSMT4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latin typeface="Palatino Linotype" pitchFamily="18" charset="0"/>
              </a:rPr>
              <a:t>Estimation results SNB deposits</a:t>
            </a:r>
          </a:p>
        </p:txBody>
      </p:sp>
      <p:pic>
        <p:nvPicPr>
          <p:cNvPr id="39939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49550" y="1046163"/>
            <a:ext cx="4767263" cy="5854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386" name="Object 2"/>
          <p:cNvGraphicFramePr>
            <a:graphicFrameLocks noChangeAspect="1"/>
          </p:cNvGraphicFramePr>
          <p:nvPr/>
        </p:nvGraphicFramePr>
        <p:xfrm>
          <a:off x="1093788" y="1071563"/>
          <a:ext cx="8602662" cy="5395912"/>
        </p:xfrm>
        <a:graphic>
          <a:graphicData uri="http://schemas.openxmlformats.org/presentationml/2006/ole">
            <p:oleObj spid="_x0000_s16386" name="Worksheet" r:id="rId3" imgW="6286500" imgH="3943350" progId="Excel.Sheet.8">
              <p:link updateAutomatic="1"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latin typeface="Palatino Linotype" pitchFamily="18" charset="0"/>
              </a:rPr>
              <a:t>Results VAR Savings overall Swiss Banks</a:t>
            </a:r>
          </a:p>
        </p:txBody>
      </p:sp>
      <p:pic>
        <p:nvPicPr>
          <p:cNvPr id="9523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74850" y="1227138"/>
            <a:ext cx="6800850" cy="561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>
                <a:latin typeface="Palatino Linotype" pitchFamily="18" charset="0"/>
              </a:rPr>
              <a:t>Agenda</a:t>
            </a:r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71625" y="990600"/>
            <a:ext cx="8867775" cy="3090863"/>
          </a:xfrm>
        </p:spPr>
        <p:txBody>
          <a:bodyPr/>
          <a:lstStyle/>
          <a:p>
            <a:pPr marL="271463" indent="-271463"/>
            <a:r>
              <a:rPr lang="en-GB" sz="2400" dirty="0" smtClean="0">
                <a:solidFill>
                  <a:schemeClr val="tx2"/>
                </a:solidFill>
                <a:latin typeface="Palatino Linotype" pitchFamily="18" charset="0"/>
              </a:rPr>
              <a:t>Motivation</a:t>
            </a:r>
          </a:p>
          <a:p>
            <a:pPr marL="271463" indent="-271463">
              <a:buFontTx/>
              <a:buNone/>
            </a:pPr>
            <a:endParaRPr lang="en-GB" sz="2400" b="1" dirty="0" smtClean="0">
              <a:solidFill>
                <a:srgbClr val="FF0000"/>
              </a:solidFill>
              <a:latin typeface="Palatino Linotype" pitchFamily="18" charset="0"/>
            </a:endParaRPr>
          </a:p>
          <a:p>
            <a:pPr marL="271463" indent="-271463"/>
            <a:r>
              <a:rPr lang="en-GB" sz="2400" dirty="0" smtClean="0">
                <a:latin typeface="Palatino Linotype" pitchFamily="18" charset="0"/>
              </a:rPr>
              <a:t>Client rate models</a:t>
            </a:r>
          </a:p>
          <a:p>
            <a:pPr marL="741363" lvl="1" indent="-271463"/>
            <a:r>
              <a:rPr lang="en-GB" dirty="0" smtClean="0">
                <a:latin typeface="Palatino Linotype" pitchFamily="18" charset="0"/>
              </a:rPr>
              <a:t>Preliminaries</a:t>
            </a:r>
          </a:p>
          <a:p>
            <a:pPr marL="741363" lvl="1" indent="-271463"/>
            <a:r>
              <a:rPr lang="en-GB" dirty="0" smtClean="0">
                <a:latin typeface="Palatino Linotype" pitchFamily="18" charset="0"/>
              </a:rPr>
              <a:t>Modelling client rate asymmetry </a:t>
            </a:r>
          </a:p>
          <a:p>
            <a:pPr marL="741363" lvl="1" indent="-271463"/>
            <a:r>
              <a:rPr lang="en-GB" dirty="0" smtClean="0">
                <a:latin typeface="Palatino Linotype" pitchFamily="18" charset="0"/>
              </a:rPr>
              <a:t>Modelling client rate rigidity</a:t>
            </a:r>
          </a:p>
          <a:p>
            <a:pPr marL="741363" lvl="1" indent="-271463">
              <a:buFontTx/>
              <a:buNone/>
            </a:pPr>
            <a:endParaRPr lang="en-GB" dirty="0" smtClean="0">
              <a:latin typeface="Palatino Linotype" pitchFamily="18" charset="0"/>
            </a:endParaRPr>
          </a:p>
          <a:p>
            <a:pPr marL="271463" indent="-271463"/>
            <a:r>
              <a:rPr lang="en-GB" dirty="0" smtClean="0">
                <a:latin typeface="Palatino Linotype" pitchFamily="18" charset="0"/>
              </a:rPr>
              <a:t>Volumes model</a:t>
            </a:r>
          </a:p>
          <a:p>
            <a:pPr marL="741363" lvl="1" indent="-271463"/>
            <a:r>
              <a:rPr lang="en-GB" dirty="0" smtClean="0">
                <a:latin typeface="Palatino Linotype" pitchFamily="18" charset="0"/>
              </a:rPr>
              <a:t>Linear regression analysis</a:t>
            </a:r>
          </a:p>
          <a:p>
            <a:pPr marL="741363" lvl="1" indent="-271463"/>
            <a:r>
              <a:rPr lang="en-GB" dirty="0" smtClean="0">
                <a:latin typeface="Palatino Linotype" pitchFamily="18" charset="0"/>
              </a:rPr>
              <a:t>VAR approach</a:t>
            </a:r>
          </a:p>
          <a:p>
            <a:pPr marL="741363" lvl="1" indent="-271463"/>
            <a:endParaRPr lang="en-GB" dirty="0" smtClean="0">
              <a:latin typeface="Palatino Linotype" pitchFamily="18" charset="0"/>
            </a:endParaRPr>
          </a:p>
          <a:p>
            <a:pPr marL="271463" indent="-271463"/>
            <a:r>
              <a:rPr lang="en-GB" b="1" dirty="0" smtClean="0">
                <a:solidFill>
                  <a:srgbClr val="FF0000"/>
                </a:solidFill>
                <a:latin typeface="Palatino Linotype" pitchFamily="18" charset="0"/>
              </a:rPr>
              <a:t>Conclusion</a:t>
            </a:r>
          </a:p>
          <a:p>
            <a:pPr marL="271463" indent="-271463">
              <a:buFontTx/>
              <a:buNone/>
            </a:pPr>
            <a:endParaRPr lang="en-GB" dirty="0" smtClean="0">
              <a:latin typeface="Palatino Linotype" pitchFamily="18" charset="0"/>
            </a:endParaRPr>
          </a:p>
          <a:p>
            <a:pPr marL="271463" indent="-271463"/>
            <a:endParaRPr lang="en-GB" sz="2400" dirty="0" smtClean="0">
              <a:latin typeface="Palatino Linotype" pitchFamily="18" charset="0"/>
            </a:endParaRPr>
          </a:p>
          <a:p>
            <a:pPr marL="271463" indent="-271463">
              <a:buFontTx/>
              <a:buNone/>
            </a:pPr>
            <a:endParaRPr lang="en-GB" sz="3200" dirty="0" smtClean="0">
              <a:latin typeface="Palatino Linotyp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latin typeface="Palatino Linotype" pitchFamily="18" charset="0"/>
              </a:rPr>
              <a:t>Conclusion#1</a:t>
            </a:r>
            <a:endParaRPr lang="en-US" smtClean="0"/>
          </a:p>
        </p:txBody>
      </p:sp>
      <p:sp>
        <p:nvSpPr>
          <p:cNvPr id="45059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000" dirty="0" smtClean="0">
                <a:latin typeface="Palatino Linotype" pitchFamily="18" charset="0"/>
              </a:rPr>
              <a:t>Banks adjust client rates only when important changes occur on the market; individual changes in market rates are not passed-through to clients</a:t>
            </a:r>
          </a:p>
          <a:p>
            <a:pPr>
              <a:buFontTx/>
              <a:buNone/>
            </a:pPr>
            <a:endParaRPr lang="en-US" sz="1800" dirty="0" smtClean="0">
              <a:latin typeface="Palatino Linotype" pitchFamily="18" charset="0"/>
            </a:endParaRPr>
          </a:p>
          <a:p>
            <a:pPr>
              <a:buFontTx/>
              <a:buNone/>
            </a:pPr>
            <a:endParaRPr lang="en-US" sz="1800" dirty="0" smtClean="0">
              <a:latin typeface="Palatino Linotype" pitchFamily="18" charset="0"/>
            </a:endParaRPr>
          </a:p>
          <a:p>
            <a:r>
              <a:rPr lang="en-US" sz="2000" dirty="0" smtClean="0">
                <a:latin typeface="Palatino Linotype" pitchFamily="18" charset="0"/>
              </a:rPr>
              <a:t>We found </a:t>
            </a:r>
            <a:r>
              <a:rPr lang="en-US" sz="2000" b="1" dirty="0" smtClean="0">
                <a:latin typeface="Palatino Linotype" pitchFamily="18" charset="0"/>
              </a:rPr>
              <a:t>evidence for client rate asymmetric adjustment</a:t>
            </a:r>
            <a:r>
              <a:rPr lang="en-US" sz="2000" dirty="0" smtClean="0">
                <a:latin typeface="Palatino Linotype" pitchFamily="18" charset="0"/>
              </a:rPr>
              <a:t> to a long market rate and to its deviations from the long-run equilibrium level:</a:t>
            </a:r>
          </a:p>
          <a:p>
            <a:pPr lvl="1"/>
            <a:r>
              <a:rPr lang="en-US" sz="1800" dirty="0" smtClean="0">
                <a:latin typeface="Palatino Linotype" pitchFamily="18" charset="0"/>
              </a:rPr>
              <a:t>error-correction regimes: bank's strategy of how to adjust the client rate in normal regimes</a:t>
            </a:r>
          </a:p>
          <a:p>
            <a:pPr lvl="1"/>
            <a:r>
              <a:rPr lang="en-US" sz="1800" dirty="0" smtClean="0">
                <a:latin typeface="Palatino Linotype" pitchFamily="18" charset="0"/>
              </a:rPr>
              <a:t>market rates regimes: bank's strategy when large shocks occur on the market in case of a crisis situation, like in 2008</a:t>
            </a:r>
          </a:p>
          <a:p>
            <a:pPr lvl="1">
              <a:buFontTx/>
              <a:buNone/>
            </a:pPr>
            <a:endParaRPr lang="en-US" sz="1800" dirty="0" smtClean="0">
              <a:latin typeface="Palatino Linotype" pitchFamily="18" charset="0"/>
            </a:endParaRPr>
          </a:p>
          <a:p>
            <a:pPr lvl="1">
              <a:buNone/>
            </a:pPr>
            <a:endParaRPr lang="en-US" sz="1800" dirty="0" smtClean="0">
              <a:latin typeface="Palatino Linotype" pitchFamily="18" charset="0"/>
            </a:endParaRPr>
          </a:p>
          <a:p>
            <a:r>
              <a:rPr lang="en-US" sz="2000" b="1" dirty="0" smtClean="0">
                <a:solidFill>
                  <a:srgbClr val="006600"/>
                </a:solidFill>
                <a:latin typeface="Palatino Linotype" pitchFamily="18" charset="0"/>
              </a:rPr>
              <a:t>Threshold models should form the sound basis for managing and measuring the interest rate risk associated to the </a:t>
            </a:r>
            <a:r>
              <a:rPr lang="en-US" sz="2000" b="1" dirty="0" err="1" smtClean="0">
                <a:solidFill>
                  <a:srgbClr val="006600"/>
                </a:solidFill>
                <a:latin typeface="Palatino Linotype" pitchFamily="18" charset="0"/>
              </a:rPr>
              <a:t>NMA</a:t>
            </a:r>
            <a:endParaRPr lang="en-US" sz="2000" b="1" dirty="0" smtClean="0">
              <a:solidFill>
                <a:srgbClr val="006600"/>
              </a:solidFill>
              <a:latin typeface="Palatino Linotype" pitchFamily="18" charset="0"/>
            </a:endParaRPr>
          </a:p>
          <a:p>
            <a:pPr lvl="1"/>
            <a:endParaRPr lang="en-US" dirty="0" smtClean="0">
              <a:latin typeface="Palatino Linotype" pitchFamily="18" charset="0"/>
            </a:endParaRPr>
          </a:p>
          <a:p>
            <a:pPr>
              <a:buFontTx/>
              <a:buNone/>
            </a:pPr>
            <a:endParaRPr lang="en-US" dirty="0" smtClean="0">
              <a:latin typeface="Palatino Linotype" pitchFamily="18" charset="0"/>
            </a:endParaRPr>
          </a:p>
          <a:p>
            <a:pPr lvl="1"/>
            <a:endParaRPr lang="en-US" dirty="0" smtClean="0">
              <a:latin typeface="Palatino Linotype" pitchFamily="18" charset="0"/>
            </a:endParaRPr>
          </a:p>
          <a:p>
            <a:pPr lvl="1"/>
            <a:endParaRPr lang="en-US" dirty="0" smtClean="0">
              <a:latin typeface="Palatino Linotype" pitchFamily="18" charset="0"/>
            </a:endParaRPr>
          </a:p>
          <a:p>
            <a:pPr lvl="1"/>
            <a:endParaRPr lang="en-US" dirty="0" smtClean="0">
              <a:latin typeface="Palatino Linotype" pitchFamily="18" charset="0"/>
            </a:endParaRPr>
          </a:p>
          <a:p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latin typeface="Palatino Linotype" pitchFamily="18" charset="0"/>
              </a:rPr>
              <a:t>Conclusion#2 </a:t>
            </a:r>
          </a:p>
        </p:txBody>
      </p:sp>
      <p:sp>
        <p:nvSpPr>
          <p:cNvPr id="46083" name="Inhaltsplatzhalter 2"/>
          <p:cNvSpPr>
            <a:spLocks noGrp="1"/>
          </p:cNvSpPr>
          <p:nvPr>
            <p:ph idx="1"/>
          </p:nvPr>
        </p:nvSpPr>
        <p:spPr>
          <a:xfrm>
            <a:off x="1600200" y="990600"/>
            <a:ext cx="8885238" cy="5197475"/>
          </a:xfrm>
        </p:spPr>
        <p:txBody>
          <a:bodyPr/>
          <a:lstStyle/>
          <a:p>
            <a:r>
              <a:rPr lang="en-US" smtClean="0">
                <a:latin typeface="Palatino Linotype" pitchFamily="18" charset="0"/>
              </a:rPr>
              <a:t>The market rates are important explanatory factors and have a good forecasting power for the savings volumes dynamics</a:t>
            </a:r>
          </a:p>
          <a:p>
            <a:pPr>
              <a:buFontTx/>
              <a:buNone/>
            </a:pPr>
            <a:endParaRPr lang="en-US" smtClean="0">
              <a:latin typeface="Palatino Linotype" pitchFamily="18" charset="0"/>
            </a:endParaRPr>
          </a:p>
          <a:p>
            <a:r>
              <a:rPr lang="en-US" smtClean="0">
                <a:latin typeface="Palatino Linotype" pitchFamily="18" charset="0"/>
              </a:rPr>
              <a:t>The seasonality factor is an important explanatory factor for the savings dynamics</a:t>
            </a:r>
          </a:p>
          <a:p>
            <a:pPr>
              <a:buFontTx/>
              <a:buNone/>
            </a:pPr>
            <a:endParaRPr lang="en-US" smtClean="0">
              <a:latin typeface="Palatino Linotype" pitchFamily="18" charset="0"/>
            </a:endParaRPr>
          </a:p>
          <a:p>
            <a:r>
              <a:rPr lang="en-US" smtClean="0">
                <a:latin typeface="Palatino Linotype" pitchFamily="18" charset="0"/>
              </a:rPr>
              <a:t>Due to inflation, nominal savings volumes are expected to increase</a:t>
            </a:r>
          </a:p>
          <a:p>
            <a:pPr>
              <a:buFontTx/>
              <a:buNone/>
            </a:pPr>
            <a:endParaRPr lang="en-US" smtClean="0">
              <a:latin typeface="Palatino Linotype" pitchFamily="18" charset="0"/>
            </a:endParaRPr>
          </a:p>
          <a:p>
            <a:pPr marL="403225" lvl="1" indent="-403225">
              <a:buFontTx/>
              <a:buChar char="•"/>
            </a:pPr>
            <a:r>
              <a:rPr lang="en-US" sz="2200" smtClean="0">
                <a:latin typeface="Palatino Linotype" pitchFamily="18" charset="0"/>
              </a:rPr>
              <a:t>We identify responsiveness of the volumes dynamics to alternative investment opportunities:</a:t>
            </a:r>
          </a:p>
          <a:p>
            <a:pPr marL="874713" lvl="2" indent="-403225">
              <a:buFont typeface="Symbol" pitchFamily="18" charset="2"/>
              <a:buChar char="-"/>
            </a:pPr>
            <a:r>
              <a:rPr lang="en-US" sz="1800" smtClean="0">
                <a:latin typeface="Palatino Linotype" pitchFamily="18" charset="0"/>
              </a:rPr>
              <a:t>Swiss investors shift from their savings deposits to stocks investments with increasing stock markets</a:t>
            </a:r>
          </a:p>
          <a:p>
            <a:pPr marL="874713" lvl="2" indent="-403225">
              <a:buFont typeface="Symbol" pitchFamily="18" charset="2"/>
              <a:buChar char="-"/>
            </a:pPr>
            <a:r>
              <a:rPr lang="en-US" sz="1800" smtClean="0">
                <a:latin typeface="Palatino Linotype" pitchFamily="18" charset="0"/>
              </a:rPr>
              <a:t>Savings volumes show a good responsiveness to shocks in market rates</a:t>
            </a:r>
          </a:p>
          <a:p>
            <a:pPr marL="874713" lvl="2" indent="-403225">
              <a:buFontTx/>
              <a:buNone/>
            </a:pPr>
            <a:endParaRPr lang="en-US" sz="1800" smtClean="0">
              <a:latin typeface="Palatino Linotype" pitchFamily="18" charset="0"/>
            </a:endParaRPr>
          </a:p>
          <a:p>
            <a:pPr marL="403225" lvl="1" indent="-403225">
              <a:buFontTx/>
              <a:buChar char="•"/>
            </a:pPr>
            <a:r>
              <a:rPr lang="en-US" sz="2200" b="1" smtClean="0">
                <a:solidFill>
                  <a:srgbClr val="006600"/>
                </a:solidFill>
                <a:latin typeface="Palatino Linotype" pitchFamily="18" charset="0"/>
              </a:rPr>
              <a:t>All sensitivities can be quantified with sufficient accuracy</a:t>
            </a:r>
          </a:p>
          <a:p>
            <a:pPr>
              <a:buFontTx/>
              <a:buNone/>
            </a:pPr>
            <a:r>
              <a:rPr lang="en-US" smtClean="0">
                <a:latin typeface="Palatino Linotype" pitchFamily="18" charset="0"/>
              </a:rPr>
              <a:t> </a:t>
            </a:r>
          </a:p>
          <a:p>
            <a:endParaRPr lang="en-US" smtClean="0">
              <a:latin typeface="Palatino Linotype" pitchFamily="18" charset="0"/>
            </a:endParaRPr>
          </a:p>
          <a:p>
            <a:pPr>
              <a:buFontTx/>
              <a:buNone/>
            </a:pPr>
            <a:endParaRPr lang="en-US" smtClean="0">
              <a:latin typeface="Palatino Linotype" pitchFamily="18" charset="0"/>
            </a:endParaRPr>
          </a:p>
          <a:p>
            <a:pPr>
              <a:buFontTx/>
              <a:buNone/>
            </a:pPr>
            <a:endParaRPr lang="en-US" smtClean="0">
              <a:latin typeface="Palatino Linotype" pitchFamily="18" charset="0"/>
            </a:endParaRPr>
          </a:p>
          <a:p>
            <a:endParaRPr lang="en-US" smtClean="0">
              <a:latin typeface="Palatino Linotyp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IfU_PC_Praes">
  <a:themeElements>
    <a:clrScheme name="IfU_PC_Praes.po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IfU_PC_Praes.po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2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2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IfU_PC_Praes.po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fU_PC_Praes.pot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IfU_PC_Praes.pot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fU_PC_Praes.pot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fU_PC_Praes.pot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fU_PC_Praes.pot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fU_PC_Praes.pot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C:\forget\IfU_PC_Praes.pot</Template>
  <TotalTime>0</TotalTime>
  <Words>1089</Words>
  <Application>Microsoft Office PowerPoint</Application>
  <PresentationFormat>Custom</PresentationFormat>
  <Paragraphs>188</Paragraphs>
  <Slides>30</Slides>
  <Notes>1</Notes>
  <HiddenSlides>0</HiddenSlides>
  <MMClips>0</MMClips>
  <ScaleCrop>false</ScaleCrop>
  <HeadingPairs>
    <vt:vector size="10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Links</vt:lpstr>
      </vt:variant>
      <vt:variant>
        <vt:i4>8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30</vt:i4>
      </vt:variant>
    </vt:vector>
  </HeadingPairs>
  <TitlesOfParts>
    <vt:vector size="45" baseType="lpstr">
      <vt:lpstr>Arial</vt:lpstr>
      <vt:lpstr>Palatino Linotype</vt:lpstr>
      <vt:lpstr>Symbol</vt:lpstr>
      <vt:lpstr>Times New Roman</vt:lpstr>
      <vt:lpstr>IfU_PC_Praes</vt:lpstr>
      <vt:lpstr>\\SV-JURO\HSG-Data$\IORCF\Stochastic\Mitarbeiter\Paraschiv\workshop_variable_products_26thNov2010\Kopie von SNB_client rate_analysis_updated.xlsx!savings_SNB![Kopie von SNB_client rate_analysis_updated.xlsx]savings_SNB Diagramm 2</vt:lpstr>
      <vt:lpstr>\\SV-JURO\UNISG-Home$\07614753\Florentina\school of finance presentation\???</vt:lpstr>
      <vt:lpstr>\\SV-JURO\UNISG-Home$\07614753\Florentina\school of finance presentation\???</vt:lpstr>
      <vt:lpstr>\\SV-JURO\UNISG-Home$\07614753\Florentina\school of finance presentation\???</vt:lpstr>
      <vt:lpstr>\\SV-JURO\UNISG-Home$\07614753\Florentina\school of finance presentation\???</vt:lpstr>
      <vt:lpstr>\\SV-JURO\UNISG-Home$\07614753\Florentina\Client_rate\data for the volumes models\analysis_vols.xlsx!out-of-sample_snb_split2005![analysis_vols.xlsx]out-of-sample_snb_split2005 Chart 1</vt:lpstr>
      <vt:lpstr>\\SV-JURO\UNISG-Home$\07614753\Florentina\school of finance presentation\???</vt:lpstr>
      <vt:lpstr>\\SV-JURO\UNISG-Home$\07614753\Florentina\school of finance presentation\???</vt:lpstr>
      <vt:lpstr>Dokument</vt:lpstr>
      <vt:lpstr>Equation</vt:lpstr>
      <vt:lpstr>Modeling Client Rate and Volumes of Non-maturing Savings Accounts   Conference OR 2011, Zürich  </vt:lpstr>
      <vt:lpstr>Agenda</vt:lpstr>
      <vt:lpstr>Motivation</vt:lpstr>
      <vt:lpstr>Agenda</vt:lpstr>
      <vt:lpstr>Deposit rate characteristics</vt:lpstr>
      <vt:lpstr>Cointegration Analysis (Numerical Results)</vt:lpstr>
      <vt:lpstr>Agenda</vt:lpstr>
      <vt:lpstr>Drivers of asymmetric adjustments</vt:lpstr>
      <vt:lpstr>Literature overview on client rate asymmetry</vt:lpstr>
      <vt:lpstr>Threshold model in error correction form</vt:lpstr>
      <vt:lpstr>Threshold estimation</vt:lpstr>
      <vt:lpstr>Threshold: changes in the Swap 5 year rate</vt:lpstr>
      <vt:lpstr>Threshold: error correction term</vt:lpstr>
      <vt:lpstr>Threshold model: regime dependent coefficients</vt:lpstr>
      <vt:lpstr>Out-of-sample model performance – (1998-)</vt:lpstr>
      <vt:lpstr>Out-of-sample model performance – (1998-)</vt:lpstr>
      <vt:lpstr>Out-of-sample model performance (2006-)</vt:lpstr>
      <vt:lpstr>Out-of-sample Model Performance (2006-)</vt:lpstr>
      <vt:lpstr>Standard Regression Models underperforms the threshold model</vt:lpstr>
      <vt:lpstr>Threshold in changes in the market rate</vt:lpstr>
      <vt:lpstr>Threshold in the Error Correction Term</vt:lpstr>
      <vt:lpstr>Agenda</vt:lpstr>
      <vt:lpstr>Literature overview</vt:lpstr>
      <vt:lpstr>Volumes model specification </vt:lpstr>
      <vt:lpstr>Estimation results SNB deposits</vt:lpstr>
      <vt:lpstr>Slide 26</vt:lpstr>
      <vt:lpstr>Results VAR Savings overall Swiss Banks</vt:lpstr>
      <vt:lpstr>Agenda</vt:lpstr>
      <vt:lpstr>Conclusion#1</vt:lpstr>
      <vt:lpstr>Conclusion#2 </vt:lpstr>
    </vt:vector>
  </TitlesOfParts>
  <Company>IfU-UNISG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SOAL - Stochastic Optimization of Assets &amp; Liabilities</dc:title>
  <dc:creator>Michael Schuerle</dc:creator>
  <cp:lastModifiedBy>Florentina Paraschiv</cp:lastModifiedBy>
  <cp:revision>1031</cp:revision>
  <cp:lastPrinted>2003-10-20T14:27:44Z</cp:lastPrinted>
  <dcterms:created xsi:type="dcterms:W3CDTF">2001-04-10T07:23:06Z</dcterms:created>
  <dcterms:modified xsi:type="dcterms:W3CDTF">2011-08-29T13:12:17Z</dcterms:modified>
</cp:coreProperties>
</file>