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8" r:id="rId1"/>
  </p:sldMasterIdLst>
  <p:notesMasterIdLst>
    <p:notesMasterId r:id="rId35"/>
  </p:notesMasterIdLst>
  <p:handoutMasterIdLst>
    <p:handoutMasterId r:id="rId36"/>
  </p:handoutMasterIdLst>
  <p:sldIdLst>
    <p:sldId id="263" r:id="rId2"/>
    <p:sldId id="353" r:id="rId3"/>
    <p:sldId id="381" r:id="rId4"/>
    <p:sldId id="383" r:id="rId5"/>
    <p:sldId id="347" r:id="rId6"/>
    <p:sldId id="328" r:id="rId7"/>
    <p:sldId id="331" r:id="rId8"/>
    <p:sldId id="332" r:id="rId9"/>
    <p:sldId id="333" r:id="rId10"/>
    <p:sldId id="334" r:id="rId11"/>
    <p:sldId id="339" r:id="rId12"/>
    <p:sldId id="340" r:id="rId13"/>
    <p:sldId id="341" r:id="rId14"/>
    <p:sldId id="348" r:id="rId15"/>
    <p:sldId id="349" r:id="rId16"/>
    <p:sldId id="350" r:id="rId17"/>
    <p:sldId id="343" r:id="rId18"/>
    <p:sldId id="345" r:id="rId19"/>
    <p:sldId id="360" r:id="rId20"/>
    <p:sldId id="382" r:id="rId21"/>
    <p:sldId id="384" r:id="rId22"/>
    <p:sldId id="386" r:id="rId23"/>
    <p:sldId id="387" r:id="rId24"/>
    <p:sldId id="307" r:id="rId25"/>
    <p:sldId id="286" r:id="rId26"/>
    <p:sldId id="351" r:id="rId27"/>
    <p:sldId id="352" r:id="rId28"/>
    <p:sldId id="388" r:id="rId29"/>
    <p:sldId id="284" r:id="rId30"/>
    <p:sldId id="288" r:id="rId31"/>
    <p:sldId id="389" r:id="rId32"/>
    <p:sldId id="390" r:id="rId33"/>
    <p:sldId id="391" r:id="rId34"/>
  </p:sldIdLst>
  <p:sldSz cx="12192000" cy="6858000"/>
  <p:notesSz cx="9926638"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80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9" autoAdjust="0"/>
    <p:restoredTop sz="94629" autoAdjust="0"/>
  </p:normalViewPr>
  <p:slideViewPr>
    <p:cSldViewPr>
      <p:cViewPr varScale="1">
        <p:scale>
          <a:sx n="63" d="100"/>
          <a:sy n="63" d="100"/>
        </p:scale>
        <p:origin x="656" y="6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pers, Patrik" userId="566175d7-989b-4b77-b168-3730b911d9ba" providerId="ADAL" clId="{1B69A34D-B5C0-47C8-B065-7A50E05EB54A}"/>
    <pc:docChg chg="delSld modSld">
      <pc:chgData name="Aspers, Patrik" userId="566175d7-989b-4b77-b168-3730b911d9ba" providerId="ADAL" clId="{1B69A34D-B5C0-47C8-B065-7A50E05EB54A}" dt="2024-01-25T18:43:10.428" v="5" actId="20577"/>
      <pc:docMkLst>
        <pc:docMk/>
      </pc:docMkLst>
      <pc:sldChg chg="modSp mod">
        <pc:chgData name="Aspers, Patrik" userId="566175d7-989b-4b77-b168-3730b911d9ba" providerId="ADAL" clId="{1B69A34D-B5C0-47C8-B065-7A50E05EB54A}" dt="2024-01-25T18:42:34.166" v="4" actId="20577"/>
        <pc:sldMkLst>
          <pc:docMk/>
          <pc:sldMk cId="1144076776" sldId="263"/>
        </pc:sldMkLst>
        <pc:spChg chg="mod">
          <ac:chgData name="Aspers, Patrik" userId="566175d7-989b-4b77-b168-3730b911d9ba" providerId="ADAL" clId="{1B69A34D-B5C0-47C8-B065-7A50E05EB54A}" dt="2024-01-25T18:42:34.166" v="4" actId="20577"/>
          <ac:spMkLst>
            <pc:docMk/>
            <pc:sldMk cId="1144076776" sldId="263"/>
            <ac:spMk id="2" creationId="{00000000-0000-0000-0000-000000000000}"/>
          </ac:spMkLst>
        </pc:spChg>
      </pc:sldChg>
      <pc:sldChg chg="modSp mod">
        <pc:chgData name="Aspers, Patrik" userId="566175d7-989b-4b77-b168-3730b911d9ba" providerId="ADAL" clId="{1B69A34D-B5C0-47C8-B065-7A50E05EB54A}" dt="2024-01-25T18:43:10.428" v="5" actId="20577"/>
        <pc:sldMkLst>
          <pc:docMk/>
          <pc:sldMk cId="3228812697" sldId="387"/>
        </pc:sldMkLst>
        <pc:spChg chg="mod">
          <ac:chgData name="Aspers, Patrik" userId="566175d7-989b-4b77-b168-3730b911d9ba" providerId="ADAL" clId="{1B69A34D-B5C0-47C8-B065-7A50E05EB54A}" dt="2024-01-25T18:43:10.428" v="5" actId="20577"/>
          <ac:spMkLst>
            <pc:docMk/>
            <pc:sldMk cId="3228812697" sldId="387"/>
            <ac:spMk id="19457" creationId="{CBEBDFC9-4EF3-8946-9027-6C8F02C738D0}"/>
          </ac:spMkLst>
        </pc:spChg>
      </pc:sldChg>
      <pc:sldChg chg="del">
        <pc:chgData name="Aspers, Patrik" userId="566175d7-989b-4b77-b168-3730b911d9ba" providerId="ADAL" clId="{1B69A34D-B5C0-47C8-B065-7A50E05EB54A}" dt="2024-01-25T18:42:26.593" v="0" actId="47"/>
        <pc:sldMkLst>
          <pc:docMk/>
          <pc:sldMk cId="3667508917" sldId="39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312CB457-84EE-4CAC-BD65-BA605A05CA47}" type="datetimeFigureOut">
              <a:rPr lang="de-CH" smtClean="0"/>
              <a:t>25.01.2024</a:t>
            </a:fld>
            <a:endParaRPr lang="de-CH"/>
          </a:p>
        </p:txBody>
      </p:sp>
      <p:sp>
        <p:nvSpPr>
          <p:cNvPr id="4" name="Fußzeilenplatzhalt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E4B860A6-EB46-4177-AE2C-F572CCC809EF}" type="slidenum">
              <a:rPr lang="de-CH" smtClean="0"/>
              <a:t>‹#›</a:t>
            </a:fld>
            <a:endParaRPr lang="de-CH"/>
          </a:p>
        </p:txBody>
      </p:sp>
    </p:spTree>
    <p:extLst>
      <p:ext uri="{BB962C8B-B14F-4D97-AF65-F5344CB8AC3E}">
        <p14:creationId xmlns:p14="http://schemas.microsoft.com/office/powerpoint/2010/main" val="2437614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A02D8B8C-A07F-4F86-91C0-8300805952DE}" type="datetimeFigureOut">
              <a:rPr lang="de-DE" smtClean="0"/>
              <a:pPr/>
              <a:t>25.01.2024</a:t>
            </a:fld>
            <a:endParaRPr lang="de-CH"/>
          </a:p>
        </p:txBody>
      </p:sp>
      <p:sp>
        <p:nvSpPr>
          <p:cNvPr id="4" name="Folienbildplatzhalter 3"/>
          <p:cNvSpPr>
            <a:spLocks noGrp="1" noRot="1" noChangeAspect="1"/>
          </p:cNvSpPr>
          <p:nvPr>
            <p:ph type="sldImg" idx="2"/>
          </p:nvPr>
        </p:nvSpPr>
        <p:spPr>
          <a:xfrm>
            <a:off x="2697163" y="509588"/>
            <a:ext cx="4532312" cy="2549525"/>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992664" y="3228896"/>
            <a:ext cx="7941310" cy="3058954"/>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3281C78C-DF60-43AA-9025-896AF7F51202}" type="slidenum">
              <a:rPr lang="de-CH" smtClean="0"/>
              <a:pPr/>
              <a:t>‹#›</a:t>
            </a:fld>
            <a:endParaRPr lang="de-CH"/>
          </a:p>
        </p:txBody>
      </p:sp>
    </p:spTree>
    <p:extLst>
      <p:ext uri="{BB962C8B-B14F-4D97-AF65-F5344CB8AC3E}">
        <p14:creationId xmlns:p14="http://schemas.microsoft.com/office/powerpoint/2010/main" val="1143669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271464" y="5373216"/>
            <a:ext cx="8914136" cy="360000"/>
          </a:xfrm>
          <a:noFill/>
          <a:ln w="12700">
            <a:noFill/>
            <a:miter lim="800000"/>
            <a:headEnd/>
            <a:tailEnd/>
          </a:ln>
          <a:effectLst/>
        </p:spPr>
        <p:txBody>
          <a:bodyPr vert="horz" wrap="square" lIns="0" tIns="0" rIns="0" bIns="0" numCol="1" anchor="t" anchorCtr="0" compatLnSpc="1">
            <a:prstTxWarp prst="textNoShape">
              <a:avLst/>
            </a:prstTxWarp>
            <a:noAutofit/>
          </a:bodyPr>
          <a:lstStyle>
            <a:lvl1pPr algn="l" defTabSz="762000" rtl="0" eaLnBrk="1" fontAlgn="base" hangingPunct="1">
              <a:lnSpc>
                <a:spcPct val="85000"/>
              </a:lnSpc>
              <a:spcBef>
                <a:spcPct val="0"/>
              </a:spcBef>
              <a:spcAft>
                <a:spcPct val="0"/>
              </a:spcAft>
              <a:defRPr lang="de-CH" altLang="de-DE" sz="2400" dirty="0">
                <a:solidFill>
                  <a:schemeClr val="tx1"/>
                </a:solidFill>
                <a:latin typeface="+mj-lt"/>
                <a:ea typeface="+mj-ea"/>
                <a:cs typeface="+mj-cs"/>
              </a:defRPr>
            </a:lvl1pPr>
          </a:lstStyle>
          <a:p>
            <a:r>
              <a:rPr lang="de-DE"/>
              <a:t>Mastertitelformat bearbeiten</a:t>
            </a:r>
            <a:endParaRPr lang="de-CH" dirty="0"/>
          </a:p>
        </p:txBody>
      </p:sp>
      <p:sp>
        <p:nvSpPr>
          <p:cNvPr id="3" name="Untertitel 2"/>
          <p:cNvSpPr>
            <a:spLocks noGrp="1"/>
          </p:cNvSpPr>
          <p:nvPr>
            <p:ph type="subTitle" idx="1"/>
          </p:nvPr>
        </p:nvSpPr>
        <p:spPr>
          <a:xfrm>
            <a:off x="1271464" y="5790816"/>
            <a:ext cx="7992536" cy="615600"/>
          </a:xfrm>
          <a:noFill/>
          <a:ln w="12700">
            <a:noFill/>
            <a:miter lim="800000"/>
            <a:headEnd/>
            <a:tailEnd/>
          </a:ln>
          <a:effectLst/>
        </p:spPr>
        <p:txBody>
          <a:bodyPr vert="horz" wrap="square" lIns="0" tIns="0" rIns="0" bIns="0" numCol="1" anchor="t" anchorCtr="0" compatLnSpc="1">
            <a:prstTxWarp prst="textNoShape">
              <a:avLst/>
            </a:prstTxWarp>
            <a:noAutofit/>
          </a:bodyPr>
          <a:lstStyle>
            <a:lvl1pPr marL="0" indent="0" algn="l" defTabSz="762000" rtl="0" eaLnBrk="1" fontAlgn="base" hangingPunct="1">
              <a:spcBef>
                <a:spcPct val="0"/>
              </a:spcBef>
              <a:spcAft>
                <a:spcPct val="0"/>
              </a:spcAft>
              <a:buSzPct val="100000"/>
              <a:buNone/>
              <a:defRPr lang="de-CH" altLang="de-DE" sz="1800" dirty="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de-CH" dirty="0"/>
          </a:p>
        </p:txBody>
      </p:sp>
      <p:sp>
        <p:nvSpPr>
          <p:cNvPr id="12" name="Rechteck 11"/>
          <p:cNvSpPr/>
          <p:nvPr userDrawn="1"/>
        </p:nvSpPr>
        <p:spPr>
          <a:xfrm>
            <a:off x="0" y="6685200"/>
            <a:ext cx="12192000" cy="172800"/>
          </a:xfrm>
          <a:prstGeom prst="rect">
            <a:avLst/>
          </a:prstGeom>
          <a:solidFill>
            <a:srgbClr val="00802F"/>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800">
              <a:solidFill>
                <a:srgbClr val="339933"/>
              </a:solidFill>
            </a:endParaRPr>
          </a:p>
        </p:txBody>
      </p:sp>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63352" y="188640"/>
            <a:ext cx="3816424" cy="1008112"/>
          </a:xfrm>
          <a:prstGeom prst="rect">
            <a:avLst/>
          </a:prstGeom>
        </p:spPr>
      </p:pic>
      <p:pic>
        <p:nvPicPr>
          <p:cNvPr id="13" name="Picture 3" descr="C:\Users\SBRAEN~1\AppData\Local\Temp\7zEFDEE.tmp\USG_Icon_E_RGB.jp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0113997" y="6098400"/>
            <a:ext cx="1958667" cy="406800"/>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 descr="B-Gebäude aussen Fahnen 01_150.jpg"/>
          <p:cNvPicPr>
            <a:picLocks noChangeAspect="1"/>
          </p:cNvPicPr>
          <p:nvPr userDrawn="1"/>
        </p:nvPicPr>
        <p:blipFill rotWithShape="1">
          <a:blip r:embed="rId4">
            <a:extLst>
              <a:ext uri="{28A0092B-C50C-407E-A947-70E740481C1C}">
                <a14:useLocalDpi xmlns:a14="http://schemas.microsoft.com/office/drawing/2010/main" val="0"/>
              </a:ext>
            </a:extLst>
          </a:blip>
          <a:srcRect t="46175" r="738" b="15627"/>
          <a:stretch/>
        </p:blipFill>
        <p:spPr>
          <a:xfrm>
            <a:off x="211350" y="1297561"/>
            <a:ext cx="11772000" cy="3643200"/>
          </a:xfrm>
          <a:prstGeom prst="rect">
            <a:avLst/>
          </a:prstGeom>
        </p:spPr>
      </p:pic>
    </p:spTree>
    <p:extLst>
      <p:ext uri="{BB962C8B-B14F-4D97-AF65-F5344CB8AC3E}">
        <p14:creationId xmlns:p14="http://schemas.microsoft.com/office/powerpoint/2010/main" val="38967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9" name="Bild 1" descr="B-Gebäude aussen Fahnen 01_150.jpg"/>
          <p:cNvPicPr>
            <a:picLocks noChangeAspect="1"/>
          </p:cNvPicPr>
          <p:nvPr userDrawn="1"/>
        </p:nvPicPr>
        <p:blipFill rotWithShape="1">
          <a:blip r:embed="rId2">
            <a:extLst>
              <a:ext uri="{28A0092B-C50C-407E-A947-70E740481C1C}">
                <a14:useLocalDpi xmlns:a14="http://schemas.microsoft.com/office/drawing/2010/main" val="0"/>
              </a:ext>
            </a:extLst>
          </a:blip>
          <a:srcRect t="46175" r="738" b="25441"/>
          <a:stretch/>
        </p:blipFill>
        <p:spPr>
          <a:xfrm>
            <a:off x="211350" y="1297561"/>
            <a:ext cx="11772000" cy="2707200"/>
          </a:xfrm>
          <a:prstGeom prst="rect">
            <a:avLst/>
          </a:prstGeom>
        </p:spPr>
      </p:pic>
      <p:pic>
        <p:nvPicPr>
          <p:cNvPr id="11" name="Grafik 10"/>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263352" y="188640"/>
            <a:ext cx="3816424" cy="1008112"/>
          </a:xfrm>
          <a:prstGeom prst="rect">
            <a:avLst/>
          </a:prstGeom>
        </p:spPr>
      </p:pic>
      <p:sp>
        <p:nvSpPr>
          <p:cNvPr id="2" name="Titel 1"/>
          <p:cNvSpPr>
            <a:spLocks noGrp="1"/>
          </p:cNvSpPr>
          <p:nvPr>
            <p:ph type="ctrTitle"/>
          </p:nvPr>
        </p:nvSpPr>
        <p:spPr>
          <a:xfrm>
            <a:off x="1271464" y="5086800"/>
            <a:ext cx="8914136" cy="432000"/>
          </a:xfrm>
          <a:noFill/>
          <a:ln w="12700">
            <a:noFill/>
            <a:miter lim="800000"/>
            <a:headEnd/>
            <a:tailEnd/>
          </a:ln>
          <a:effectLst/>
        </p:spPr>
        <p:txBody>
          <a:bodyPr vert="horz" wrap="square" lIns="0" tIns="0" rIns="0" bIns="0" numCol="1" anchor="t" anchorCtr="0" compatLnSpc="1">
            <a:prstTxWarp prst="textNoShape">
              <a:avLst/>
            </a:prstTxWarp>
            <a:noAutofit/>
          </a:bodyPr>
          <a:lstStyle>
            <a:lvl1pPr algn="l" defTabSz="762000" rtl="0" eaLnBrk="1" fontAlgn="base" hangingPunct="1">
              <a:lnSpc>
                <a:spcPct val="85000"/>
              </a:lnSpc>
              <a:spcBef>
                <a:spcPct val="0"/>
              </a:spcBef>
              <a:spcAft>
                <a:spcPct val="0"/>
              </a:spcAft>
              <a:defRPr lang="de-CH" altLang="de-DE" sz="2400" dirty="0">
                <a:solidFill>
                  <a:schemeClr val="tx1"/>
                </a:solidFill>
                <a:latin typeface="+mj-lt"/>
                <a:ea typeface="+mj-ea"/>
                <a:cs typeface="+mj-cs"/>
              </a:defRPr>
            </a:lvl1pPr>
          </a:lstStyle>
          <a:p>
            <a:r>
              <a:rPr lang="de-DE"/>
              <a:t>Mastertitelformat bearbeiten</a:t>
            </a:r>
            <a:endParaRPr lang="de-CH" dirty="0"/>
          </a:p>
        </p:txBody>
      </p:sp>
      <p:sp>
        <p:nvSpPr>
          <p:cNvPr id="6" name="Rechteck 5"/>
          <p:cNvSpPr/>
          <p:nvPr userDrawn="1"/>
        </p:nvSpPr>
        <p:spPr>
          <a:xfrm>
            <a:off x="3895" y="6685200"/>
            <a:ext cx="12192000" cy="172800"/>
          </a:xfrm>
          <a:prstGeom prst="rect">
            <a:avLst/>
          </a:prstGeom>
          <a:solidFill>
            <a:srgbClr val="00802F"/>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800">
              <a:solidFill>
                <a:srgbClr val="339933"/>
              </a:solidFill>
            </a:endParaRPr>
          </a:p>
        </p:txBody>
      </p:sp>
      <p:sp>
        <p:nvSpPr>
          <p:cNvPr id="8" name="Foliennummernplatzhalter 5"/>
          <p:cNvSpPr>
            <a:spLocks noGrp="1"/>
          </p:cNvSpPr>
          <p:nvPr>
            <p:ph type="sldNum" sz="quarter" idx="4"/>
          </p:nvPr>
        </p:nvSpPr>
        <p:spPr>
          <a:xfrm>
            <a:off x="9048328" y="6592268"/>
            <a:ext cx="2844800" cy="365125"/>
          </a:xfrm>
          <a:prstGeom prst="rect">
            <a:avLst/>
          </a:prstGeom>
        </p:spPr>
        <p:txBody>
          <a:bodyPr vert="horz" lIns="91440" tIns="45720" rIns="91440" bIns="45720" rtlCol="0" anchor="ctr"/>
          <a:lstStyle>
            <a:lvl1pPr algn="r">
              <a:defRPr sz="1000">
                <a:solidFill>
                  <a:schemeClr val="bg1"/>
                </a:solidFill>
              </a:defRPr>
            </a:lvl1pPr>
          </a:lstStyle>
          <a:p>
            <a:fld id="{1FF5481D-800C-4F34-B3D6-C18BC0A4FD2D}" type="slidenum">
              <a:rPr lang="de-CH" smtClean="0"/>
              <a:pPr/>
              <a:t>‹#›</a:t>
            </a:fld>
            <a:endParaRPr lang="de-CH" dirty="0"/>
          </a:p>
        </p:txBody>
      </p:sp>
    </p:spTree>
    <p:extLst>
      <p:ext uri="{BB962C8B-B14F-4D97-AF65-F5344CB8AC3E}">
        <p14:creationId xmlns:p14="http://schemas.microsoft.com/office/powerpoint/2010/main" val="315266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95400" y="1267200"/>
            <a:ext cx="10729192" cy="370800"/>
          </a:xfrm>
        </p:spPr>
        <p:txBody>
          <a:bodyPr lIns="0" tIns="0" rIns="0" bIns="0">
            <a:noAutofit/>
          </a:bodyPr>
          <a:lstStyle>
            <a:lvl1pPr algn="l">
              <a:defRPr sz="2400">
                <a:solidFill>
                  <a:schemeClr val="tx1"/>
                </a:solidFill>
              </a:defRPr>
            </a:lvl1pPr>
          </a:lstStyle>
          <a:p>
            <a:r>
              <a:rPr lang="de-DE" dirty="0"/>
              <a:t>Titelmasterformat durch Klicken bearbeiten</a:t>
            </a:r>
            <a:br>
              <a:rPr lang="de-DE" dirty="0"/>
            </a:br>
            <a:endParaRPr lang="de-CH" dirty="0"/>
          </a:p>
        </p:txBody>
      </p:sp>
      <p:sp>
        <p:nvSpPr>
          <p:cNvPr id="3" name="Inhaltsplatzhalter 2"/>
          <p:cNvSpPr>
            <a:spLocks noGrp="1"/>
          </p:cNvSpPr>
          <p:nvPr>
            <p:ph idx="1" hasCustomPrompt="1"/>
          </p:nvPr>
        </p:nvSpPr>
        <p:spPr>
          <a:xfrm>
            <a:off x="695400" y="1839600"/>
            <a:ext cx="10729192" cy="4377600"/>
          </a:xfrm>
        </p:spPr>
        <p:txBody>
          <a:bodyPr lIns="0" tIns="0" rIns="0" bIns="0">
            <a:noAutofit/>
          </a:bodyPr>
          <a:lstStyle>
            <a:lvl1pPr marL="457200" indent="-457200">
              <a:buFont typeface="+mj-lt"/>
              <a:buAutoNum type="arabicPeriod"/>
              <a:defRPr sz="2000">
                <a:latin typeface="+mn-lt"/>
              </a:defRPr>
            </a:lvl1pPr>
            <a:lvl2pPr>
              <a:defRPr sz="1600">
                <a:latin typeface="+mn-lt"/>
              </a:defRPr>
            </a:lvl2pPr>
            <a:lvl3pPr>
              <a:defRPr sz="1600">
                <a:latin typeface="+mn-lt"/>
              </a:defRPr>
            </a:lvl3pPr>
          </a:lstStyle>
          <a:p>
            <a:pPr lvl="0"/>
            <a:r>
              <a:rPr lang="de-DE" dirty="0"/>
              <a:t>Textmasterformate durch Klicken bearbeiten</a:t>
            </a:r>
          </a:p>
          <a:p>
            <a:pPr lvl="1"/>
            <a:r>
              <a:rPr lang="de-DE" dirty="0"/>
              <a:t>Zweite Ebene</a:t>
            </a:r>
          </a:p>
          <a:p>
            <a:pPr lvl="2"/>
            <a:r>
              <a:rPr lang="de-DE" dirty="0"/>
              <a:t>Dritte Ebene</a:t>
            </a:r>
          </a:p>
          <a:p>
            <a:pPr lvl="0"/>
            <a:endParaRPr lang="de-DE" dirty="0"/>
          </a:p>
        </p:txBody>
      </p:sp>
      <p:sp>
        <p:nvSpPr>
          <p:cNvPr id="8" name="Rechteck 7"/>
          <p:cNvSpPr/>
          <p:nvPr userDrawn="1"/>
        </p:nvSpPr>
        <p:spPr>
          <a:xfrm>
            <a:off x="0" y="6685200"/>
            <a:ext cx="12192000" cy="172800"/>
          </a:xfrm>
          <a:prstGeom prst="rect">
            <a:avLst/>
          </a:prstGeom>
          <a:solidFill>
            <a:srgbClr val="00802F"/>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800">
              <a:solidFill>
                <a:srgbClr val="339933"/>
              </a:solidFill>
            </a:endParaRPr>
          </a:p>
        </p:txBody>
      </p:sp>
      <p:pic>
        <p:nvPicPr>
          <p:cNvPr id="7" name="Grafik 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79376" y="187200"/>
            <a:ext cx="2998620" cy="792088"/>
          </a:xfrm>
          <a:prstGeom prst="rect">
            <a:avLst/>
          </a:prstGeom>
        </p:spPr>
      </p:pic>
      <p:sp>
        <p:nvSpPr>
          <p:cNvPr id="14" name="Foliennummernplatzhalter 5"/>
          <p:cNvSpPr>
            <a:spLocks noGrp="1"/>
          </p:cNvSpPr>
          <p:nvPr>
            <p:ph type="sldNum" sz="quarter" idx="4"/>
          </p:nvPr>
        </p:nvSpPr>
        <p:spPr>
          <a:xfrm>
            <a:off x="9048328" y="6592268"/>
            <a:ext cx="2844800" cy="365125"/>
          </a:xfrm>
          <a:prstGeom prst="rect">
            <a:avLst/>
          </a:prstGeom>
        </p:spPr>
        <p:txBody>
          <a:bodyPr vert="horz" lIns="91440" tIns="45720" rIns="91440" bIns="45720" rtlCol="0" anchor="ctr"/>
          <a:lstStyle>
            <a:lvl1pPr algn="r">
              <a:defRPr sz="1000">
                <a:solidFill>
                  <a:schemeClr val="bg1"/>
                </a:solidFill>
              </a:defRPr>
            </a:lvl1pPr>
          </a:lstStyle>
          <a:p>
            <a:fld id="{1FF5481D-800C-4F34-B3D6-C18BC0A4FD2D}" type="slidenum">
              <a:rPr lang="de-CH" smtClean="0"/>
              <a:pPr/>
              <a:t>‹#›</a:t>
            </a:fld>
            <a:endParaRPr lang="de-CH"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95400" y="1267200"/>
            <a:ext cx="10729192" cy="370800"/>
          </a:xfrm>
        </p:spPr>
        <p:txBody>
          <a:bodyPr lIns="0" tIns="0" rIns="0" bIns="0">
            <a:noAutofit/>
          </a:bodyPr>
          <a:lstStyle>
            <a:lvl1pPr algn="l">
              <a:defRPr sz="2400">
                <a:solidFill>
                  <a:schemeClr val="tx1"/>
                </a:solidFill>
              </a:defRPr>
            </a:lvl1pPr>
          </a:lstStyle>
          <a:p>
            <a:r>
              <a:rPr lang="de-DE" dirty="0"/>
              <a:t>Titelmasterformat durch Klicken bearbeiten</a:t>
            </a:r>
            <a:br>
              <a:rPr lang="de-DE" dirty="0"/>
            </a:br>
            <a:endParaRPr lang="de-CH" dirty="0"/>
          </a:p>
        </p:txBody>
      </p:sp>
      <p:sp>
        <p:nvSpPr>
          <p:cNvPr id="3" name="Inhaltsplatzhalter 2"/>
          <p:cNvSpPr>
            <a:spLocks noGrp="1"/>
          </p:cNvSpPr>
          <p:nvPr>
            <p:ph idx="1" hasCustomPrompt="1"/>
          </p:nvPr>
        </p:nvSpPr>
        <p:spPr>
          <a:xfrm>
            <a:off x="5499662" y="1839600"/>
            <a:ext cx="5924930" cy="4377600"/>
          </a:xfrm>
        </p:spPr>
        <p:txBody>
          <a:bodyPr lIns="0" tIns="0" rIns="0" bIns="0">
            <a:noAutofit/>
          </a:bodyPr>
          <a:lstStyle>
            <a:lvl1pPr marL="457200" indent="-457200">
              <a:buFont typeface="+mj-lt"/>
              <a:buAutoNum type="arabicPeriod"/>
              <a:defRPr sz="2000">
                <a:latin typeface="+mn-lt"/>
              </a:defRPr>
            </a:lvl1pPr>
            <a:lvl2pPr>
              <a:defRPr sz="1600">
                <a:latin typeface="+mn-lt"/>
              </a:defRPr>
            </a:lvl2pPr>
            <a:lvl3pPr>
              <a:defRPr sz="1600">
                <a:latin typeface="+mn-lt"/>
              </a:defRPr>
            </a:lvl3pPr>
          </a:lstStyle>
          <a:p>
            <a:pPr lvl="0"/>
            <a:r>
              <a:rPr lang="de-DE" dirty="0"/>
              <a:t>Textmasterformate durch Klicken bearbeiten</a:t>
            </a:r>
          </a:p>
          <a:p>
            <a:pPr lvl="1"/>
            <a:r>
              <a:rPr lang="de-DE" dirty="0"/>
              <a:t>Zweite Ebene</a:t>
            </a:r>
          </a:p>
          <a:p>
            <a:pPr lvl="2"/>
            <a:r>
              <a:rPr lang="de-DE" dirty="0"/>
              <a:t>Dritte Ebene</a:t>
            </a:r>
          </a:p>
          <a:p>
            <a:pPr lvl="0"/>
            <a:endParaRPr lang="de-DE" dirty="0"/>
          </a:p>
        </p:txBody>
      </p:sp>
      <p:sp>
        <p:nvSpPr>
          <p:cNvPr id="7" name="Bildplatzhalter 7"/>
          <p:cNvSpPr>
            <a:spLocks noGrp="1"/>
          </p:cNvSpPr>
          <p:nvPr>
            <p:ph type="pic" sz="quarter" idx="11"/>
          </p:nvPr>
        </p:nvSpPr>
        <p:spPr>
          <a:xfrm>
            <a:off x="695400" y="1839600"/>
            <a:ext cx="4269568" cy="4377600"/>
          </a:xfrm>
          <a:prstGeom prst="rect">
            <a:avLst/>
          </a:prstGeom>
        </p:spPr>
        <p:txBody>
          <a:bodyPr/>
          <a:lstStyle>
            <a:lvl1pPr marL="0" indent="0">
              <a:buNone/>
              <a:defRPr lang="de-CH" sz="1800" kern="1200" dirty="0" smtClean="0">
                <a:solidFill>
                  <a:schemeClr val="tx1"/>
                </a:solidFill>
                <a:latin typeface="Gill Alt One MT" pitchFamily="50" charset="0"/>
                <a:ea typeface="+mn-ea"/>
                <a:cs typeface="Gill Sans"/>
              </a:defRPr>
            </a:lvl1pPr>
          </a:lstStyle>
          <a:p>
            <a:r>
              <a:rPr lang="de-DE"/>
              <a:t>Bild durch Klicken auf Symbol hinzufügen</a:t>
            </a:r>
            <a:endParaRPr lang="de-CH" dirty="0"/>
          </a:p>
        </p:txBody>
      </p:sp>
      <p:sp>
        <p:nvSpPr>
          <p:cNvPr id="8" name="Rechteck 7"/>
          <p:cNvSpPr/>
          <p:nvPr userDrawn="1"/>
        </p:nvSpPr>
        <p:spPr>
          <a:xfrm>
            <a:off x="0" y="6685200"/>
            <a:ext cx="12192000" cy="172800"/>
          </a:xfrm>
          <a:prstGeom prst="rect">
            <a:avLst/>
          </a:prstGeom>
          <a:solidFill>
            <a:srgbClr val="00802F"/>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800">
              <a:solidFill>
                <a:srgbClr val="339933"/>
              </a:solidFill>
            </a:endParaRPr>
          </a:p>
        </p:txBody>
      </p:sp>
      <p:pic>
        <p:nvPicPr>
          <p:cNvPr id="10" name="Grafik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79376" y="187200"/>
            <a:ext cx="2998620" cy="792088"/>
          </a:xfrm>
          <a:prstGeom prst="rect">
            <a:avLst/>
          </a:prstGeom>
        </p:spPr>
      </p:pic>
      <p:sp>
        <p:nvSpPr>
          <p:cNvPr id="14" name="Foliennummernplatzhalter 5"/>
          <p:cNvSpPr>
            <a:spLocks noGrp="1"/>
          </p:cNvSpPr>
          <p:nvPr>
            <p:ph type="sldNum" sz="quarter" idx="4"/>
          </p:nvPr>
        </p:nvSpPr>
        <p:spPr>
          <a:xfrm>
            <a:off x="9048328" y="6592268"/>
            <a:ext cx="2844800" cy="365125"/>
          </a:xfrm>
          <a:prstGeom prst="rect">
            <a:avLst/>
          </a:prstGeom>
        </p:spPr>
        <p:txBody>
          <a:bodyPr vert="horz" lIns="91440" tIns="45720" rIns="91440" bIns="45720" rtlCol="0" anchor="ctr"/>
          <a:lstStyle>
            <a:lvl1pPr algn="r">
              <a:defRPr sz="1000">
                <a:solidFill>
                  <a:schemeClr val="bg1"/>
                </a:solidFill>
              </a:defRPr>
            </a:lvl1pPr>
          </a:lstStyle>
          <a:p>
            <a:fld id="{1FF5481D-800C-4F34-B3D6-C18BC0A4FD2D}" type="slidenum">
              <a:rPr lang="de-CH" smtClean="0"/>
              <a:pPr/>
              <a:t>‹#›</a:t>
            </a:fld>
            <a:endParaRPr lang="de-CH" dirty="0"/>
          </a:p>
        </p:txBody>
      </p:sp>
    </p:spTree>
    <p:extLst>
      <p:ext uri="{BB962C8B-B14F-4D97-AF65-F5344CB8AC3E}">
        <p14:creationId xmlns:p14="http://schemas.microsoft.com/office/powerpoint/2010/main" val="2631096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elfolie">
    <p:spTree>
      <p:nvGrpSpPr>
        <p:cNvPr id="1" name=""/>
        <p:cNvGrpSpPr/>
        <p:nvPr/>
      </p:nvGrpSpPr>
      <p:grpSpPr>
        <a:xfrm>
          <a:off x="0" y="0"/>
          <a:ext cx="0" cy="0"/>
          <a:chOff x="0" y="0"/>
          <a:chExt cx="0" cy="0"/>
        </a:xfrm>
      </p:grpSpPr>
      <p:sp>
        <p:nvSpPr>
          <p:cNvPr id="12" name="Rechteck 11"/>
          <p:cNvSpPr/>
          <p:nvPr userDrawn="1"/>
        </p:nvSpPr>
        <p:spPr>
          <a:xfrm>
            <a:off x="0" y="6685200"/>
            <a:ext cx="12192000" cy="172800"/>
          </a:xfrm>
          <a:prstGeom prst="rect">
            <a:avLst/>
          </a:prstGeom>
          <a:solidFill>
            <a:srgbClr val="00802F"/>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800">
              <a:solidFill>
                <a:srgbClr val="339933"/>
              </a:solidFill>
            </a:endParaRPr>
          </a:p>
        </p:txBody>
      </p:sp>
      <p:pic>
        <p:nvPicPr>
          <p:cNvPr id="7" name="Grafik 6">
            <a:extLst>
              <a:ext uri="{FF2B5EF4-FFF2-40B4-BE49-F238E27FC236}">
                <a16:creationId xmlns:a16="http://schemas.microsoft.com/office/drawing/2014/main" id="{57DED486-A6CD-40F6-982B-98DA299ABD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180730" y="5856449"/>
            <a:ext cx="366205" cy="507058"/>
          </a:xfrm>
          <a:prstGeom prst="rect">
            <a:avLst/>
          </a:prstGeom>
        </p:spPr>
      </p:pic>
      <p:pic>
        <p:nvPicPr>
          <p:cNvPr id="8" name="Grafik 7">
            <a:extLst>
              <a:ext uri="{FF2B5EF4-FFF2-40B4-BE49-F238E27FC236}">
                <a16:creationId xmlns:a16="http://schemas.microsoft.com/office/drawing/2014/main" id="{B499EC71-8502-46C4-979F-503090B8D0C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903693" y="5821250"/>
            <a:ext cx="584394" cy="541128"/>
          </a:xfrm>
          <a:prstGeom prst="rect">
            <a:avLst/>
          </a:prstGeom>
        </p:spPr>
      </p:pic>
      <p:pic>
        <p:nvPicPr>
          <p:cNvPr id="9" name="Grafik 8">
            <a:extLst>
              <a:ext uri="{FF2B5EF4-FFF2-40B4-BE49-F238E27FC236}">
                <a16:creationId xmlns:a16="http://schemas.microsoft.com/office/drawing/2014/main" id="{ADD99BE2-C4FF-9944-BD46-6593497647D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895600" y="5745600"/>
            <a:ext cx="1060872" cy="762095"/>
          </a:xfrm>
          <a:prstGeom prst="rect">
            <a:avLst/>
          </a:prstGeom>
        </p:spPr>
      </p:pic>
      <p:sp>
        <p:nvSpPr>
          <p:cNvPr id="11" name="Textfeld 10">
            <a:extLst>
              <a:ext uri="{FF2B5EF4-FFF2-40B4-BE49-F238E27FC236}">
                <a16:creationId xmlns:a16="http://schemas.microsoft.com/office/drawing/2014/main" id="{8EAB65F2-B0CF-8942-8608-33985D460CBF}"/>
              </a:ext>
            </a:extLst>
          </p:cNvPr>
          <p:cNvSpPr txBox="1"/>
          <p:nvPr userDrawn="1"/>
        </p:nvSpPr>
        <p:spPr>
          <a:xfrm>
            <a:off x="1281600" y="4446000"/>
            <a:ext cx="5976664" cy="1985159"/>
          </a:xfrm>
          <a:prstGeom prst="rect">
            <a:avLst/>
          </a:prstGeom>
          <a:noFill/>
        </p:spPr>
        <p:txBody>
          <a:bodyPr wrap="square" lIns="0" tIns="0" rtlCol="0">
            <a:spAutoFit/>
          </a:bodyPr>
          <a:lstStyle/>
          <a:p>
            <a:r>
              <a:rPr lang="de-DE" dirty="0"/>
              <a:t>Universität </a:t>
            </a:r>
            <a:r>
              <a:rPr lang="de-DE" dirty="0" err="1"/>
              <a:t>St.Gallen</a:t>
            </a:r>
            <a:r>
              <a:rPr lang="de-DE" dirty="0"/>
              <a:t> (HSG)</a:t>
            </a:r>
          </a:p>
          <a:p>
            <a:r>
              <a:rPr lang="de-DE" dirty="0" err="1"/>
              <a:t>Dufourstrasse</a:t>
            </a:r>
            <a:r>
              <a:rPr lang="de-DE" dirty="0"/>
              <a:t> 50</a:t>
            </a:r>
          </a:p>
          <a:p>
            <a:r>
              <a:rPr lang="de-DE" dirty="0"/>
              <a:t>9000 </a:t>
            </a:r>
            <a:r>
              <a:rPr lang="de-DE" dirty="0" err="1"/>
              <a:t>St.Gallen</a:t>
            </a:r>
            <a:endParaRPr lang="de-DE" dirty="0"/>
          </a:p>
          <a:p>
            <a:r>
              <a:rPr lang="de-DE" dirty="0"/>
              <a:t>Schweiz</a:t>
            </a:r>
          </a:p>
          <a:p>
            <a:r>
              <a:rPr lang="de-DE" dirty="0"/>
              <a:t>+41 71 224 21 11</a:t>
            </a:r>
          </a:p>
          <a:p>
            <a:r>
              <a:rPr lang="de-DE" dirty="0" err="1"/>
              <a:t>info@unisg.ch</a:t>
            </a:r>
            <a:endParaRPr lang="de-DE" dirty="0"/>
          </a:p>
          <a:p>
            <a:r>
              <a:rPr lang="de-DE" dirty="0" err="1"/>
              <a:t>unisg.ch</a:t>
            </a:r>
            <a:endParaRPr lang="de-CH" dirty="0"/>
          </a:p>
        </p:txBody>
      </p:sp>
    </p:spTree>
    <p:extLst>
      <p:ext uri="{BB962C8B-B14F-4D97-AF65-F5344CB8AC3E}">
        <p14:creationId xmlns:p14="http://schemas.microsoft.com/office/powerpoint/2010/main" val="34149366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440000" y="288000"/>
            <a:ext cx="10560000" cy="1008000"/>
          </a:xfrm>
          <a:prstGeom prst="rect">
            <a:avLst/>
          </a:prstGeom>
        </p:spPr>
        <p:txBody>
          <a:bodyPr vert="horz" lIns="0" tIns="0" rIns="0" bIns="0" rtlCol="0" anchor="t" anchorCtr="0">
            <a:noAutofit/>
          </a:bodyPr>
          <a:lstStyle/>
          <a:p>
            <a:r>
              <a:rPr lang="de-DE" dirty="0"/>
              <a:t>Titelmasterformat durch Klicken bearbeiten</a:t>
            </a:r>
            <a:endParaRPr lang="de-CH" dirty="0"/>
          </a:p>
        </p:txBody>
      </p:sp>
      <p:sp>
        <p:nvSpPr>
          <p:cNvPr id="3" name="Textplatzhalter 2"/>
          <p:cNvSpPr>
            <a:spLocks noGrp="1"/>
          </p:cNvSpPr>
          <p:nvPr>
            <p:ph type="body" idx="1"/>
          </p:nvPr>
        </p:nvSpPr>
        <p:spPr>
          <a:xfrm>
            <a:off x="1440000" y="1368003"/>
            <a:ext cx="10560000" cy="4525963"/>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p:txBody>
      </p:sp>
      <p:sp>
        <p:nvSpPr>
          <p:cNvPr id="5" name="Fußzeilenplatzhalt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de-CH" dirty="0"/>
          </a:p>
        </p:txBody>
      </p:sp>
      <p:sp>
        <p:nvSpPr>
          <p:cNvPr id="6" name="Foliennummernplatzhalt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1FF5481D-800C-4F34-B3D6-C18BC0A4FD2D}" type="slidenum">
              <a:rPr lang="de-CH" smtClean="0"/>
              <a:pPr/>
              <a:t>‹#›</a:t>
            </a:fld>
            <a:endParaRPr lang="de-CH" dirty="0"/>
          </a:p>
        </p:txBody>
      </p:sp>
      <p:sp>
        <p:nvSpPr>
          <p:cNvPr id="8" name="Textfeld 7"/>
          <p:cNvSpPr txBox="1"/>
          <p:nvPr/>
        </p:nvSpPr>
        <p:spPr>
          <a:xfrm>
            <a:off x="857215" y="6357958"/>
            <a:ext cx="184731" cy="369332"/>
          </a:xfrm>
          <a:prstGeom prst="rect">
            <a:avLst/>
          </a:prstGeom>
          <a:noFill/>
        </p:spPr>
        <p:txBody>
          <a:bodyPr wrap="none" rtlCol="0">
            <a:spAutoFit/>
          </a:bodyPr>
          <a:lstStyle/>
          <a:p>
            <a:endParaRPr lang="de-CH" sz="1800" dirty="0"/>
          </a:p>
        </p:txBody>
      </p:sp>
      <p:sp>
        <p:nvSpPr>
          <p:cNvPr id="11" name="Datumsplatzhalter 10"/>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CH"/>
          </a:p>
        </p:txBody>
      </p:sp>
      <p:sp>
        <p:nvSpPr>
          <p:cNvPr id="9" name="Textfeld 7"/>
          <p:cNvSpPr txBox="1"/>
          <p:nvPr/>
        </p:nvSpPr>
        <p:spPr>
          <a:xfrm>
            <a:off x="857215" y="6357958"/>
            <a:ext cx="184731" cy="369332"/>
          </a:xfrm>
          <a:prstGeom prst="rect">
            <a:avLst/>
          </a:prstGeom>
          <a:noFill/>
        </p:spPr>
        <p:txBody>
          <a:bodyPr wrap="none" rtlCol="0">
            <a:spAutoFit/>
          </a:bodyPr>
          <a:lstStyle/>
          <a:p>
            <a:endParaRPr lang="de-CH" sz="1800" dirty="0"/>
          </a:p>
        </p:txBody>
      </p:sp>
    </p:spTree>
  </p:cSld>
  <p:clrMap bg1="lt1" tx1="dk1" bg2="lt2" tx2="dk2" accent1="accent1" accent2="accent2" accent3="accent3" accent4="accent4" accent5="accent5" accent6="accent6" hlink="hlink" folHlink="folHlink"/>
  <p:sldLayoutIdLst>
    <p:sldLayoutId id="2147483675" r:id="rId1"/>
    <p:sldLayoutId id="2147483672" r:id="rId2"/>
    <p:sldLayoutId id="2147483670" r:id="rId3"/>
    <p:sldLayoutId id="2147483673" r:id="rId4"/>
    <p:sldLayoutId id="2147483677" r:id="rId5"/>
  </p:sldLayoutIdLst>
  <p:hf hdr="0" ftr="0" dt="0"/>
  <p:txStyles>
    <p:titleStyle>
      <a:lvl1pPr algn="l" defTabSz="914400" rtl="0" eaLnBrk="1" latinLnBrk="0" hangingPunct="1">
        <a:spcBef>
          <a:spcPct val="0"/>
        </a:spcBef>
        <a:buNone/>
        <a:defRPr sz="3000" kern="1200">
          <a:solidFill>
            <a:schemeClr val="accent1"/>
          </a:solidFill>
          <a:latin typeface="+mj-lt"/>
          <a:ea typeface="+mj-ea"/>
          <a:cs typeface="+mj-cs"/>
        </a:defRPr>
      </a:lvl1pPr>
    </p:titleStyle>
    <p:bodyStyle>
      <a:lvl1pPr marL="457200" indent="-457200" algn="l" defTabSz="914400" rtl="0" eaLnBrk="1" latinLnBrk="0" hangingPunct="1">
        <a:spcBef>
          <a:spcPct val="20000"/>
        </a:spcBef>
        <a:buFont typeface="+mj-lt"/>
        <a:buAutoNum type="arabicPeriod"/>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1384" y="5229200"/>
            <a:ext cx="9001000" cy="792088"/>
          </a:xfrm>
        </p:spPr>
        <p:txBody>
          <a:bodyPr/>
          <a:lstStyle/>
          <a:p>
            <a:r>
              <a:rPr lang="en-US" altLang="de-DE" sz="1800" dirty="0"/>
              <a:t>Phenomenology of Qualitative Research </a:t>
            </a:r>
            <a:br>
              <a:rPr lang="en-US" altLang="de-DE" sz="1800" dirty="0"/>
            </a:br>
            <a:r>
              <a:rPr lang="en-US" altLang="de-DE" sz="1800" dirty="0"/>
              <a:t>Stockholm School of Economics Jan. 17, 18, 2024</a:t>
            </a:r>
            <a:endParaRPr lang="de-DE" dirty="0"/>
          </a:p>
        </p:txBody>
      </p:sp>
      <p:sp>
        <p:nvSpPr>
          <p:cNvPr id="3" name="Untertitel 2"/>
          <p:cNvSpPr>
            <a:spLocks noGrp="1"/>
          </p:cNvSpPr>
          <p:nvPr>
            <p:ph type="subTitle" idx="1"/>
          </p:nvPr>
        </p:nvSpPr>
        <p:spPr>
          <a:xfrm>
            <a:off x="1271464" y="6021288"/>
            <a:ext cx="7992536" cy="615600"/>
          </a:xfrm>
        </p:spPr>
        <p:txBody>
          <a:bodyPr/>
          <a:lstStyle/>
          <a:p>
            <a:r>
              <a:rPr lang="en-US" dirty="0"/>
              <a:t>Prof. Ord. Patrik Aspers</a:t>
            </a:r>
          </a:p>
        </p:txBody>
      </p:sp>
      <mc:AlternateContent xmlns:mc="http://schemas.openxmlformats.org/markup-compatibility/2006" xmlns:pslz="http://schemas.microsoft.com/office/powerpoint/2016/slidezoom">
        <mc:Choice Requires="pslz">
          <p:graphicFrame>
            <p:nvGraphicFramePr>
              <p:cNvPr id="5" name="Slide Zoom 4">
                <a:extLst>
                  <a:ext uri="{FF2B5EF4-FFF2-40B4-BE49-F238E27FC236}">
                    <a16:creationId xmlns:a16="http://schemas.microsoft.com/office/drawing/2014/main" id="{14991AE5-7D27-D9DD-6CFB-899B44607DE1}"/>
                  </a:ext>
                </a:extLst>
              </p:cNvPr>
              <p:cNvGraphicFramePr>
                <a:graphicFrameLocks noChangeAspect="1"/>
              </p:cNvGraphicFramePr>
              <p:nvPr>
                <p:extLst>
                  <p:ext uri="{D42A27DB-BD31-4B8C-83A1-F6EECF244321}">
                    <p14:modId xmlns:p14="http://schemas.microsoft.com/office/powerpoint/2010/main" val="4021655270"/>
                  </p:ext>
                </p:extLst>
              </p:nvPr>
            </p:nvGraphicFramePr>
            <p:xfrm>
              <a:off x="3769360" y="-765810"/>
              <a:ext cx="3048000" cy="1714500"/>
            </p:xfrm>
            <a:graphic>
              <a:graphicData uri="http://schemas.microsoft.com/office/powerpoint/2016/slidezoom">
                <pslz:sldZm>
                  <pslz:sldZmObj sldId="263" cId="1144076776">
                    <pslz:zmPr id="{B8AE6981-EFAF-4896-A96D-558DC53521B4}"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5" name="Slide Zoom 4">
                <a:extLst>
                  <a:ext uri="{FF2B5EF4-FFF2-40B4-BE49-F238E27FC236}">
                    <a16:creationId xmlns:a16="http://schemas.microsoft.com/office/drawing/2014/main" id="{14991AE5-7D27-D9DD-6CFB-899B44607DE1}"/>
                  </a:ext>
                </a:extLst>
              </p:cNvPr>
              <p:cNvPicPr>
                <a:picLocks noGrp="1" noRot="1" noChangeAspect="1" noMove="1" noResize="1" noEditPoints="1" noAdjustHandles="1" noChangeArrowheads="1" noChangeShapeType="1"/>
              </p:cNvPicPr>
              <p:nvPr/>
            </p:nvPicPr>
            <p:blipFill>
              <a:blip r:embed="rId3"/>
              <a:stretch>
                <a:fillRect/>
              </a:stretch>
            </p:blipFill>
            <p:spPr>
              <a:xfrm>
                <a:off x="3769360" y="-76581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144076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50026D20-3EC2-CDDC-9210-7DD325D5F9C3}"/>
              </a:ext>
            </a:extLst>
          </p:cNvPr>
          <p:cNvSpPr>
            <a:spLocks noGrp="1" noChangeArrowheads="1"/>
          </p:cNvSpPr>
          <p:nvPr>
            <p:ph type="title"/>
          </p:nvPr>
        </p:nvSpPr>
        <p:spPr>
          <a:xfrm>
            <a:off x="1055440" y="1048702"/>
            <a:ext cx="6835140" cy="635793"/>
          </a:xfrm>
        </p:spPr>
        <p:txBody>
          <a:bodyPr/>
          <a:lstStyle/>
          <a:p>
            <a:r>
              <a:rPr lang="en-US" altLang="sv-SE"/>
              <a:t>Results</a:t>
            </a:r>
            <a:endParaRPr lang="en-US" altLang="sv-SE" sz="1620"/>
          </a:p>
        </p:txBody>
      </p:sp>
      <p:sp>
        <p:nvSpPr>
          <p:cNvPr id="25603" name="Content Placeholder 2">
            <a:extLst>
              <a:ext uri="{FF2B5EF4-FFF2-40B4-BE49-F238E27FC236}">
                <a16:creationId xmlns:a16="http://schemas.microsoft.com/office/drawing/2014/main" id="{DB400589-1EA7-ECF4-D0D6-E6670C226EA3}"/>
              </a:ext>
            </a:extLst>
          </p:cNvPr>
          <p:cNvSpPr>
            <a:spLocks noGrp="1"/>
          </p:cNvSpPr>
          <p:nvPr>
            <p:ph idx="1"/>
          </p:nvPr>
        </p:nvSpPr>
        <p:spPr>
          <a:xfrm>
            <a:off x="1055440" y="1684495"/>
            <a:ext cx="6835140" cy="5043488"/>
          </a:xfrm>
        </p:spPr>
        <p:txBody>
          <a:bodyPr/>
          <a:lstStyle/>
          <a:p>
            <a:pPr marL="0" indent="0">
              <a:buNone/>
              <a:defRPr/>
            </a:pPr>
            <a:r>
              <a:rPr lang="en-US" altLang="sv-SE" sz="1890" b="1" dirty="0"/>
              <a:t>1. Qualitative and Quantitative Research</a:t>
            </a:r>
          </a:p>
          <a:p>
            <a:pPr marL="450057" indent="-450057">
              <a:buNone/>
              <a:defRPr/>
            </a:pPr>
            <a:r>
              <a:rPr lang="en-US" altLang="sv-SE" sz="1890" dirty="0">
                <a:solidFill>
                  <a:srgbClr val="A6A6A6"/>
                </a:solidFill>
              </a:rPr>
              <a:t>different comparisons between qualitative and quantitative research</a:t>
            </a:r>
            <a:endParaRPr lang="sv-SE" altLang="sv-SE" sz="1890" dirty="0">
              <a:solidFill>
                <a:srgbClr val="A6A6A6"/>
              </a:solidFill>
            </a:endParaRPr>
          </a:p>
          <a:p>
            <a:pPr marL="450057" indent="-450057">
              <a:buNone/>
              <a:defRPr/>
            </a:pPr>
            <a:r>
              <a:rPr lang="en-US" altLang="sv-SE" sz="1890" b="1" dirty="0"/>
              <a:t>2.  Qualitative Research</a:t>
            </a:r>
            <a:endParaRPr lang="sv-SE" altLang="sv-SE" sz="1890" dirty="0"/>
          </a:p>
          <a:p>
            <a:pPr marL="450057" indent="-450057">
              <a:buNone/>
              <a:defRPr/>
            </a:pPr>
            <a:r>
              <a:rPr lang="en-US" altLang="sv-SE" sz="1890" dirty="0">
                <a:solidFill>
                  <a:srgbClr val="A6A6A6"/>
                </a:solidFill>
              </a:rPr>
              <a:t>main category with quotations defining qualitative research</a:t>
            </a:r>
          </a:p>
          <a:p>
            <a:pPr marL="450057" indent="-450057">
              <a:buNone/>
              <a:defRPr/>
            </a:pPr>
            <a:r>
              <a:rPr lang="en-US" altLang="sv-SE" sz="1890" b="1" dirty="0"/>
              <a:t>3.  Fieldwork</a:t>
            </a:r>
          </a:p>
          <a:p>
            <a:pPr marL="450057" indent="-450057">
              <a:buNone/>
              <a:defRPr/>
            </a:pPr>
            <a:r>
              <a:rPr lang="en-US" altLang="sv-SE" sz="1890" dirty="0">
                <a:solidFill>
                  <a:srgbClr val="A6A6A6"/>
                </a:solidFill>
              </a:rPr>
              <a:t>quotations describing fieldwork, i.e., field research, field studies, ethnography</a:t>
            </a:r>
            <a:endParaRPr lang="sv-SE" altLang="sv-SE" sz="1890" dirty="0">
              <a:solidFill>
                <a:srgbClr val="A6A6A6"/>
              </a:solidFill>
            </a:endParaRPr>
          </a:p>
          <a:p>
            <a:pPr marL="0" indent="0">
              <a:buNone/>
              <a:defRPr/>
            </a:pPr>
            <a:r>
              <a:rPr lang="en-US" altLang="sv-SE" sz="1890" b="1" dirty="0"/>
              <a:t>4.  Grounded Theory</a:t>
            </a:r>
          </a:p>
          <a:p>
            <a:pPr marL="450057" indent="-450057">
              <a:buNone/>
              <a:defRPr/>
            </a:pPr>
            <a:r>
              <a:rPr lang="en-US" altLang="sv-SE" sz="1890" dirty="0">
                <a:solidFill>
                  <a:srgbClr val="A6A6A6"/>
                </a:solidFill>
              </a:rPr>
              <a:t>quotations describing grounded theory</a:t>
            </a:r>
            <a:endParaRPr lang="en-US" altLang="sv-SE" sz="1890" b="1" dirty="0">
              <a:solidFill>
                <a:srgbClr val="A6A6A6"/>
              </a:solidFill>
            </a:endParaRPr>
          </a:p>
          <a:p>
            <a:pPr marL="450057" indent="-450057">
              <a:buNone/>
              <a:defRPr/>
            </a:pPr>
            <a:endParaRPr lang="en-US" altLang="sv-SE" sz="1620" b="1" dirty="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619A1B02-B3BB-4C06-DAAA-BBD7958BE8D8}"/>
              </a:ext>
            </a:extLst>
          </p:cNvPr>
          <p:cNvSpPr>
            <a:spLocks noGrp="1" noChangeArrowheads="1"/>
          </p:cNvSpPr>
          <p:nvPr>
            <p:ph type="title"/>
          </p:nvPr>
        </p:nvSpPr>
        <p:spPr/>
        <p:txBody>
          <a:bodyPr/>
          <a:lstStyle/>
          <a:p>
            <a:r>
              <a:rPr lang="en-US" altLang="sv-SE"/>
              <a:t>Category #1: </a:t>
            </a:r>
            <a:r>
              <a:rPr lang="en-US" altLang="sv-SE" b="1"/>
              <a:t>Qualitative and Quantitative Research</a:t>
            </a:r>
            <a:endParaRPr lang="en-US" altLang="sv-SE"/>
          </a:p>
        </p:txBody>
      </p:sp>
      <p:sp>
        <p:nvSpPr>
          <p:cNvPr id="30723" name="Content Placeholder 2">
            <a:extLst>
              <a:ext uri="{FF2B5EF4-FFF2-40B4-BE49-F238E27FC236}">
                <a16:creationId xmlns:a16="http://schemas.microsoft.com/office/drawing/2014/main" id="{3CB5D89D-720F-8C23-1798-13FE85B24775}"/>
              </a:ext>
            </a:extLst>
          </p:cNvPr>
          <p:cNvSpPr>
            <a:spLocks noGrp="1" noChangeArrowheads="1"/>
          </p:cNvSpPr>
          <p:nvPr>
            <p:ph idx="1"/>
          </p:nvPr>
        </p:nvSpPr>
        <p:spPr>
          <a:xfrm>
            <a:off x="667872" y="1844824"/>
            <a:ext cx="9414817" cy="4754880"/>
          </a:xfrm>
        </p:spPr>
        <p:txBody>
          <a:bodyPr/>
          <a:lstStyle/>
          <a:p>
            <a:pPr marL="0" indent="0">
              <a:buNone/>
            </a:pPr>
            <a:endParaRPr lang="en-US" altLang="sv-SE" sz="1890" dirty="0"/>
          </a:p>
          <a:p>
            <a:pPr marL="0" indent="0">
              <a:buNone/>
            </a:pPr>
            <a:r>
              <a:rPr lang="en-US" altLang="en-US" sz="2070" dirty="0"/>
              <a:t>“</a:t>
            </a:r>
            <a:r>
              <a:rPr lang="en-US" altLang="sv-SE" sz="2070" dirty="0"/>
              <a:t>By the term </a:t>
            </a:r>
            <a:r>
              <a:rPr lang="en-US" altLang="en-US" sz="2070" dirty="0"/>
              <a:t>‘</a:t>
            </a:r>
            <a:r>
              <a:rPr lang="en-US" altLang="ja-JP" sz="2070" b="1" dirty="0"/>
              <a:t>qualitative research</a:t>
            </a:r>
            <a:r>
              <a:rPr lang="en-US" altLang="en-US" sz="2070" b="1" dirty="0"/>
              <a:t>’</a:t>
            </a:r>
            <a:r>
              <a:rPr lang="en-US" altLang="ja-JP" sz="2070" b="1" dirty="0"/>
              <a:t>, we mean any type of research that produces findings not arrived at by statistical procedures or other means of quantification. It can refer to research about persons' lives, lived experiences, behaviors, emotions, and feelings as well as about organizational functioning, social movements, cultural phenomena, and interactions between nations</a:t>
            </a:r>
            <a:r>
              <a:rPr lang="en-US" altLang="ja-JP" sz="2070" dirty="0"/>
              <a:t>. Some of the data may be quantified as with census or background information about the persons or objects studied, but the bulk of the analysis is interpretative. </a:t>
            </a:r>
            <a:r>
              <a:rPr lang="en-US" altLang="ja-JP" sz="2070" b="1" dirty="0">
                <a:solidFill>
                  <a:srgbClr val="FF0000"/>
                </a:solidFill>
              </a:rPr>
              <a:t>Actually, the term </a:t>
            </a:r>
            <a:r>
              <a:rPr lang="en-US" altLang="en-US" sz="2070" b="1" dirty="0">
                <a:solidFill>
                  <a:srgbClr val="FF0000"/>
                </a:solidFill>
              </a:rPr>
              <a:t>‘</a:t>
            </a:r>
            <a:r>
              <a:rPr lang="en-US" altLang="ja-JP" sz="2070" b="1" dirty="0">
                <a:solidFill>
                  <a:srgbClr val="FF0000"/>
                </a:solidFill>
              </a:rPr>
              <a:t>qualitative research</a:t>
            </a:r>
            <a:r>
              <a:rPr lang="en-US" altLang="en-US" sz="2070" b="1" dirty="0">
                <a:solidFill>
                  <a:srgbClr val="FF0000"/>
                </a:solidFill>
              </a:rPr>
              <a:t>’</a:t>
            </a:r>
            <a:r>
              <a:rPr lang="en-US" altLang="ja-JP" sz="2070" b="1" dirty="0">
                <a:solidFill>
                  <a:srgbClr val="FF0000"/>
                </a:solidFill>
              </a:rPr>
              <a:t> is confusing because it can mean different things to different people.</a:t>
            </a:r>
            <a:r>
              <a:rPr lang="en-US" altLang="ja-JP" sz="2070" dirty="0">
                <a:solidFill>
                  <a:srgbClr val="FF0000"/>
                </a:solidFill>
              </a:rPr>
              <a:t> “</a:t>
            </a:r>
            <a:r>
              <a:rPr lang="en-US" altLang="ja-JP" sz="2070" dirty="0"/>
              <a:t>(Strauss and Corbin 1998, pp. 10–11).</a:t>
            </a:r>
          </a:p>
          <a:p>
            <a:pPr marL="0" indent="0"/>
            <a:endParaRPr lang="en-US" altLang="sv-SE" sz="1890" dirty="0"/>
          </a:p>
        </p:txBody>
      </p:sp>
      <p:sp>
        <p:nvSpPr>
          <p:cNvPr id="4" name="Footer Placeholder 3">
            <a:extLst>
              <a:ext uri="{FF2B5EF4-FFF2-40B4-BE49-F238E27FC236}">
                <a16:creationId xmlns:a16="http://schemas.microsoft.com/office/drawing/2014/main" id="{623F603C-C4D1-4BEA-70DE-E60DD6F6A0A2}"/>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4FD78C3F-0A57-E03D-89D5-9020A8BFC9E3}"/>
              </a:ext>
            </a:extLst>
          </p:cNvPr>
          <p:cNvSpPr>
            <a:spLocks noGrp="1" noChangeArrowheads="1"/>
          </p:cNvSpPr>
          <p:nvPr>
            <p:ph type="title"/>
          </p:nvPr>
        </p:nvSpPr>
        <p:spPr/>
        <p:txBody>
          <a:bodyPr/>
          <a:lstStyle/>
          <a:p>
            <a:r>
              <a:rPr lang="en-US" altLang="sv-SE"/>
              <a:t>Category #1: </a:t>
            </a:r>
            <a:r>
              <a:rPr lang="en-US" altLang="sv-SE" b="1"/>
              <a:t>Qualitative and Quantitative Research</a:t>
            </a:r>
          </a:p>
        </p:txBody>
      </p:sp>
      <p:sp>
        <p:nvSpPr>
          <p:cNvPr id="2" name="Content Placeholder 2">
            <a:extLst>
              <a:ext uri="{FF2B5EF4-FFF2-40B4-BE49-F238E27FC236}">
                <a16:creationId xmlns:a16="http://schemas.microsoft.com/office/drawing/2014/main" id="{2AF3A291-6989-6063-3DD7-74654E67A2D5}"/>
              </a:ext>
            </a:extLst>
          </p:cNvPr>
          <p:cNvSpPr>
            <a:spLocks noGrp="1"/>
          </p:cNvSpPr>
          <p:nvPr>
            <p:ph idx="1"/>
          </p:nvPr>
        </p:nvSpPr>
        <p:spPr>
          <a:xfrm>
            <a:off x="695400" y="2060258"/>
            <a:ext cx="9486825" cy="4036219"/>
          </a:xfrm>
        </p:spPr>
        <p:txBody>
          <a:bodyPr/>
          <a:lstStyle/>
          <a:p>
            <a:pPr marL="0" indent="0">
              <a:buNone/>
              <a:defRPr/>
            </a:pPr>
            <a:r>
              <a:rPr lang="en-US" altLang="en-US" sz="2160" dirty="0"/>
              <a:t>“</a:t>
            </a:r>
            <a:r>
              <a:rPr lang="en-GB" altLang="ja-JP" sz="2160" dirty="0"/>
              <a:t>We call research that uses numbers quantitative research. Research that doesn't use numbers is qualitative research.</a:t>
            </a:r>
            <a:r>
              <a:rPr lang="en-GB" altLang="en-US" sz="2160" dirty="0"/>
              <a:t>”</a:t>
            </a:r>
            <a:r>
              <a:rPr lang="en-US" altLang="ja-JP" sz="2160" dirty="0"/>
              <a:t> (</a:t>
            </a:r>
            <a:r>
              <a:rPr lang="en-US" altLang="ja-JP" sz="2160" dirty="0" err="1"/>
              <a:t>Kalof</a:t>
            </a:r>
            <a:r>
              <a:rPr lang="en-US" altLang="ja-JP" sz="2160" dirty="0"/>
              <a:t> et al. 2008, pp. 14–15)</a:t>
            </a:r>
          </a:p>
          <a:p>
            <a:pPr marL="0" indent="0">
              <a:defRPr/>
            </a:pPr>
            <a:endParaRPr lang="en-US" altLang="ja-JP" sz="2160" dirty="0"/>
          </a:p>
          <a:p>
            <a:pPr marL="0" indent="0">
              <a:defRPr/>
            </a:pPr>
            <a:r>
              <a:rPr lang="en-US" altLang="ja-JP" sz="2160" dirty="0">
                <a:solidFill>
                  <a:schemeClr val="bg1">
                    <a:lumMod val="85000"/>
                  </a:schemeClr>
                </a:solidFill>
              </a:rPr>
              <a:t>An overly simplistic differentiation rather than a definition</a:t>
            </a:r>
          </a:p>
          <a:p>
            <a:pPr marL="0" indent="0">
              <a:defRPr/>
            </a:pPr>
            <a:endParaRPr lang="en-US" dirty="0"/>
          </a:p>
        </p:txBody>
      </p:sp>
      <p:sp>
        <p:nvSpPr>
          <p:cNvPr id="4" name="Footer Placeholder 3">
            <a:extLst>
              <a:ext uri="{FF2B5EF4-FFF2-40B4-BE49-F238E27FC236}">
                <a16:creationId xmlns:a16="http://schemas.microsoft.com/office/drawing/2014/main" id="{CA8C85DE-693F-9DEF-BCC0-3BFDCF64F81A}"/>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0B821B34-207E-BC1C-35AD-E08956063841}"/>
              </a:ext>
            </a:extLst>
          </p:cNvPr>
          <p:cNvSpPr>
            <a:spLocks noGrp="1" noChangeArrowheads="1"/>
          </p:cNvSpPr>
          <p:nvPr>
            <p:ph type="title"/>
          </p:nvPr>
        </p:nvSpPr>
        <p:spPr/>
        <p:txBody>
          <a:bodyPr/>
          <a:lstStyle/>
          <a:p>
            <a:r>
              <a:rPr lang="en-US" altLang="sv-SE" dirty="0"/>
              <a:t>Category #2: </a:t>
            </a:r>
            <a:r>
              <a:rPr lang="en-US" altLang="sv-SE" b="1" dirty="0"/>
              <a:t>Qualitative Research </a:t>
            </a:r>
          </a:p>
        </p:txBody>
      </p:sp>
      <p:sp>
        <p:nvSpPr>
          <p:cNvPr id="25603" name="Content Placeholder 2">
            <a:extLst>
              <a:ext uri="{FF2B5EF4-FFF2-40B4-BE49-F238E27FC236}">
                <a16:creationId xmlns:a16="http://schemas.microsoft.com/office/drawing/2014/main" id="{FAE834AD-9CC4-1626-AC60-9B65ED1799F5}"/>
              </a:ext>
            </a:extLst>
          </p:cNvPr>
          <p:cNvSpPr>
            <a:spLocks noGrp="1"/>
          </p:cNvSpPr>
          <p:nvPr>
            <p:ph idx="1"/>
          </p:nvPr>
        </p:nvSpPr>
        <p:spPr>
          <a:xfrm>
            <a:off x="709688" y="1844824"/>
            <a:ext cx="9139396" cy="4539139"/>
          </a:xfrm>
        </p:spPr>
        <p:txBody>
          <a:bodyPr/>
          <a:lstStyle/>
          <a:p>
            <a:pPr marL="0" indent="0">
              <a:buNone/>
              <a:defRPr/>
            </a:pPr>
            <a:r>
              <a:rPr lang="ja-JP" altLang="en-US" sz="1980" dirty="0"/>
              <a:t>“</a:t>
            </a:r>
            <a:r>
              <a:rPr lang="en-US" altLang="ja-JP" sz="1980" dirty="0"/>
              <a:t>Qualitative research is </a:t>
            </a:r>
            <a:r>
              <a:rPr lang="en-US" altLang="ja-JP" sz="1980" dirty="0" err="1"/>
              <a:t>multimethod</a:t>
            </a:r>
            <a:r>
              <a:rPr lang="en-US" altLang="ja-JP" sz="1980" dirty="0"/>
              <a:t> in focus, involving an interpretative, naturalistic approach to its subject matter. This means that qualitative researchers study things in their natural settings, attempting to make sense of, or interpret, phenomena in terms of the meanings people bring to them. Qualitative research involves the studied use and collection of a variety of empirical materials – case study, personal experience, introspective, life story, interview, observational, historical, interactional, and visual texts – that describes routine and problematic moments and meanings in individuals</a:t>
            </a:r>
            <a:r>
              <a:rPr lang="ja-JP" altLang="en-US" sz="1980" dirty="0"/>
              <a:t>’</a:t>
            </a:r>
            <a:r>
              <a:rPr lang="en-US" altLang="ja-JP" sz="1980" dirty="0"/>
              <a:t> lives.</a:t>
            </a:r>
            <a:r>
              <a:rPr lang="ja-JP" altLang="en-US" sz="1980" dirty="0"/>
              <a:t>”</a:t>
            </a:r>
            <a:endParaRPr lang="sv-SE" altLang="ja-JP" sz="1980" dirty="0"/>
          </a:p>
          <a:p>
            <a:pPr marL="0" indent="0">
              <a:buNone/>
              <a:defRPr/>
            </a:pPr>
            <a:r>
              <a:rPr lang="en-US" sz="1980" dirty="0"/>
              <a:t>(Introduction to the </a:t>
            </a:r>
            <a:r>
              <a:rPr lang="en-US" altLang="en-US" sz="1980" dirty="0"/>
              <a:t>“</a:t>
            </a:r>
            <a:r>
              <a:rPr lang="en-US" sz="1980" dirty="0"/>
              <a:t>Handbook of Qualitative Research,</a:t>
            </a:r>
            <a:r>
              <a:rPr lang="en-US" altLang="en-US" sz="1980" dirty="0"/>
              <a:t>”</a:t>
            </a:r>
            <a:r>
              <a:rPr lang="en-US" sz="1980" dirty="0"/>
              <a:t> 2005, </a:t>
            </a:r>
            <a:r>
              <a:rPr lang="en-US" sz="1980" dirty="0" err="1"/>
              <a:t>Denzin</a:t>
            </a:r>
            <a:r>
              <a:rPr lang="en-US" sz="1980" dirty="0"/>
              <a:t> and Lincoln, p.2). </a:t>
            </a:r>
          </a:p>
          <a:p>
            <a:pPr marL="0" indent="0">
              <a:defRPr/>
            </a:pPr>
            <a:r>
              <a:rPr lang="en-US" sz="1980" dirty="0">
                <a:solidFill>
                  <a:schemeClr val="bg1">
                    <a:lumMod val="85000"/>
                  </a:schemeClr>
                </a:solidFill>
              </a:rPr>
              <a:t>This shopping list which indicates what it is about, rather than what it is</a:t>
            </a:r>
            <a:endParaRPr lang="sv-SE" sz="1980" dirty="0">
              <a:solidFill>
                <a:schemeClr val="bg1">
                  <a:lumMod val="85000"/>
                </a:schemeClr>
              </a:solidFill>
            </a:endParaRPr>
          </a:p>
          <a:p>
            <a:pPr marL="0" indent="0">
              <a:defRPr/>
            </a:pPr>
            <a:endParaRPr 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57C24865-7B85-92D3-981E-9214AE38A441}"/>
              </a:ext>
            </a:extLst>
          </p:cNvPr>
          <p:cNvSpPr>
            <a:spLocks noGrp="1" noChangeArrowheads="1"/>
          </p:cNvSpPr>
          <p:nvPr>
            <p:ph type="title"/>
          </p:nvPr>
        </p:nvSpPr>
        <p:spPr/>
        <p:txBody>
          <a:bodyPr/>
          <a:lstStyle/>
          <a:p>
            <a:r>
              <a:rPr lang="en-US" altLang="sv-SE"/>
              <a:t>Category #3: </a:t>
            </a:r>
            <a:r>
              <a:rPr lang="en-US" altLang="sv-SE" b="1"/>
              <a:t>Fieldwork</a:t>
            </a:r>
          </a:p>
        </p:txBody>
      </p:sp>
      <p:sp>
        <p:nvSpPr>
          <p:cNvPr id="33795" name="Content Placeholder 2">
            <a:extLst>
              <a:ext uri="{FF2B5EF4-FFF2-40B4-BE49-F238E27FC236}">
                <a16:creationId xmlns:a16="http://schemas.microsoft.com/office/drawing/2014/main" id="{27A0535C-D828-85E3-ADA9-0C665079B05C}"/>
              </a:ext>
            </a:extLst>
          </p:cNvPr>
          <p:cNvSpPr>
            <a:spLocks noGrp="1" noChangeArrowheads="1"/>
          </p:cNvSpPr>
          <p:nvPr>
            <p:ph idx="1"/>
          </p:nvPr>
        </p:nvSpPr>
        <p:spPr>
          <a:xfrm>
            <a:off x="727840" y="2060848"/>
            <a:ext cx="9486825" cy="4036219"/>
          </a:xfrm>
        </p:spPr>
        <p:txBody>
          <a:bodyPr/>
          <a:lstStyle/>
          <a:p>
            <a:pPr marL="0" indent="0">
              <a:buNone/>
            </a:pPr>
            <a:r>
              <a:rPr lang="en-US" altLang="sv-SE" dirty="0"/>
              <a:t>Field studies differ from other methods of research in that the researcher performs the task of selecting topics, decides what questions to ask, and forges interest </a:t>
            </a:r>
            <a:r>
              <a:rPr lang="en-US" altLang="sv-SE" i="1" dirty="0"/>
              <a:t>in the course of the research itself</a:t>
            </a:r>
            <a:r>
              <a:rPr lang="en-US" altLang="sv-SE" dirty="0"/>
              <a:t>. This is in sharp contrast to many ‘theory-driven’ and ‘hypothesis-testing’ methods. (</a:t>
            </a:r>
            <a:r>
              <a:rPr lang="en-US" altLang="sv-SE" dirty="0" err="1"/>
              <a:t>Lofland</a:t>
            </a:r>
            <a:r>
              <a:rPr lang="en-US" altLang="sv-SE" dirty="0"/>
              <a:t> and </a:t>
            </a:r>
            <a:r>
              <a:rPr lang="en-US" altLang="sv-SE" dirty="0" err="1"/>
              <a:t>Lofland</a:t>
            </a:r>
            <a:r>
              <a:rPr lang="en-US" altLang="sv-SE" dirty="0"/>
              <a:t> 1995:5)</a:t>
            </a:r>
            <a:endParaRPr lang="sv-SE" altLang="sv-SE" dirty="0"/>
          </a:p>
          <a:p>
            <a:pPr marL="0" indent="0"/>
            <a:endParaRPr lang="en-US" altLang="sv-SE" dirty="0"/>
          </a:p>
        </p:txBody>
      </p:sp>
      <p:sp>
        <p:nvSpPr>
          <p:cNvPr id="4" name="Footer Placeholder 3">
            <a:extLst>
              <a:ext uri="{FF2B5EF4-FFF2-40B4-BE49-F238E27FC236}">
                <a16:creationId xmlns:a16="http://schemas.microsoft.com/office/drawing/2014/main" id="{8E764DA9-D490-6573-FED1-379276DC1047}"/>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B231F00B-F8DD-D998-FCB7-B8A6F6CFD252}"/>
              </a:ext>
            </a:extLst>
          </p:cNvPr>
          <p:cNvSpPr>
            <a:spLocks noGrp="1" noChangeArrowheads="1"/>
          </p:cNvSpPr>
          <p:nvPr>
            <p:ph type="title"/>
          </p:nvPr>
        </p:nvSpPr>
        <p:spPr/>
        <p:txBody>
          <a:bodyPr/>
          <a:lstStyle/>
          <a:p>
            <a:r>
              <a:rPr lang="en-US" altLang="sv-SE"/>
              <a:t>Category #4: </a:t>
            </a:r>
            <a:r>
              <a:rPr lang="en-US" altLang="sv-SE" b="1"/>
              <a:t>Grounded Theory</a:t>
            </a:r>
          </a:p>
        </p:txBody>
      </p:sp>
      <p:sp>
        <p:nvSpPr>
          <p:cNvPr id="34819" name="Content Placeholder 2">
            <a:extLst>
              <a:ext uri="{FF2B5EF4-FFF2-40B4-BE49-F238E27FC236}">
                <a16:creationId xmlns:a16="http://schemas.microsoft.com/office/drawing/2014/main" id="{F99F3D87-4B2D-7174-AD81-696296999DC1}"/>
              </a:ext>
            </a:extLst>
          </p:cNvPr>
          <p:cNvSpPr>
            <a:spLocks noGrp="1" noChangeArrowheads="1"/>
          </p:cNvSpPr>
          <p:nvPr>
            <p:ph idx="1"/>
          </p:nvPr>
        </p:nvSpPr>
        <p:spPr>
          <a:xfrm>
            <a:off x="695400" y="2060258"/>
            <a:ext cx="9486825" cy="4036219"/>
          </a:xfrm>
        </p:spPr>
        <p:txBody>
          <a:bodyPr/>
          <a:lstStyle/>
          <a:p>
            <a:pPr marL="0" indent="0">
              <a:buNone/>
            </a:pPr>
            <a:r>
              <a:rPr lang="en-US" altLang="sv-SE" dirty="0"/>
              <a:t>This tradition stresses an ability to step back and critically analyze situations, recognize tendencies towards bias, think abstractly and be open to criticism, enhance sensitivity towards the words and actions of respondents, and develop a sense of absorption and devotion to the research process (Strauss and Corbin, 1998:5–6).</a:t>
            </a:r>
          </a:p>
        </p:txBody>
      </p:sp>
      <p:sp>
        <p:nvSpPr>
          <p:cNvPr id="4" name="Footer Placeholder 3">
            <a:extLst>
              <a:ext uri="{FF2B5EF4-FFF2-40B4-BE49-F238E27FC236}">
                <a16:creationId xmlns:a16="http://schemas.microsoft.com/office/drawing/2014/main" id="{DB23B5D0-9032-D2C6-5942-56E2E8BFB995}"/>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B527FFB4-BB7C-E7D7-75EA-5D64539C9F2F}"/>
              </a:ext>
            </a:extLst>
          </p:cNvPr>
          <p:cNvSpPr>
            <a:spLocks noGrp="1" noChangeArrowheads="1"/>
          </p:cNvSpPr>
          <p:nvPr>
            <p:ph type="title"/>
          </p:nvPr>
        </p:nvSpPr>
        <p:spPr/>
        <p:txBody>
          <a:bodyPr/>
          <a:lstStyle/>
          <a:p>
            <a:r>
              <a:rPr lang="en-US" altLang="sv-SE" dirty="0"/>
              <a:t>Results of our empirical study - What are the key elements?</a:t>
            </a:r>
            <a:br>
              <a:rPr lang="en-US" altLang="sv-SE" dirty="0"/>
            </a:br>
            <a:r>
              <a:rPr lang="en-US" altLang="sv-SE" dirty="0"/>
              <a:t> </a:t>
            </a:r>
          </a:p>
        </p:txBody>
      </p:sp>
      <p:sp>
        <p:nvSpPr>
          <p:cNvPr id="26627" name="Content Placeholder 2">
            <a:extLst>
              <a:ext uri="{FF2B5EF4-FFF2-40B4-BE49-F238E27FC236}">
                <a16:creationId xmlns:a16="http://schemas.microsoft.com/office/drawing/2014/main" id="{814876E0-B81C-ACA6-B2F1-45B046CCB07E}"/>
              </a:ext>
            </a:extLst>
          </p:cNvPr>
          <p:cNvSpPr>
            <a:spLocks noGrp="1" noChangeArrowheads="1"/>
          </p:cNvSpPr>
          <p:nvPr>
            <p:ph idx="1"/>
          </p:nvPr>
        </p:nvSpPr>
        <p:spPr/>
        <p:txBody>
          <a:bodyPr/>
          <a:lstStyle/>
          <a:p>
            <a:endParaRPr lang="sv-SE" altLang="sv-SE" dirty="0"/>
          </a:p>
          <a:p>
            <a:r>
              <a:rPr lang="sv-SE" altLang="sv-SE" dirty="0"/>
              <a:t>Making new distinctions (not only using  what is taken for granted) </a:t>
            </a:r>
          </a:p>
          <a:p>
            <a:r>
              <a:rPr lang="sv-SE" altLang="sv-SE" dirty="0"/>
              <a:t>Iterativ process</a:t>
            </a:r>
          </a:p>
          <a:p>
            <a:r>
              <a:rPr lang="sv-SE" altLang="sv-SE" dirty="0"/>
              <a:t>Getting closer (to the material)</a:t>
            </a:r>
          </a:p>
          <a:p>
            <a:r>
              <a:rPr lang="sv-SE" altLang="sv-SE" dirty="0"/>
              <a:t>Improved understanding (intersjubjective hermeneutic)</a:t>
            </a:r>
          </a:p>
          <a:p>
            <a:endParaRPr lang="en-US" altLang="sv-SE" dirty="0"/>
          </a:p>
        </p:txBody>
      </p:sp>
      <p:sp>
        <p:nvSpPr>
          <p:cNvPr id="4" name="Footer Placeholder 3">
            <a:extLst>
              <a:ext uri="{FF2B5EF4-FFF2-40B4-BE49-F238E27FC236}">
                <a16:creationId xmlns:a16="http://schemas.microsoft.com/office/drawing/2014/main" id="{1FAAED2B-25A6-AEDD-7F2D-2A3F216CF076}"/>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6A4D671D-049B-832F-291C-21DF1C2038E0}"/>
              </a:ext>
            </a:extLst>
          </p:cNvPr>
          <p:cNvSpPr>
            <a:spLocks noGrp="1" noChangeArrowheads="1"/>
          </p:cNvSpPr>
          <p:nvPr>
            <p:ph type="title"/>
          </p:nvPr>
        </p:nvSpPr>
        <p:spPr>
          <a:xfrm>
            <a:off x="3347085" y="130017"/>
            <a:ext cx="6835140" cy="851535"/>
          </a:xfrm>
        </p:spPr>
        <p:txBody>
          <a:bodyPr/>
          <a:lstStyle/>
          <a:p>
            <a:r>
              <a:rPr lang="sv-SE" altLang="sv-SE"/>
              <a:t>Our definition</a:t>
            </a:r>
          </a:p>
        </p:txBody>
      </p:sp>
      <p:sp>
        <p:nvSpPr>
          <p:cNvPr id="28675" name="Content Placeholder 2">
            <a:extLst>
              <a:ext uri="{FF2B5EF4-FFF2-40B4-BE49-F238E27FC236}">
                <a16:creationId xmlns:a16="http://schemas.microsoft.com/office/drawing/2014/main" id="{7BC888E6-AC51-9106-53F6-66A92E85ACAF}"/>
              </a:ext>
            </a:extLst>
          </p:cNvPr>
          <p:cNvSpPr>
            <a:spLocks noGrp="1"/>
          </p:cNvSpPr>
          <p:nvPr>
            <p:ph idx="1"/>
          </p:nvPr>
        </p:nvSpPr>
        <p:spPr>
          <a:xfrm>
            <a:off x="911424" y="1413034"/>
            <a:ext cx="9270801" cy="4896326"/>
          </a:xfrm>
        </p:spPr>
        <p:txBody>
          <a:bodyPr/>
          <a:lstStyle/>
          <a:p>
            <a:pPr>
              <a:defRPr/>
            </a:pPr>
            <a:r>
              <a:rPr lang="sv-SE" sz="2160" dirty="0"/>
              <a:t>The qualitative in qualitative social science research is an: </a:t>
            </a:r>
          </a:p>
          <a:p>
            <a:pPr>
              <a:buFontTx/>
              <a:buNone/>
              <a:defRPr/>
            </a:pPr>
            <a:endParaRPr lang="sv-SE" sz="2160" dirty="0"/>
          </a:p>
          <a:p>
            <a:pPr marL="0" indent="0">
              <a:buNone/>
            </a:pPr>
            <a:r>
              <a:rPr lang="en-US" altLang="en-US" sz="3600" i="1" dirty="0"/>
              <a:t>iterative process in which improved understanding to the scientific community is achieved by making new significant distinctions resulting from getting closer to the phenomenon studied</a:t>
            </a:r>
            <a:r>
              <a:rPr lang="en-US" altLang="en-US" sz="3600" dirty="0"/>
              <a:t>.</a:t>
            </a:r>
            <a:endParaRPr lang="en-US" altLang="sv-SE" sz="3600" dirty="0"/>
          </a:p>
          <a:p>
            <a:pPr marL="0" indent="0">
              <a:buNone/>
              <a:defRPr/>
            </a:pPr>
            <a:endParaRPr lang="sv-SE" sz="1440" dirty="0"/>
          </a:p>
        </p:txBody>
      </p:sp>
      <p:sp>
        <p:nvSpPr>
          <p:cNvPr id="4" name="Footer Placeholder 3">
            <a:extLst>
              <a:ext uri="{FF2B5EF4-FFF2-40B4-BE49-F238E27FC236}">
                <a16:creationId xmlns:a16="http://schemas.microsoft.com/office/drawing/2014/main" id="{8000A9FF-E4AE-BD84-71E3-B8E643B71AB1}"/>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0AFA5B4E-D482-783F-30E1-EB02B1319B5D}"/>
              </a:ext>
            </a:extLst>
          </p:cNvPr>
          <p:cNvSpPr>
            <a:spLocks noGrp="1" noChangeArrowheads="1"/>
          </p:cNvSpPr>
          <p:nvPr>
            <p:ph type="title"/>
          </p:nvPr>
        </p:nvSpPr>
        <p:spPr>
          <a:xfrm>
            <a:off x="1199456" y="980728"/>
            <a:ext cx="6835140" cy="540782"/>
          </a:xfrm>
        </p:spPr>
        <p:txBody>
          <a:bodyPr/>
          <a:lstStyle/>
          <a:p>
            <a:r>
              <a:rPr lang="en-US" altLang="sv-SE" dirty="0"/>
              <a:t>Consequences of our findings:</a:t>
            </a:r>
            <a:br>
              <a:rPr lang="en-US" altLang="sv-SE" dirty="0"/>
            </a:br>
            <a:endParaRPr lang="en-US" altLang="sv-SE" dirty="0"/>
          </a:p>
        </p:txBody>
      </p:sp>
      <p:sp>
        <p:nvSpPr>
          <p:cNvPr id="37891" name="Content Placeholder 2">
            <a:extLst>
              <a:ext uri="{FF2B5EF4-FFF2-40B4-BE49-F238E27FC236}">
                <a16:creationId xmlns:a16="http://schemas.microsoft.com/office/drawing/2014/main" id="{EA62A13D-B738-22F4-5F65-47372D39732F}"/>
              </a:ext>
            </a:extLst>
          </p:cNvPr>
          <p:cNvSpPr>
            <a:spLocks noGrp="1" noChangeArrowheads="1"/>
          </p:cNvSpPr>
          <p:nvPr>
            <p:ph idx="1"/>
          </p:nvPr>
        </p:nvSpPr>
        <p:spPr>
          <a:xfrm>
            <a:off x="1199456" y="1772816"/>
            <a:ext cx="8982769" cy="4683443"/>
          </a:xfrm>
        </p:spPr>
        <p:txBody>
          <a:bodyPr/>
          <a:lstStyle/>
          <a:p>
            <a:r>
              <a:rPr lang="sv-SE" altLang="sv-SE" sz="2160" dirty="0"/>
              <a:t>Essentially all methods (obs, interview, etc.,) can be used in either qualitative and quantitative reserach</a:t>
            </a:r>
          </a:p>
          <a:p>
            <a:r>
              <a:rPr lang="sv-SE" altLang="sv-SE" sz="2160" dirty="0"/>
              <a:t>Relevance for </a:t>
            </a:r>
            <a:r>
              <a:rPr lang="sv-SE" altLang="sv-SE" sz="2160" i="1" dirty="0"/>
              <a:t>change</a:t>
            </a:r>
            <a:r>
              <a:rPr lang="sv-SE" altLang="sv-SE" sz="2160" dirty="0"/>
              <a:t> (</a:t>
            </a:r>
            <a:r>
              <a:rPr lang="sv-SE" altLang="en-US" sz="2160" dirty="0"/>
              <a:t>”</a:t>
            </a:r>
            <a:r>
              <a:rPr lang="sv-SE" altLang="ja-JP" sz="2160" dirty="0"/>
              <a:t>Work</a:t>
            </a:r>
            <a:r>
              <a:rPr lang="sv-SE" altLang="en-US" sz="2160" dirty="0"/>
              <a:t>”</a:t>
            </a:r>
            <a:r>
              <a:rPr lang="sv-SE" altLang="ja-JP" sz="2160" dirty="0"/>
              <a:t> in 1953 is not the same as </a:t>
            </a:r>
            <a:r>
              <a:rPr lang="sv-SE" altLang="en-US" sz="2160" dirty="0"/>
              <a:t>”</a:t>
            </a:r>
            <a:r>
              <a:rPr lang="sv-SE" altLang="ja-JP" sz="2160" dirty="0"/>
              <a:t>Work</a:t>
            </a:r>
            <a:r>
              <a:rPr lang="sv-SE" altLang="en-US" sz="2160" dirty="0"/>
              <a:t>”</a:t>
            </a:r>
            <a:r>
              <a:rPr lang="sv-SE" altLang="ja-JP" sz="2160" dirty="0"/>
              <a:t> 2013)</a:t>
            </a:r>
          </a:p>
          <a:p>
            <a:r>
              <a:rPr lang="sv-SE" altLang="sv-SE" sz="2160" dirty="0"/>
              <a:t>New phenomena (not yet analyzed, cf. change)</a:t>
            </a:r>
          </a:p>
          <a:p>
            <a:r>
              <a:rPr lang="sv-SE" altLang="sv-SE" sz="2160" dirty="0"/>
              <a:t>Theory development (get deeper)</a:t>
            </a:r>
          </a:p>
          <a:p>
            <a:r>
              <a:rPr lang="sv-SE" altLang="sv-SE" sz="2160" dirty="0"/>
              <a:t>Critical (questioning the taken for granted)</a:t>
            </a:r>
          </a:p>
          <a:p>
            <a:r>
              <a:rPr lang="sv-SE" altLang="sv-SE" sz="2160" dirty="0"/>
              <a:t>Also ”quant,” entails what we define as qualitative research elements</a:t>
            </a:r>
          </a:p>
          <a:p>
            <a:r>
              <a:rPr lang="sv-SE" altLang="sv-SE" sz="2160" dirty="0"/>
              <a:t>BUT this does not solve all problems  (qualitative research still generates distinctions!</a:t>
            </a:r>
            <a:r>
              <a:rPr lang="sv-SE" altLang="sv-SE" sz="2160" dirty="0">
                <a:sym typeface="Wingdings" panose="05000000000000000000" pitchFamily="2" charset="2"/>
              </a:rPr>
              <a:t> communication problems</a:t>
            </a:r>
            <a:r>
              <a:rPr lang="sv-SE" altLang="sv-SE" sz="2160"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CBEBDFC9-4EF3-8946-9027-6C8F02C738D0}"/>
              </a:ext>
            </a:extLst>
          </p:cNvPr>
          <p:cNvSpPr>
            <a:spLocks noGrp="1" noChangeArrowheads="1"/>
          </p:cNvSpPr>
          <p:nvPr>
            <p:ph type="title"/>
          </p:nvPr>
        </p:nvSpPr>
        <p:spPr/>
        <p:txBody>
          <a:bodyPr/>
          <a:lstStyle/>
          <a:p>
            <a:pPr eaLnBrk="1" hangingPunct="1"/>
            <a:r>
              <a:rPr lang="en-US" altLang="sv-SE" sz="3600" dirty="0"/>
              <a:t>2. Critique and reception</a:t>
            </a:r>
          </a:p>
        </p:txBody>
      </p:sp>
      <p:sp>
        <p:nvSpPr>
          <p:cNvPr id="22531" name="Content Placeholder 2">
            <a:extLst>
              <a:ext uri="{FF2B5EF4-FFF2-40B4-BE49-F238E27FC236}">
                <a16:creationId xmlns:a16="http://schemas.microsoft.com/office/drawing/2014/main" id="{E1EC0733-E8E0-E071-E4E7-4EFF59235135}"/>
              </a:ext>
            </a:extLst>
          </p:cNvPr>
          <p:cNvSpPr>
            <a:spLocks noGrp="1" noChangeArrowheads="1"/>
          </p:cNvSpPr>
          <p:nvPr>
            <p:ph idx="1"/>
          </p:nvPr>
        </p:nvSpPr>
        <p:spPr>
          <a:xfrm>
            <a:off x="839416" y="1916832"/>
            <a:ext cx="6835140" cy="4131638"/>
          </a:xfrm>
        </p:spPr>
        <p:txBody>
          <a:bodyPr rtlCol="0">
            <a:normAutofit/>
          </a:bodyPr>
          <a:lstStyle/>
          <a:p>
            <a:pPr marL="0" indent="0">
              <a:buNone/>
              <a:defRPr/>
            </a:pPr>
            <a:endParaRPr lang="en-US" altLang="sv-SE" sz="2048" dirty="0"/>
          </a:p>
          <a:p>
            <a:pPr marL="0" indent="0">
              <a:buNone/>
              <a:defRPr/>
            </a:pPr>
            <a:r>
              <a:rPr lang="en-US" altLang="sv-SE" sz="2048" dirty="0"/>
              <a:t>Well cited</a:t>
            </a:r>
          </a:p>
          <a:p>
            <a:pPr marL="0" indent="0">
              <a:buNone/>
              <a:defRPr/>
            </a:pPr>
            <a:r>
              <a:rPr lang="en-US" altLang="sv-SE" sz="2048" dirty="0"/>
              <a:t>Theme issue in Qualitative Sociology</a:t>
            </a:r>
          </a:p>
          <a:p>
            <a:pPr marL="0" indent="0">
              <a:buNone/>
              <a:defRPr/>
            </a:pPr>
            <a:endParaRPr lang="en-US" altLang="sv-SE" sz="2048" dirty="0"/>
          </a:p>
          <a:p>
            <a:pPr marL="0" indent="0">
              <a:buNone/>
              <a:defRPr/>
            </a:pPr>
            <a:r>
              <a:rPr lang="en-US" altLang="sv-SE" sz="2048" dirty="0"/>
              <a:t>Our reply</a:t>
            </a:r>
          </a:p>
          <a:p>
            <a:pPr marL="0" indent="0">
              <a:buNone/>
              <a:defRPr/>
            </a:pPr>
            <a:r>
              <a:rPr lang="en-US" altLang="sv-SE" sz="2048" dirty="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60FC69C9-1886-38D2-FCE8-C5FF3BCE1741}"/>
              </a:ext>
            </a:extLst>
          </p:cNvPr>
          <p:cNvSpPr>
            <a:spLocks noGrp="1" noChangeArrowheads="1"/>
          </p:cNvSpPr>
          <p:nvPr>
            <p:ph type="title"/>
          </p:nvPr>
        </p:nvSpPr>
        <p:spPr/>
        <p:txBody>
          <a:bodyPr rtlCol="0">
            <a:normAutofit fontScale="90000"/>
          </a:bodyPr>
          <a:lstStyle/>
          <a:p>
            <a:pPr>
              <a:defRPr/>
            </a:pPr>
            <a:r>
              <a:rPr lang="en-US" altLang="sv-SE" sz="3217" dirty="0"/>
              <a:t>Outline</a:t>
            </a:r>
          </a:p>
        </p:txBody>
      </p:sp>
      <p:sp>
        <p:nvSpPr>
          <p:cNvPr id="22531" name="Content Placeholder 2">
            <a:extLst>
              <a:ext uri="{FF2B5EF4-FFF2-40B4-BE49-F238E27FC236}">
                <a16:creationId xmlns:a16="http://schemas.microsoft.com/office/drawing/2014/main" id="{2C359A6C-EF1C-EA47-7979-7C5292AD7ABA}"/>
              </a:ext>
            </a:extLst>
          </p:cNvPr>
          <p:cNvSpPr>
            <a:spLocks noGrp="1" noChangeArrowheads="1"/>
          </p:cNvSpPr>
          <p:nvPr>
            <p:ph idx="1"/>
          </p:nvPr>
        </p:nvSpPr>
        <p:spPr>
          <a:xfrm>
            <a:off x="2855595" y="1700213"/>
            <a:ext cx="7268052" cy="4276249"/>
          </a:xfrm>
        </p:spPr>
        <p:txBody>
          <a:bodyPr rtlCol="0">
            <a:normAutofit/>
          </a:bodyPr>
          <a:lstStyle/>
          <a:p>
            <a:pPr>
              <a:lnSpc>
                <a:spcPct val="150000"/>
              </a:lnSpc>
              <a:defRPr/>
            </a:pPr>
            <a:r>
              <a:rPr lang="en-US" sz="2048" dirty="0"/>
              <a:t>The article (Aspers and Corte 2019)</a:t>
            </a:r>
          </a:p>
          <a:p>
            <a:pPr>
              <a:lnSpc>
                <a:spcPct val="150000"/>
              </a:lnSpc>
              <a:defRPr/>
            </a:pPr>
            <a:r>
              <a:rPr lang="en-US" sz="2048" dirty="0"/>
              <a:t>The critique (Theme issue in Qualitative Sociology 2021)</a:t>
            </a:r>
          </a:p>
          <a:p>
            <a:pPr>
              <a:lnSpc>
                <a:spcPct val="150000"/>
              </a:lnSpc>
              <a:defRPr/>
            </a:pPr>
            <a:r>
              <a:rPr lang="en-US" sz="2048" dirty="0"/>
              <a:t>Discussion</a:t>
            </a:r>
          </a:p>
          <a:p>
            <a:pPr>
              <a:lnSpc>
                <a:spcPct val="150000"/>
              </a:lnSpc>
              <a:defRPr/>
            </a:pPr>
            <a:r>
              <a:rPr lang="en-US" sz="2048" dirty="0"/>
              <a:t>Possible elaborations (today or tomorrow)</a:t>
            </a:r>
          </a:p>
          <a:p>
            <a:pPr marL="0" indent="0">
              <a:lnSpc>
                <a:spcPct val="150000"/>
              </a:lnSpc>
              <a:buNone/>
              <a:defRPr/>
            </a:pPr>
            <a:r>
              <a:rPr lang="en-US" sz="2048" dirty="0"/>
              <a:t>  I. Empirical Phenomenology</a:t>
            </a:r>
          </a:p>
          <a:p>
            <a:pPr marL="0" indent="0">
              <a:lnSpc>
                <a:spcPct val="150000"/>
              </a:lnSpc>
              <a:buNone/>
              <a:defRPr/>
            </a:pPr>
            <a:r>
              <a:rPr lang="en-US" sz="2048" dirty="0"/>
              <a:t>  II. Theory (why use qualitative research for its development)</a:t>
            </a:r>
          </a:p>
          <a:p>
            <a:pPr marL="0" indent="0">
              <a:lnSpc>
                <a:spcPct val="150000"/>
              </a:lnSpc>
              <a:buNone/>
              <a:defRPr/>
            </a:pPr>
            <a:r>
              <a:rPr lang="en-US" sz="2048" dirty="0"/>
              <a:t>  III. Large comparative qualitative research collaborations</a:t>
            </a:r>
          </a:p>
          <a:p>
            <a:pPr>
              <a:defRPr/>
            </a:pPr>
            <a:endParaRPr lang="en-US" sz="2048" dirty="0"/>
          </a:p>
          <a:p>
            <a:pPr marL="0" indent="0">
              <a:buNone/>
              <a:defRPr/>
            </a:pPr>
            <a:endParaRPr lang="en-US" altLang="sv-SE" sz="2048"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27ED00B2-7372-D774-E42C-6B7B8684AABC}"/>
              </a:ext>
            </a:extLst>
          </p:cNvPr>
          <p:cNvSpPr>
            <a:spLocks noGrp="1" noChangeArrowheads="1"/>
          </p:cNvSpPr>
          <p:nvPr>
            <p:ph type="title"/>
          </p:nvPr>
        </p:nvSpPr>
        <p:spPr>
          <a:xfrm>
            <a:off x="479376" y="1329413"/>
            <a:ext cx="10729192" cy="370800"/>
          </a:xfrm>
        </p:spPr>
        <p:txBody>
          <a:bodyPr rtlCol="0">
            <a:normAutofit fontScale="90000"/>
          </a:bodyPr>
          <a:lstStyle/>
          <a:p>
            <a:pPr>
              <a:defRPr/>
            </a:pPr>
            <a:r>
              <a:rPr lang="en-US" sz="3217" dirty="0"/>
              <a:t>The paper is subject to 4 comments and our reply in an issue of </a:t>
            </a:r>
            <a:r>
              <a:rPr lang="en-US" sz="3217" i="1" dirty="0"/>
              <a:t>Qualitative Sociology </a:t>
            </a:r>
            <a:r>
              <a:rPr lang="en-US" sz="3217" dirty="0"/>
              <a:t>(2021)</a:t>
            </a:r>
            <a:endParaRPr lang="en-US" altLang="sv-SE" sz="3217" dirty="0"/>
          </a:p>
        </p:txBody>
      </p:sp>
      <p:sp>
        <p:nvSpPr>
          <p:cNvPr id="22531" name="Content Placeholder 2">
            <a:extLst>
              <a:ext uri="{FF2B5EF4-FFF2-40B4-BE49-F238E27FC236}">
                <a16:creationId xmlns:a16="http://schemas.microsoft.com/office/drawing/2014/main" id="{B8CBE015-9A7E-106F-D590-96483BD70CEE}"/>
              </a:ext>
            </a:extLst>
          </p:cNvPr>
          <p:cNvSpPr>
            <a:spLocks noGrp="1" noChangeArrowheads="1"/>
          </p:cNvSpPr>
          <p:nvPr>
            <p:ph idx="1"/>
          </p:nvPr>
        </p:nvSpPr>
        <p:spPr>
          <a:xfrm>
            <a:off x="479376" y="2492896"/>
            <a:ext cx="11233248" cy="4276249"/>
          </a:xfrm>
        </p:spPr>
        <p:txBody>
          <a:bodyPr rtlCol="0">
            <a:normAutofit/>
          </a:bodyPr>
          <a:lstStyle/>
          <a:p>
            <a:pPr marL="0" indent="0">
              <a:buNone/>
              <a:defRPr/>
            </a:pPr>
            <a:r>
              <a:rPr lang="en-US" altLang="sv-SE" sz="2048" dirty="0"/>
              <a:t> Comments by </a:t>
            </a:r>
            <a:r>
              <a:rPr lang="en-US" sz="2000" dirty="0"/>
              <a:t>Japonica Brown </a:t>
            </a:r>
            <a:r>
              <a:rPr lang="en-US" sz="2000" dirty="0" err="1"/>
              <a:t>Saracino</a:t>
            </a:r>
            <a:r>
              <a:rPr lang="en-US" sz="2000" dirty="0"/>
              <a:t>, Paul Lichterman, Jennifer Reich, and Mario Luis Small, who are basically positive. Still: </a:t>
            </a:r>
            <a:endParaRPr lang="en-US" altLang="sv-SE" sz="2048" dirty="0"/>
          </a:p>
          <a:p>
            <a:pPr marL="411480" indent="-411480">
              <a:buFont typeface="Arial" panose="020B0604020202020204" pitchFamily="34" charset="0"/>
              <a:buAutoNum type="arabicPeriod"/>
              <a:defRPr/>
            </a:pPr>
            <a:endParaRPr lang="en-US" altLang="sv-SE" sz="2048" dirty="0"/>
          </a:p>
          <a:p>
            <a:pPr marL="411480" indent="-411480">
              <a:buFont typeface="Arial" panose="020B0604020202020204" pitchFamily="34" charset="0"/>
              <a:buAutoNum type="arabicPeriod"/>
              <a:defRPr/>
            </a:pPr>
            <a:r>
              <a:rPr lang="en-US" altLang="sv-SE" sz="2048" dirty="0"/>
              <a:t>You exclude many viewpoints (“</a:t>
            </a:r>
            <a:r>
              <a:rPr lang="en-US" dirty="0"/>
              <a:t>women, scholars of color, and queer scholars”</a:t>
            </a:r>
            <a:r>
              <a:rPr lang="en-US" sz="2160" dirty="0"/>
              <a:t>)</a:t>
            </a:r>
            <a:endParaRPr lang="en-US" altLang="sv-SE" sz="2048" dirty="0"/>
          </a:p>
          <a:p>
            <a:pPr marL="411480" indent="-411480">
              <a:buFont typeface="Arial" panose="020B0604020202020204" pitchFamily="34" charset="0"/>
              <a:buAutoNum type="arabicPeriod"/>
              <a:defRPr/>
            </a:pPr>
            <a:r>
              <a:rPr lang="en-US" altLang="sv-SE" sz="2048" dirty="0"/>
              <a:t>There is a contradiction because you refer to qualitative research AND that also quantitative research is “qualitative”</a:t>
            </a:r>
          </a:p>
          <a:p>
            <a:pPr marL="411480" indent="-411480">
              <a:buFont typeface="Arial" panose="020B0604020202020204" pitchFamily="34" charset="0"/>
              <a:buAutoNum type="arabicPeriod"/>
              <a:defRPr/>
            </a:pPr>
            <a:r>
              <a:rPr lang="en-US" altLang="sv-SE" sz="2048" dirty="0"/>
              <a:t>You do not stress the role of interpretation enough</a:t>
            </a:r>
          </a:p>
          <a:p>
            <a:pPr marL="411480" indent="-411480">
              <a:buFont typeface="Arial" panose="020B0604020202020204" pitchFamily="34" charset="0"/>
              <a:buAutoNum type="arabicPeriod"/>
              <a:defRPr/>
            </a:pPr>
            <a:r>
              <a:rPr lang="en-US" altLang="sv-SE" sz="2048" dirty="0"/>
              <a:t>Why defining? It hampers development/qualitative research is so disparate (core critique) </a:t>
            </a:r>
          </a:p>
          <a:p>
            <a:pPr marL="411480" indent="-411480">
              <a:buFont typeface="Arial" panose="020B0604020202020204" pitchFamily="34" charset="0"/>
              <a:buAutoNum type="arabicPeriod"/>
              <a:defRPr/>
            </a:pPr>
            <a:endParaRPr lang="en-US" altLang="sv-SE" sz="2048" dirty="0"/>
          </a:p>
          <a:p>
            <a:pPr marL="411480" indent="-411480">
              <a:buFont typeface="Arial" panose="020B0604020202020204" pitchFamily="34" charset="0"/>
              <a:buAutoNum type="arabicPeriod"/>
              <a:defRPr/>
            </a:pPr>
            <a:endParaRPr lang="en-US" altLang="sv-SE" sz="2048"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CBEBDFC9-4EF3-8946-9027-6C8F02C738D0}"/>
              </a:ext>
            </a:extLst>
          </p:cNvPr>
          <p:cNvSpPr>
            <a:spLocks noGrp="1" noChangeArrowheads="1"/>
          </p:cNvSpPr>
          <p:nvPr>
            <p:ph type="title"/>
          </p:nvPr>
        </p:nvSpPr>
        <p:spPr/>
        <p:txBody>
          <a:bodyPr/>
          <a:lstStyle/>
          <a:p>
            <a:pPr eaLnBrk="1" hangingPunct="1"/>
            <a:r>
              <a:rPr lang="en-US" altLang="sv-SE" sz="3600" dirty="0"/>
              <a:t>Three positions on “Why defining”</a:t>
            </a:r>
          </a:p>
        </p:txBody>
      </p:sp>
      <p:sp>
        <p:nvSpPr>
          <p:cNvPr id="22531" name="Content Placeholder 2">
            <a:extLst>
              <a:ext uri="{FF2B5EF4-FFF2-40B4-BE49-F238E27FC236}">
                <a16:creationId xmlns:a16="http://schemas.microsoft.com/office/drawing/2014/main" id="{E1EC0733-E8E0-E071-E4E7-4EFF59235135}"/>
              </a:ext>
            </a:extLst>
          </p:cNvPr>
          <p:cNvSpPr>
            <a:spLocks noGrp="1" noChangeArrowheads="1"/>
          </p:cNvSpPr>
          <p:nvPr>
            <p:ph idx="1"/>
          </p:nvPr>
        </p:nvSpPr>
        <p:spPr>
          <a:xfrm>
            <a:off x="983432" y="1988840"/>
            <a:ext cx="6835140" cy="4131638"/>
          </a:xfrm>
        </p:spPr>
        <p:txBody>
          <a:bodyPr rtlCol="0">
            <a:normAutofit/>
          </a:bodyPr>
          <a:lstStyle/>
          <a:p>
            <a:pPr marL="0" indent="0">
              <a:buNone/>
              <a:defRPr/>
            </a:pPr>
            <a:r>
              <a:rPr lang="en-US" sz="2000" dirty="0"/>
              <a:t>We identify three positions in relation to the issue of definition of qualitative research: </a:t>
            </a:r>
          </a:p>
          <a:p>
            <a:pPr marL="0" indent="0">
              <a:buNone/>
              <a:defRPr/>
            </a:pPr>
            <a:endParaRPr lang="en-US" sz="2000" dirty="0"/>
          </a:p>
          <a:p>
            <a:pPr>
              <a:defRPr/>
            </a:pPr>
            <a:r>
              <a:rPr lang="en-US" sz="2000" dirty="0"/>
              <a:t>We should not define qualitative research. </a:t>
            </a:r>
          </a:p>
          <a:p>
            <a:pPr>
              <a:defRPr/>
            </a:pPr>
            <a:r>
              <a:rPr lang="en-US" sz="2000" dirty="0"/>
              <a:t>We can work with one definition for each study or approach of “qualitative research,” which is predominantly left implicit. </a:t>
            </a:r>
          </a:p>
          <a:p>
            <a:pPr>
              <a:defRPr/>
            </a:pPr>
            <a:r>
              <a:rPr lang="en-US" sz="2000" dirty="0"/>
              <a:t>We can try to systematically define qualitative research</a:t>
            </a:r>
          </a:p>
          <a:p>
            <a:pPr>
              <a:defRPr/>
            </a:pPr>
            <a:endParaRPr lang="en-US" altLang="sv-SE" dirty="0"/>
          </a:p>
          <a:p>
            <a:pPr marL="0" indent="0">
              <a:buNone/>
              <a:defRPr/>
            </a:pPr>
            <a:r>
              <a:rPr lang="en-US" altLang="sv-SE" sz="2048" dirty="0">
                <a:sym typeface="Wingdings" panose="05000000000000000000" pitchFamily="2" charset="2"/>
              </a:rPr>
              <a:t> “</a:t>
            </a:r>
            <a:r>
              <a:rPr lang="en-US" altLang="sv-SE" sz="2048" dirty="0"/>
              <a:t>Something” is going on, why not define it? </a:t>
            </a:r>
          </a:p>
        </p:txBody>
      </p:sp>
    </p:spTree>
    <p:extLst>
      <p:ext uri="{BB962C8B-B14F-4D97-AF65-F5344CB8AC3E}">
        <p14:creationId xmlns:p14="http://schemas.microsoft.com/office/powerpoint/2010/main" val="2799382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CBEBDFC9-4EF3-8946-9027-6C8F02C738D0}"/>
              </a:ext>
            </a:extLst>
          </p:cNvPr>
          <p:cNvSpPr>
            <a:spLocks noGrp="1" noChangeArrowheads="1"/>
          </p:cNvSpPr>
          <p:nvPr>
            <p:ph type="title"/>
          </p:nvPr>
        </p:nvSpPr>
        <p:spPr>
          <a:xfrm>
            <a:off x="695400" y="1267200"/>
            <a:ext cx="10729192" cy="649632"/>
          </a:xfrm>
        </p:spPr>
        <p:txBody>
          <a:bodyPr/>
          <a:lstStyle/>
          <a:p>
            <a:pPr eaLnBrk="1" hangingPunct="1"/>
            <a:r>
              <a:rPr lang="en-US" altLang="sv-SE" sz="3600" dirty="0"/>
              <a:t>3. Discussion What now – how to make progress ?</a:t>
            </a:r>
          </a:p>
        </p:txBody>
      </p:sp>
      <p:sp>
        <p:nvSpPr>
          <p:cNvPr id="22531" name="Content Placeholder 2">
            <a:extLst>
              <a:ext uri="{FF2B5EF4-FFF2-40B4-BE49-F238E27FC236}">
                <a16:creationId xmlns:a16="http://schemas.microsoft.com/office/drawing/2014/main" id="{E1EC0733-E8E0-E071-E4E7-4EFF59235135}"/>
              </a:ext>
            </a:extLst>
          </p:cNvPr>
          <p:cNvSpPr>
            <a:spLocks noGrp="1" noChangeArrowheads="1"/>
          </p:cNvSpPr>
          <p:nvPr>
            <p:ph idx="1"/>
          </p:nvPr>
        </p:nvSpPr>
        <p:spPr>
          <a:xfrm>
            <a:off x="839416" y="1988840"/>
            <a:ext cx="6835140" cy="4131638"/>
          </a:xfrm>
        </p:spPr>
        <p:txBody>
          <a:bodyPr rtlCol="0">
            <a:normAutofit/>
          </a:bodyPr>
          <a:lstStyle/>
          <a:p>
            <a:pPr marL="0" indent="0">
              <a:buNone/>
              <a:defRPr/>
            </a:pPr>
            <a:endParaRPr lang="en-US" altLang="sv-SE" sz="2048" dirty="0"/>
          </a:p>
          <a:p>
            <a:pPr marL="0" indent="0">
              <a:buNone/>
              <a:defRPr/>
            </a:pPr>
            <a:endParaRPr lang="en-US" altLang="sv-SE" sz="2048" dirty="0"/>
          </a:p>
          <a:p>
            <a:pPr marL="0" indent="0">
              <a:buNone/>
              <a:defRPr/>
            </a:pPr>
            <a:r>
              <a:rPr lang="en-US" altLang="sv-SE" sz="2048" dirty="0"/>
              <a:t>Development of qualitative research a big tent</a:t>
            </a:r>
          </a:p>
          <a:p>
            <a:pPr marL="0" indent="0">
              <a:buNone/>
              <a:defRPr/>
            </a:pPr>
            <a:endParaRPr lang="en-US" altLang="sv-SE" sz="2048" dirty="0"/>
          </a:p>
          <a:p>
            <a:pPr marL="0" indent="0">
              <a:buNone/>
              <a:defRPr/>
            </a:pPr>
            <a:r>
              <a:rPr lang="en-US" altLang="sv-SE" sz="2048" dirty="0"/>
              <a:t>“Standards”  (ways of thinking about evaluation)</a:t>
            </a:r>
          </a:p>
          <a:p>
            <a:pPr marL="0" indent="0">
              <a:buNone/>
              <a:defRPr/>
            </a:pPr>
            <a:endParaRPr lang="en-US" altLang="sv-SE" sz="2048" dirty="0"/>
          </a:p>
          <a:p>
            <a:pPr marL="0" indent="0">
              <a:buNone/>
              <a:defRPr/>
            </a:pPr>
            <a:r>
              <a:rPr lang="en-US" altLang="sv-SE" sz="2048" dirty="0"/>
              <a:t>Stay open (to new distinctions)</a:t>
            </a:r>
          </a:p>
          <a:p>
            <a:pPr marL="0" indent="0">
              <a:buNone/>
              <a:defRPr/>
            </a:pPr>
            <a:endParaRPr lang="en-US" altLang="sv-SE" sz="2048" dirty="0"/>
          </a:p>
          <a:p>
            <a:pPr marL="0" indent="0">
              <a:buNone/>
              <a:defRPr/>
            </a:pPr>
            <a:endParaRPr lang="en-US" altLang="sv-SE" sz="2048" dirty="0"/>
          </a:p>
        </p:txBody>
      </p:sp>
    </p:spTree>
    <p:extLst>
      <p:ext uri="{BB962C8B-B14F-4D97-AF65-F5344CB8AC3E}">
        <p14:creationId xmlns:p14="http://schemas.microsoft.com/office/powerpoint/2010/main" val="1491658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CBEBDFC9-4EF3-8946-9027-6C8F02C738D0}"/>
              </a:ext>
            </a:extLst>
          </p:cNvPr>
          <p:cNvSpPr>
            <a:spLocks noGrp="1" noChangeArrowheads="1"/>
          </p:cNvSpPr>
          <p:nvPr>
            <p:ph type="title"/>
          </p:nvPr>
        </p:nvSpPr>
        <p:spPr/>
        <p:txBody>
          <a:bodyPr/>
          <a:lstStyle/>
          <a:p>
            <a:pPr eaLnBrk="1" hangingPunct="1"/>
            <a:r>
              <a:rPr lang="en-US" altLang="sv-SE" sz="3600" dirty="0"/>
              <a:t>4. Possible elaborations (if there is </a:t>
            </a:r>
            <a:r>
              <a:rPr lang="en-US" altLang="sv-SE" sz="3600"/>
              <a:t>time and </a:t>
            </a:r>
            <a:r>
              <a:rPr lang="en-US" altLang="sv-SE" sz="3600" dirty="0"/>
              <a:t>interest)</a:t>
            </a:r>
          </a:p>
        </p:txBody>
      </p:sp>
      <p:sp>
        <p:nvSpPr>
          <p:cNvPr id="22531" name="Content Placeholder 2">
            <a:extLst>
              <a:ext uri="{FF2B5EF4-FFF2-40B4-BE49-F238E27FC236}">
                <a16:creationId xmlns:a16="http://schemas.microsoft.com/office/drawing/2014/main" id="{E1EC0733-E8E0-E071-E4E7-4EFF59235135}"/>
              </a:ext>
            </a:extLst>
          </p:cNvPr>
          <p:cNvSpPr>
            <a:spLocks noGrp="1" noChangeArrowheads="1"/>
          </p:cNvSpPr>
          <p:nvPr>
            <p:ph idx="1"/>
          </p:nvPr>
        </p:nvSpPr>
        <p:spPr>
          <a:xfrm>
            <a:off x="695400" y="2060848"/>
            <a:ext cx="6835140" cy="4131638"/>
          </a:xfrm>
        </p:spPr>
        <p:txBody>
          <a:bodyPr rtlCol="0">
            <a:normAutofit/>
          </a:bodyPr>
          <a:lstStyle/>
          <a:p>
            <a:pPr marL="0" indent="0">
              <a:lnSpc>
                <a:spcPct val="150000"/>
              </a:lnSpc>
              <a:buNone/>
              <a:defRPr/>
            </a:pPr>
            <a:r>
              <a:rPr lang="en-US" sz="2048" dirty="0"/>
              <a:t>I. Empirical Phenomenology</a:t>
            </a:r>
          </a:p>
          <a:p>
            <a:pPr marL="0" indent="0">
              <a:lnSpc>
                <a:spcPct val="150000"/>
              </a:lnSpc>
              <a:buNone/>
              <a:defRPr/>
            </a:pPr>
            <a:r>
              <a:rPr lang="en-US" sz="2048" dirty="0"/>
              <a:t>II. Theory (why use qualitative research for its development)</a:t>
            </a:r>
          </a:p>
          <a:p>
            <a:pPr marL="0" indent="0">
              <a:lnSpc>
                <a:spcPct val="150000"/>
              </a:lnSpc>
              <a:buNone/>
              <a:defRPr/>
            </a:pPr>
            <a:r>
              <a:rPr lang="en-US" sz="2048" dirty="0"/>
              <a:t>III. Large scale comparative qualitative research collaborations</a:t>
            </a:r>
          </a:p>
        </p:txBody>
      </p:sp>
    </p:spTree>
    <p:extLst>
      <p:ext uri="{BB962C8B-B14F-4D97-AF65-F5344CB8AC3E}">
        <p14:creationId xmlns:p14="http://schemas.microsoft.com/office/powerpoint/2010/main" val="3228812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2431B0FD-97B2-7A8A-71E4-049815477D70}"/>
              </a:ext>
            </a:extLst>
          </p:cNvPr>
          <p:cNvSpPr>
            <a:spLocks noGrp="1" noChangeArrowheads="1"/>
          </p:cNvSpPr>
          <p:nvPr>
            <p:ph type="title"/>
          </p:nvPr>
        </p:nvSpPr>
        <p:spPr>
          <a:xfrm>
            <a:off x="3347085" y="761522"/>
            <a:ext cx="6835140" cy="1047275"/>
          </a:xfrm>
        </p:spPr>
        <p:txBody>
          <a:bodyPr/>
          <a:lstStyle/>
          <a:p>
            <a:pPr eaLnBrk="1" hangingPunct="1"/>
            <a:br>
              <a:rPr lang="en-US" altLang="sv-SE" dirty="0"/>
            </a:br>
            <a:r>
              <a:rPr lang="en-US" altLang="sv-SE" dirty="0"/>
              <a:t>I. Empirical Phenomenology</a:t>
            </a:r>
            <a:br>
              <a:rPr lang="en-US" altLang="sv-SE" dirty="0"/>
            </a:br>
            <a:r>
              <a:rPr lang="en-US" altLang="sv-SE" dirty="0"/>
              <a:t>What is Empirical Phenomenology</a:t>
            </a:r>
          </a:p>
        </p:txBody>
      </p:sp>
      <p:sp>
        <p:nvSpPr>
          <p:cNvPr id="38915" name="Content Placeholder 2">
            <a:extLst>
              <a:ext uri="{FF2B5EF4-FFF2-40B4-BE49-F238E27FC236}">
                <a16:creationId xmlns:a16="http://schemas.microsoft.com/office/drawing/2014/main" id="{9F0FB98E-50F1-945B-E362-C2D5222239F2}"/>
              </a:ext>
            </a:extLst>
          </p:cNvPr>
          <p:cNvSpPr>
            <a:spLocks noGrp="1" noChangeArrowheads="1"/>
          </p:cNvSpPr>
          <p:nvPr>
            <p:ph idx="1"/>
          </p:nvPr>
        </p:nvSpPr>
        <p:spPr>
          <a:xfrm>
            <a:off x="3347085" y="2060258"/>
            <a:ext cx="6835140" cy="4036219"/>
          </a:xfrm>
        </p:spPr>
        <p:txBody>
          <a:bodyPr/>
          <a:lstStyle/>
          <a:p>
            <a:pPr marL="0" indent="0"/>
            <a:r>
              <a:rPr lang="en-US" altLang="sv-SE" dirty="0"/>
              <a:t> A qualitative approach that takes actors’ meaning seriously, </a:t>
            </a:r>
          </a:p>
          <a:p>
            <a:pPr marL="0" indent="0"/>
            <a:r>
              <a:rPr lang="en-US" altLang="sv-SE" dirty="0"/>
              <a:t>- Accounts for practice</a:t>
            </a:r>
          </a:p>
          <a:p>
            <a:pPr marL="0" indent="0"/>
            <a:r>
              <a:rPr lang="en-US" altLang="sv-SE" dirty="0"/>
              <a:t>- Stresses theory</a:t>
            </a:r>
          </a:p>
          <a:p>
            <a:pPr marL="0" indent="0"/>
            <a:r>
              <a:rPr lang="en-US" altLang="sv-SE" dirty="0"/>
              <a:t>- Includes both induction and deduction</a:t>
            </a:r>
          </a:p>
          <a:p>
            <a:pPr marL="0" indent="0"/>
            <a:r>
              <a:rPr lang="en-US" altLang="sv-SE" dirty="0"/>
              <a:t>- Rooted in philosophy</a:t>
            </a:r>
          </a:p>
        </p:txBody>
      </p:sp>
      <p:sp>
        <p:nvSpPr>
          <p:cNvPr id="4" name="Footer Placeholder 3">
            <a:extLst>
              <a:ext uri="{FF2B5EF4-FFF2-40B4-BE49-F238E27FC236}">
                <a16:creationId xmlns:a16="http://schemas.microsoft.com/office/drawing/2014/main" id="{663AA5BF-0498-CD9A-91E0-BD0CC19013F0}"/>
              </a:ext>
            </a:extLst>
          </p:cNvPr>
          <p:cNvSpPr>
            <a:spLocks noGrp="1"/>
          </p:cNvSpPr>
          <p:nvPr>
            <p:ph type="ftr" sz="quarter" idx="11"/>
          </p:nvPr>
        </p:nvSpPr>
        <p:spPr bwMode="auto">
          <a:xfrm>
            <a:off x="3714750" y="7027863"/>
            <a:ext cx="4044950" cy="422275"/>
          </a:xfrm>
          <a:prstGeom prst="rect">
            <a:avLst/>
          </a:prstGeom>
          <a:noFill/>
          <a:ln w="9525">
            <a:noFill/>
            <a:miter lim="800000"/>
            <a:headEnd/>
            <a:tailEnd/>
          </a:ln>
        </p:spPr>
        <p:txBody>
          <a:bodyPr vert="horz" wrap="square" lIns="100145" tIns="50073" rIns="100145" bIns="50073" numCol="1" anchor="t" anchorCtr="0" compatLnSpc="1">
            <a:prstTxWarp prst="textNoShape">
              <a:avLst/>
            </a:prstTxWarp>
          </a:bodyPr>
          <a:lstStyle>
            <a:defPPr>
              <a:defRPr lang="en-US"/>
            </a:defPPr>
            <a:lvl1pPr algn="ctr" rtl="0" eaLnBrk="0" fontAlgn="base" hangingPunct="0">
              <a:lnSpc>
                <a:spcPct val="90000"/>
              </a:lnSpc>
              <a:spcBef>
                <a:spcPct val="50000"/>
              </a:spcBef>
              <a:spcAft>
                <a:spcPct val="0"/>
              </a:spcAft>
              <a:defRPr sz="1300" b="1" kern="1200">
                <a:solidFill>
                  <a:schemeClr val="tx1"/>
                </a:solidFill>
                <a:latin typeface="Frutiger 55 Roman"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r>
              <a:rPr lang="sv-SE"/>
              <a:t>Sociologisk analys VT12/Paul Fuehrer</a:t>
            </a:r>
            <a:endParaRPr lang="sv-SE"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644E3D5D-ABB8-ABA2-1002-F58ACA023D40}"/>
              </a:ext>
            </a:extLst>
          </p:cNvPr>
          <p:cNvSpPr>
            <a:spLocks noGrp="1" noChangeArrowheads="1"/>
          </p:cNvSpPr>
          <p:nvPr>
            <p:ph type="title"/>
          </p:nvPr>
        </p:nvSpPr>
        <p:spPr>
          <a:xfrm>
            <a:off x="1415481" y="1251585"/>
            <a:ext cx="8452420" cy="881271"/>
          </a:xfrm>
        </p:spPr>
        <p:txBody>
          <a:bodyPr/>
          <a:lstStyle/>
          <a:p>
            <a:pPr eaLnBrk="1" hangingPunct="1"/>
            <a:r>
              <a:rPr lang="es-ES_tradnl" altLang="sv-SE" dirty="0"/>
              <a:t>Husserl and Heidegger in </a:t>
            </a:r>
            <a:r>
              <a:rPr lang="es-ES_tradnl" altLang="sv-SE" dirty="0" err="1"/>
              <a:t>Messkirch</a:t>
            </a:r>
            <a:r>
              <a:rPr lang="es-ES_tradnl" altLang="sv-SE" dirty="0"/>
              <a:t>, </a:t>
            </a:r>
            <a:r>
              <a:rPr lang="es-ES_tradnl" altLang="sv-SE" dirty="0" err="1"/>
              <a:t>October</a:t>
            </a:r>
            <a:r>
              <a:rPr lang="es-ES_tradnl" altLang="sv-SE" dirty="0"/>
              <a:t> 22, 1927 </a:t>
            </a:r>
            <a:br>
              <a:rPr lang="es-ES_tradnl" altLang="sv-SE" dirty="0"/>
            </a:br>
            <a:r>
              <a:rPr lang="es-ES_tradnl" altLang="sv-SE" dirty="0"/>
              <a:t>+ Alfred Schütz</a:t>
            </a:r>
            <a:r>
              <a:rPr lang="en-US" altLang="sv-SE" dirty="0"/>
              <a:t> </a:t>
            </a:r>
          </a:p>
        </p:txBody>
      </p:sp>
      <p:sp>
        <p:nvSpPr>
          <p:cNvPr id="39939" name="Slide Number Placeholder 3">
            <a:extLst>
              <a:ext uri="{FF2B5EF4-FFF2-40B4-BE49-F238E27FC236}">
                <a16:creationId xmlns:a16="http://schemas.microsoft.com/office/drawing/2014/main" id="{3F610D74-11F0-4A46-74CD-0A7A92FA4139}"/>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25</a:t>
            </a:fld>
            <a:endParaRPr lang="en-US" altLang="sv-SE" sz="1170"/>
          </a:p>
        </p:txBody>
      </p:sp>
      <p:pic>
        <p:nvPicPr>
          <p:cNvPr id="39940" name="Picture 4" descr="husserl-hei">
            <a:extLst>
              <a:ext uri="{FF2B5EF4-FFF2-40B4-BE49-F238E27FC236}">
                <a16:creationId xmlns:a16="http://schemas.microsoft.com/office/drawing/2014/main" id="{B4883F24-B20D-524B-98CC-A75687462C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2420888"/>
            <a:ext cx="2569198" cy="371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1">
            <a:extLst>
              <a:ext uri="{FF2B5EF4-FFF2-40B4-BE49-F238E27FC236}">
                <a16:creationId xmlns:a16="http://schemas.microsoft.com/office/drawing/2014/main" id="{5DFEEA5C-CC21-E054-0C73-44E3EED219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7888" y="2430587"/>
            <a:ext cx="1663065" cy="233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C5AF5D5A-15B1-3FE6-90B5-77492A86D1F3}"/>
              </a:ext>
            </a:extLst>
          </p:cNvPr>
          <p:cNvSpPr>
            <a:spLocks noGrp="1" noChangeArrowheads="1"/>
          </p:cNvSpPr>
          <p:nvPr>
            <p:ph type="title"/>
          </p:nvPr>
        </p:nvSpPr>
        <p:spPr/>
        <p:txBody>
          <a:bodyPr/>
          <a:lstStyle/>
          <a:p>
            <a:pPr eaLnBrk="1" hangingPunct="1"/>
            <a:r>
              <a:rPr lang="en-US" altLang="sv-SE"/>
              <a:t>Aims</a:t>
            </a:r>
          </a:p>
        </p:txBody>
      </p:sp>
      <p:sp>
        <p:nvSpPr>
          <p:cNvPr id="39939" name="Rectangle 3">
            <a:extLst>
              <a:ext uri="{FF2B5EF4-FFF2-40B4-BE49-F238E27FC236}">
                <a16:creationId xmlns:a16="http://schemas.microsoft.com/office/drawing/2014/main" id="{54150D7D-0521-17FF-B65E-860B50D2E654}"/>
              </a:ext>
            </a:extLst>
          </p:cNvPr>
          <p:cNvSpPr>
            <a:spLocks noGrp="1" noChangeArrowheads="1"/>
          </p:cNvSpPr>
          <p:nvPr>
            <p:ph idx="1"/>
          </p:nvPr>
        </p:nvSpPr>
        <p:spPr/>
        <p:txBody>
          <a:bodyPr/>
          <a:lstStyle/>
          <a:p>
            <a:pPr marL="342900" indent="-342900">
              <a:buFontTx/>
              <a:buAutoNum type="arabicPeriod"/>
              <a:defRPr/>
            </a:pPr>
            <a:r>
              <a:rPr lang="sv-SE" altLang="sv-SE" sz="2160" dirty="0" err="1"/>
              <a:t>Empirically</a:t>
            </a:r>
            <a:r>
              <a:rPr lang="sv-SE" altLang="sv-SE" sz="2160" dirty="0"/>
              <a:t> </a:t>
            </a:r>
            <a:r>
              <a:rPr lang="sv-SE" altLang="sv-SE" sz="2160" dirty="0" err="1"/>
              <a:t>useful</a:t>
            </a:r>
            <a:r>
              <a:rPr lang="sv-SE" altLang="sv-SE" sz="2160" dirty="0"/>
              <a:t> approach </a:t>
            </a:r>
            <a:r>
              <a:rPr lang="sv-SE" altLang="sv-SE" sz="2160" dirty="0" err="1"/>
              <a:t>grounded</a:t>
            </a:r>
            <a:r>
              <a:rPr lang="sv-SE" altLang="sv-SE" sz="2160" dirty="0"/>
              <a:t> in </a:t>
            </a:r>
            <a:r>
              <a:rPr lang="sv-SE" altLang="sv-SE" sz="2160" dirty="0" err="1"/>
              <a:t>phenomenology</a:t>
            </a:r>
            <a:endParaRPr lang="sv-SE" altLang="sv-SE" sz="2160" dirty="0"/>
          </a:p>
          <a:p>
            <a:pPr marL="342900" indent="-342900">
              <a:buFontTx/>
              <a:buAutoNum type="arabicPeriod"/>
              <a:defRPr/>
            </a:pPr>
            <a:r>
              <a:rPr lang="sv-SE" altLang="sv-SE" sz="2160" dirty="0"/>
              <a:t>Husserl: Internal conversation by ego </a:t>
            </a:r>
            <a:r>
              <a:rPr lang="sv-SE" altLang="sv-SE" sz="2160" dirty="0">
                <a:sym typeface="Wingdings" panose="05000000000000000000" pitchFamily="2" charset="2"/>
              </a:rPr>
              <a:t> </a:t>
            </a:r>
            <a:r>
              <a:rPr lang="sv-SE" altLang="sv-SE" sz="2160" dirty="0"/>
              <a:t>Interviews (if at all empirical)</a:t>
            </a:r>
          </a:p>
          <a:p>
            <a:pPr marL="342900" indent="-342900">
              <a:buFontTx/>
              <a:buAutoNum type="arabicPeriod"/>
              <a:defRPr/>
            </a:pPr>
            <a:r>
              <a:rPr lang="sv-SE" altLang="sv-SE" sz="2160" dirty="0"/>
              <a:t>Heidegger: Ontology of man </a:t>
            </a:r>
            <a:r>
              <a:rPr lang="sv-SE" altLang="sv-SE" sz="2160" dirty="0">
                <a:sym typeface="Wingdings" panose="05000000000000000000" pitchFamily="2" charset="2"/>
              </a:rPr>
              <a:t> </a:t>
            </a:r>
            <a:r>
              <a:rPr lang="sv-SE" altLang="sv-SE" sz="2160" dirty="0"/>
              <a:t>Practice and  part. obser. (if at all empirical)</a:t>
            </a:r>
          </a:p>
          <a:p>
            <a:pPr marL="342900" indent="-342900">
              <a:buFontTx/>
              <a:buAutoNum type="arabicPeriod"/>
              <a:defRPr/>
            </a:pPr>
            <a:r>
              <a:rPr lang="sv-SE" altLang="sv-SE" sz="2160" dirty="0"/>
              <a:t>Schutz: Social, take the empirical actor as the starting point  (if at all empirical)</a:t>
            </a:r>
          </a:p>
          <a:p>
            <a:pPr marL="342900" indent="-342900">
              <a:buFontTx/>
              <a:buAutoNum type="arabicPeriod"/>
              <a:defRPr/>
            </a:pPr>
            <a:endParaRPr lang="sv-SE" altLang="sv-SE" sz="2160" dirty="0"/>
          </a:p>
          <a:p>
            <a:pPr marL="342900" indent="-342900">
              <a:buFontTx/>
              <a:buAutoNum type="arabicPeriod"/>
              <a:defRPr/>
            </a:pPr>
            <a:r>
              <a:rPr lang="sv-SE" altLang="sv-SE" sz="2160" dirty="0"/>
              <a:t>Empirical phenomenologically grounded: actors’ meanings</a:t>
            </a:r>
          </a:p>
          <a:p>
            <a:pPr marL="342900" indent="-342900">
              <a:buFontTx/>
              <a:buAutoNum type="arabicPeriod"/>
              <a:defRPr/>
            </a:pPr>
            <a:endParaRPr lang="sv-SE" altLang="sv-SE" sz="2160" dirty="0"/>
          </a:p>
          <a:p>
            <a:pPr marL="0" indent="0">
              <a:buNone/>
              <a:defRPr/>
            </a:pPr>
            <a:r>
              <a:rPr lang="de-DE" altLang="sv-SE" dirty="0"/>
              <a:t> </a:t>
            </a:r>
            <a:endParaRPr lang="en-US" altLang="sv-SE" dirty="0"/>
          </a:p>
        </p:txBody>
      </p:sp>
      <p:sp>
        <p:nvSpPr>
          <p:cNvPr id="40964" name="Slide Number Placeholder 3">
            <a:extLst>
              <a:ext uri="{FF2B5EF4-FFF2-40B4-BE49-F238E27FC236}">
                <a16:creationId xmlns:a16="http://schemas.microsoft.com/office/drawing/2014/main" id="{05DA79E9-1EC1-33A3-3B0A-441341369E30}"/>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26</a:t>
            </a:fld>
            <a:endParaRPr lang="en-US" altLang="sv-SE" sz="117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C89CAE0-79C2-0024-15B5-45C21E43B638}"/>
              </a:ext>
            </a:extLst>
          </p:cNvPr>
          <p:cNvSpPr>
            <a:spLocks noGrp="1" noChangeArrowheads="1"/>
          </p:cNvSpPr>
          <p:nvPr>
            <p:ph type="title"/>
          </p:nvPr>
        </p:nvSpPr>
        <p:spPr/>
        <p:txBody>
          <a:bodyPr/>
          <a:lstStyle/>
          <a:p>
            <a:pPr eaLnBrk="1" hangingPunct="1"/>
            <a:r>
              <a:rPr lang="en-US" altLang="sv-SE"/>
              <a:t>Strategy</a:t>
            </a:r>
          </a:p>
        </p:txBody>
      </p:sp>
      <p:sp>
        <p:nvSpPr>
          <p:cNvPr id="41987" name="Rectangle 3">
            <a:extLst>
              <a:ext uri="{FF2B5EF4-FFF2-40B4-BE49-F238E27FC236}">
                <a16:creationId xmlns:a16="http://schemas.microsoft.com/office/drawing/2014/main" id="{633FAA4B-7157-DD6D-1CF2-7600B40ECD98}"/>
              </a:ext>
            </a:extLst>
          </p:cNvPr>
          <p:cNvSpPr>
            <a:spLocks noGrp="1" noChangeArrowheads="1"/>
          </p:cNvSpPr>
          <p:nvPr>
            <p:ph idx="1"/>
          </p:nvPr>
        </p:nvSpPr>
        <p:spPr/>
        <p:txBody>
          <a:bodyPr/>
          <a:lstStyle/>
          <a:p>
            <a:pPr marL="342900" indent="-342900">
              <a:buFontTx/>
              <a:buAutoNum type="arabicPeriod"/>
            </a:pPr>
            <a:r>
              <a:rPr lang="sv-SE" altLang="sv-SE" sz="2160"/>
              <a:t>Zigzagging to knowledge </a:t>
            </a:r>
          </a:p>
          <a:p>
            <a:pPr marL="342900" indent="-342900">
              <a:buFontTx/>
              <a:buAutoNum type="arabicPeriod"/>
            </a:pPr>
            <a:r>
              <a:rPr lang="sv-SE" altLang="sv-SE" sz="2160"/>
              <a:t>Questioning the take for granted</a:t>
            </a:r>
          </a:p>
          <a:p>
            <a:pPr marL="342900" indent="-342900">
              <a:buFontTx/>
              <a:buAutoNum type="arabicPeriod"/>
            </a:pPr>
            <a:r>
              <a:rPr lang="sv-SE" altLang="sv-SE" sz="2160"/>
              <a:t>Phenomenology as the ”first” philosophy (Vor-Wissenschaft)</a:t>
            </a:r>
          </a:p>
          <a:p>
            <a:pPr marL="342900" indent="-342900">
              <a:buFontTx/>
              <a:buAutoNum type="arabicPeriod"/>
            </a:pPr>
            <a:r>
              <a:rPr lang="sv-SE" altLang="sv-SE" sz="2160"/>
              <a:t>Social construction</a:t>
            </a:r>
          </a:p>
          <a:p>
            <a:pPr marL="342900" indent="-342900">
              <a:buFontTx/>
              <a:buAutoNum type="arabicPeriod"/>
            </a:pPr>
            <a:r>
              <a:rPr lang="sv-SE" altLang="sv-SE" sz="2160"/>
              <a:t>Hermeneutics</a:t>
            </a:r>
          </a:p>
          <a:p>
            <a:pPr marL="342900" indent="-342900">
              <a:buFontTx/>
              <a:buAutoNum type="arabicPeriod"/>
            </a:pPr>
            <a:endParaRPr lang="sv-SE" altLang="sv-SE" sz="2160"/>
          </a:p>
        </p:txBody>
      </p:sp>
      <p:sp>
        <p:nvSpPr>
          <p:cNvPr id="41988" name="Slide Number Placeholder 3">
            <a:extLst>
              <a:ext uri="{FF2B5EF4-FFF2-40B4-BE49-F238E27FC236}">
                <a16:creationId xmlns:a16="http://schemas.microsoft.com/office/drawing/2014/main" id="{06A59BFF-211B-A4CB-97D0-885E69E1E7D8}"/>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27</a:t>
            </a:fld>
            <a:endParaRPr lang="en-US" altLang="sv-SE" sz="117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F9D55984-52BB-23E2-98E1-03DD90826576}"/>
              </a:ext>
            </a:extLst>
          </p:cNvPr>
          <p:cNvSpPr>
            <a:spLocks noGrp="1" noChangeArrowheads="1"/>
          </p:cNvSpPr>
          <p:nvPr>
            <p:ph type="title"/>
          </p:nvPr>
        </p:nvSpPr>
        <p:spPr/>
        <p:txBody>
          <a:bodyPr/>
          <a:lstStyle/>
          <a:p>
            <a:pPr eaLnBrk="1" hangingPunct="1"/>
            <a:r>
              <a:rPr lang="en-US" altLang="sv-SE"/>
              <a:t>Strategy</a:t>
            </a:r>
          </a:p>
        </p:txBody>
      </p:sp>
      <p:sp>
        <p:nvSpPr>
          <p:cNvPr id="43011" name="Rectangle 3">
            <a:extLst>
              <a:ext uri="{FF2B5EF4-FFF2-40B4-BE49-F238E27FC236}">
                <a16:creationId xmlns:a16="http://schemas.microsoft.com/office/drawing/2014/main" id="{559A382C-DD4A-BB5D-D2BE-7854CD871F5A}"/>
              </a:ext>
            </a:extLst>
          </p:cNvPr>
          <p:cNvSpPr>
            <a:spLocks noGrp="1" noChangeArrowheads="1"/>
          </p:cNvSpPr>
          <p:nvPr>
            <p:ph idx="1"/>
          </p:nvPr>
        </p:nvSpPr>
        <p:spPr/>
        <p:txBody>
          <a:bodyPr/>
          <a:lstStyle/>
          <a:p>
            <a:pPr marL="0" indent="0">
              <a:buNone/>
            </a:pPr>
            <a:r>
              <a:rPr lang="en-GB" altLang="sv-SE" dirty="0" err="1"/>
              <a:t>Schütz</a:t>
            </a:r>
            <a:r>
              <a:rPr lang="en-GB" altLang="sv-SE" dirty="0"/>
              <a:t> is clear about his major break with phenomenological philosophy (of Husserl): </a:t>
            </a:r>
          </a:p>
          <a:p>
            <a:pPr marL="0" indent="0">
              <a:buNone/>
            </a:pPr>
            <a:r>
              <a:rPr lang="en-GB" altLang="sv-SE" sz="2160" dirty="0"/>
              <a:t>“as we proceed to our study of the social world, we abandon the strictly phenomenological method. […] The object we shall be studying, therefore, is the human being who is looking at the world from within the natural attitude” (</a:t>
            </a:r>
            <a:r>
              <a:rPr lang="en-GB" altLang="sv-SE" sz="2160" dirty="0" err="1"/>
              <a:t>Schütz</a:t>
            </a:r>
            <a:r>
              <a:rPr lang="en-GB" altLang="sv-SE" sz="2160" dirty="0"/>
              <a:t> [1932] 1976, p. 97-98, cf., p. 43-44).</a:t>
            </a:r>
            <a:endParaRPr lang="en-US" altLang="sv-SE" sz="2160" dirty="0"/>
          </a:p>
        </p:txBody>
      </p:sp>
      <p:sp>
        <p:nvSpPr>
          <p:cNvPr id="43012" name="Slide Number Placeholder 3">
            <a:extLst>
              <a:ext uri="{FF2B5EF4-FFF2-40B4-BE49-F238E27FC236}">
                <a16:creationId xmlns:a16="http://schemas.microsoft.com/office/drawing/2014/main" id="{56B82B4D-FE57-A6C1-65D9-521F29AFB60B}"/>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28</a:t>
            </a:fld>
            <a:endParaRPr lang="en-US" altLang="sv-SE" sz="117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2E87EA2F-A5B9-2429-8914-30C138A784A5}"/>
              </a:ext>
            </a:extLst>
          </p:cNvPr>
          <p:cNvSpPr>
            <a:spLocks noGrp="1" noChangeArrowheads="1"/>
          </p:cNvSpPr>
          <p:nvPr>
            <p:ph type="title"/>
          </p:nvPr>
        </p:nvSpPr>
        <p:spPr>
          <a:xfrm>
            <a:off x="3255645" y="1355884"/>
            <a:ext cx="4984909" cy="771525"/>
          </a:xfrm>
        </p:spPr>
        <p:txBody>
          <a:bodyPr/>
          <a:lstStyle/>
          <a:p>
            <a:pPr eaLnBrk="1" hangingPunct="1"/>
            <a:r>
              <a:rPr lang="en-US" altLang="sv-SE"/>
              <a:t>One Second Order Construct out of </a:t>
            </a:r>
            <a:br>
              <a:rPr lang="en-US" altLang="sv-SE"/>
            </a:br>
            <a:r>
              <a:rPr lang="en-US" altLang="sv-SE"/>
              <a:t>Many First Order Constructs</a:t>
            </a:r>
          </a:p>
        </p:txBody>
      </p:sp>
      <p:sp>
        <p:nvSpPr>
          <p:cNvPr id="44035" name="Slide Number Placeholder 3">
            <a:extLst>
              <a:ext uri="{FF2B5EF4-FFF2-40B4-BE49-F238E27FC236}">
                <a16:creationId xmlns:a16="http://schemas.microsoft.com/office/drawing/2014/main" id="{48366E92-81A7-7ECB-F6B9-6C8FEDB9B864}"/>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29</a:t>
            </a:fld>
            <a:endParaRPr lang="en-US" altLang="sv-SE" sz="1170"/>
          </a:p>
        </p:txBody>
      </p:sp>
      <p:sp>
        <p:nvSpPr>
          <p:cNvPr id="44036" name="AutoShape 9">
            <a:extLst>
              <a:ext uri="{FF2B5EF4-FFF2-40B4-BE49-F238E27FC236}">
                <a16:creationId xmlns:a16="http://schemas.microsoft.com/office/drawing/2014/main" id="{74354DB8-B373-6E68-A47A-AFFCB337BC5F}"/>
              </a:ext>
            </a:extLst>
          </p:cNvPr>
          <p:cNvSpPr>
            <a:spLocks noChangeArrowheads="1"/>
          </p:cNvSpPr>
          <p:nvPr/>
        </p:nvSpPr>
        <p:spPr bwMode="auto">
          <a:xfrm>
            <a:off x="5448777" y="3789045"/>
            <a:ext cx="895826" cy="621507"/>
          </a:xfrm>
          <a:prstGeom prst="triangle">
            <a:avLst>
              <a:gd name="adj" fmla="val 50000"/>
            </a:avLst>
          </a:prstGeom>
          <a:solidFill>
            <a:srgbClr val="C0C0C0"/>
          </a:solidFill>
          <a:ln w="9525">
            <a:solidFill>
              <a:srgbClr val="000000"/>
            </a:solidFill>
            <a:miter lim="800000"/>
            <a:headEnd/>
            <a:tailEnd/>
          </a:ln>
        </p:spPr>
        <p:txBody>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37" name="AutoShape 6">
            <a:extLst>
              <a:ext uri="{FF2B5EF4-FFF2-40B4-BE49-F238E27FC236}">
                <a16:creationId xmlns:a16="http://schemas.microsoft.com/office/drawing/2014/main" id="{46D78DE0-7F32-7959-7204-C12549F9B224}"/>
              </a:ext>
            </a:extLst>
          </p:cNvPr>
          <p:cNvSpPr>
            <a:spLocks noChangeArrowheads="1"/>
          </p:cNvSpPr>
          <p:nvPr/>
        </p:nvSpPr>
        <p:spPr bwMode="auto">
          <a:xfrm>
            <a:off x="3115628" y="3789045"/>
            <a:ext cx="895827" cy="621507"/>
          </a:xfrm>
          <a:prstGeom prst="triangle">
            <a:avLst>
              <a:gd name="adj" fmla="val 50000"/>
            </a:avLst>
          </a:prstGeom>
          <a:solidFill>
            <a:srgbClr val="FFFFFF"/>
          </a:solidFill>
          <a:ln w="9525">
            <a:solidFill>
              <a:srgbClr val="969696"/>
            </a:solidFill>
            <a:miter lim="800000"/>
            <a:headEnd/>
            <a:tailEnd/>
          </a:ln>
        </p:spPr>
        <p:txBody>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38" name="AutoShape 8">
            <a:extLst>
              <a:ext uri="{FF2B5EF4-FFF2-40B4-BE49-F238E27FC236}">
                <a16:creationId xmlns:a16="http://schemas.microsoft.com/office/drawing/2014/main" id="{DB150011-238E-AAEE-2893-1E9CEF2046F0}"/>
              </a:ext>
            </a:extLst>
          </p:cNvPr>
          <p:cNvSpPr>
            <a:spLocks noChangeArrowheads="1"/>
          </p:cNvSpPr>
          <p:nvPr/>
        </p:nvSpPr>
        <p:spPr bwMode="auto">
          <a:xfrm>
            <a:off x="4345782" y="3789045"/>
            <a:ext cx="895826" cy="621507"/>
          </a:xfrm>
          <a:prstGeom prst="triangle">
            <a:avLst>
              <a:gd name="adj" fmla="val 50000"/>
            </a:avLst>
          </a:prstGeom>
          <a:solidFill>
            <a:srgbClr val="808080"/>
          </a:solidFill>
          <a:ln w="9525">
            <a:solidFill>
              <a:srgbClr val="000000"/>
            </a:solidFill>
            <a:miter lim="800000"/>
            <a:headEnd/>
            <a:tailEnd/>
          </a:ln>
        </p:spPr>
        <p:txBody>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39" name="AutoShape 7">
            <a:extLst>
              <a:ext uri="{FF2B5EF4-FFF2-40B4-BE49-F238E27FC236}">
                <a16:creationId xmlns:a16="http://schemas.microsoft.com/office/drawing/2014/main" id="{7B01CEAE-42FD-BE42-622B-34141F18A9D1}"/>
              </a:ext>
            </a:extLst>
          </p:cNvPr>
          <p:cNvSpPr>
            <a:spLocks noChangeArrowheads="1"/>
          </p:cNvSpPr>
          <p:nvPr/>
        </p:nvSpPr>
        <p:spPr bwMode="auto">
          <a:xfrm>
            <a:off x="6678930" y="3789045"/>
            <a:ext cx="895827" cy="621507"/>
          </a:xfrm>
          <a:prstGeom prst="triangle">
            <a:avLst>
              <a:gd name="adj" fmla="val 50000"/>
            </a:avLst>
          </a:prstGeom>
          <a:solidFill>
            <a:srgbClr val="FFFFFF"/>
          </a:solidFill>
          <a:ln w="9525">
            <a:solidFill>
              <a:srgbClr val="000000"/>
            </a:solidFill>
            <a:miter lim="800000"/>
            <a:headEnd/>
            <a:tailEnd/>
          </a:ln>
        </p:spPr>
        <p:txBody>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40" name="Rectangle 10">
            <a:extLst>
              <a:ext uri="{FF2B5EF4-FFF2-40B4-BE49-F238E27FC236}">
                <a16:creationId xmlns:a16="http://schemas.microsoft.com/office/drawing/2014/main" id="{6AB65663-EC1A-A49A-0BF9-35172E30FE2D}"/>
              </a:ext>
            </a:extLst>
          </p:cNvPr>
          <p:cNvSpPr>
            <a:spLocks noChangeArrowheads="1"/>
          </p:cNvSpPr>
          <p:nvPr/>
        </p:nvSpPr>
        <p:spPr bwMode="auto">
          <a:xfrm>
            <a:off x="4345782" y="2521745"/>
            <a:ext cx="2203133" cy="452913"/>
          </a:xfrm>
          <a:prstGeom prst="rect">
            <a:avLst/>
          </a:prstGeom>
          <a:solidFill>
            <a:srgbClr val="FFFFFF"/>
          </a:solidFill>
          <a:ln w="28575">
            <a:solidFill>
              <a:srgbClr val="000000"/>
            </a:solidFill>
            <a:miter lim="800000"/>
            <a:headEnd/>
            <a:tailEnd/>
          </a:ln>
        </p:spPr>
        <p:txBody>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41" name="Rectangle 11">
            <a:extLst>
              <a:ext uri="{FF2B5EF4-FFF2-40B4-BE49-F238E27FC236}">
                <a16:creationId xmlns:a16="http://schemas.microsoft.com/office/drawing/2014/main" id="{1E4B3792-7336-EDDA-8FD9-0E800A785C26}"/>
              </a:ext>
            </a:extLst>
          </p:cNvPr>
          <p:cNvSpPr>
            <a:spLocks noChangeArrowheads="1"/>
          </p:cNvSpPr>
          <p:nvPr/>
        </p:nvSpPr>
        <p:spPr bwMode="auto">
          <a:xfrm>
            <a:off x="2206943" y="3717144"/>
            <a:ext cx="65" cy="33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9pPr>
          </a:lstStyle>
          <a:p>
            <a:pPr>
              <a:lnSpc>
                <a:spcPct val="100000"/>
              </a:lnSpc>
              <a:spcBef>
                <a:spcPct val="0"/>
              </a:spcBef>
            </a:pPr>
            <a:endParaRPr lang="sv-SE" altLang="sv-SE" sz="2160" b="0">
              <a:latin typeface="Times New Roman" panose="02020603050405020304" pitchFamily="18" charset="0"/>
            </a:endParaRPr>
          </a:p>
        </p:txBody>
      </p:sp>
      <p:sp>
        <p:nvSpPr>
          <p:cNvPr id="44042" name="Rectangle 12">
            <a:extLst>
              <a:ext uri="{FF2B5EF4-FFF2-40B4-BE49-F238E27FC236}">
                <a16:creationId xmlns:a16="http://schemas.microsoft.com/office/drawing/2014/main" id="{62BEEEFB-F5A9-5D2F-E5FC-B40938B197C2}"/>
              </a:ext>
            </a:extLst>
          </p:cNvPr>
          <p:cNvSpPr>
            <a:spLocks noChangeArrowheads="1"/>
          </p:cNvSpPr>
          <p:nvPr/>
        </p:nvSpPr>
        <p:spPr bwMode="auto">
          <a:xfrm>
            <a:off x="2855595" y="4075760"/>
            <a:ext cx="65" cy="33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tabLst>
                <a:tab pos="228600" algn="l"/>
                <a:tab pos="269875" algn="l"/>
              </a:tabLst>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tabLst>
                <a:tab pos="228600" algn="l"/>
                <a:tab pos="269875" algn="l"/>
              </a:tabLst>
              <a:defRPr sz="2000" b="1">
                <a:solidFill>
                  <a:schemeClr val="tx1"/>
                </a:solidFill>
                <a:latin typeface="Frutiger 55 Roman" pitchFamily="34" charset="0"/>
                <a:ea typeface="ＭＳ Ｐゴシック" panose="020B0600070205080204" pitchFamily="34" charset="-128"/>
              </a:defRPr>
            </a:lvl9pPr>
          </a:lstStyle>
          <a:p>
            <a:pPr>
              <a:lnSpc>
                <a:spcPct val="100000"/>
              </a:lnSpc>
              <a:spcBef>
                <a:spcPct val="0"/>
              </a:spcBef>
            </a:pPr>
            <a:endParaRPr lang="sv-SE" altLang="sv-SE" sz="2160" b="0">
              <a:latin typeface="Times New Roman" panose="02020603050405020304" pitchFamily="18" charset="0"/>
            </a:endParaRPr>
          </a:p>
        </p:txBody>
      </p:sp>
      <p:sp>
        <p:nvSpPr>
          <p:cNvPr id="44043" name="Text Box 14">
            <a:extLst>
              <a:ext uri="{FF2B5EF4-FFF2-40B4-BE49-F238E27FC236}">
                <a16:creationId xmlns:a16="http://schemas.microsoft.com/office/drawing/2014/main" id="{D44AB27C-8191-A372-1970-A48F42EED6A6}"/>
              </a:ext>
            </a:extLst>
          </p:cNvPr>
          <p:cNvSpPr txBox="1">
            <a:spLocks noChangeArrowheads="1"/>
          </p:cNvSpPr>
          <p:nvPr/>
        </p:nvSpPr>
        <p:spPr bwMode="auto">
          <a:xfrm>
            <a:off x="8234839" y="3947637"/>
            <a:ext cx="1814513" cy="24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44" name="Text Box 15">
            <a:extLst>
              <a:ext uri="{FF2B5EF4-FFF2-40B4-BE49-F238E27FC236}">
                <a16:creationId xmlns:a16="http://schemas.microsoft.com/office/drawing/2014/main" id="{D2485F90-54DB-B2AC-8AB9-CEF83245F6B2}"/>
              </a:ext>
            </a:extLst>
          </p:cNvPr>
          <p:cNvSpPr txBox="1">
            <a:spLocks noChangeArrowheads="1"/>
          </p:cNvSpPr>
          <p:nvPr/>
        </p:nvSpPr>
        <p:spPr bwMode="auto">
          <a:xfrm>
            <a:off x="8104823" y="4011931"/>
            <a:ext cx="1814513" cy="24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r>
              <a:rPr lang="en-US" altLang="sv-SE" sz="1800"/>
              <a:t>First Order C</a:t>
            </a:r>
          </a:p>
        </p:txBody>
      </p:sp>
      <p:sp>
        <p:nvSpPr>
          <p:cNvPr id="44045" name="Text Box 16">
            <a:extLst>
              <a:ext uri="{FF2B5EF4-FFF2-40B4-BE49-F238E27FC236}">
                <a16:creationId xmlns:a16="http://schemas.microsoft.com/office/drawing/2014/main" id="{8276AB8B-339D-59F6-7DE3-16ABF984BE4F}"/>
              </a:ext>
            </a:extLst>
          </p:cNvPr>
          <p:cNvSpPr txBox="1">
            <a:spLocks noChangeArrowheads="1"/>
          </p:cNvSpPr>
          <p:nvPr/>
        </p:nvSpPr>
        <p:spPr bwMode="auto">
          <a:xfrm>
            <a:off x="8104823" y="2716055"/>
            <a:ext cx="1814513" cy="24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endParaRPr lang="sv-SE" altLang="sv-SE" sz="1800"/>
          </a:p>
        </p:txBody>
      </p:sp>
      <p:sp>
        <p:nvSpPr>
          <p:cNvPr id="44046" name="Text Box 17">
            <a:extLst>
              <a:ext uri="{FF2B5EF4-FFF2-40B4-BE49-F238E27FC236}">
                <a16:creationId xmlns:a16="http://schemas.microsoft.com/office/drawing/2014/main" id="{CD94956E-7A79-265E-8EA7-2B540984966E}"/>
              </a:ext>
            </a:extLst>
          </p:cNvPr>
          <p:cNvSpPr txBox="1">
            <a:spLocks noChangeArrowheads="1"/>
          </p:cNvSpPr>
          <p:nvPr/>
        </p:nvSpPr>
        <p:spPr bwMode="auto">
          <a:xfrm>
            <a:off x="8040529" y="2651761"/>
            <a:ext cx="1814513" cy="24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nSpc>
                <a:spcPct val="90000"/>
              </a:lnSpc>
              <a:spcBef>
                <a:spcPct val="50000"/>
              </a:spcBef>
              <a:defRPr sz="2000" b="1">
                <a:solidFill>
                  <a:schemeClr val="tx1"/>
                </a:solidFill>
                <a:latin typeface="Frutiger 55 Roman" pitchFamily="34" charset="0"/>
                <a:ea typeface="ＭＳ Ｐゴシック" panose="020B0600070205080204" pitchFamily="34" charset="-128"/>
              </a:defRPr>
            </a:lvl1pPr>
            <a:lvl2pPr marL="742950" indent="-285750">
              <a:lnSpc>
                <a:spcPct val="90000"/>
              </a:lnSpc>
              <a:spcBef>
                <a:spcPct val="50000"/>
              </a:spcBef>
              <a:defRPr sz="2000" b="1">
                <a:solidFill>
                  <a:schemeClr val="tx1"/>
                </a:solidFill>
                <a:latin typeface="Frutiger 55 Roman" pitchFamily="34" charset="0"/>
                <a:ea typeface="ＭＳ Ｐゴシック" panose="020B0600070205080204" pitchFamily="34" charset="-128"/>
              </a:defRPr>
            </a:lvl2pPr>
            <a:lvl3pPr marL="11430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3pPr>
            <a:lvl4pPr marL="16002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4pPr>
            <a:lvl5pPr marL="2057400" indent="-228600">
              <a:lnSpc>
                <a:spcPct val="90000"/>
              </a:lnSpc>
              <a:spcBef>
                <a:spcPct val="50000"/>
              </a:spcBef>
              <a:defRPr sz="2000" b="1">
                <a:solidFill>
                  <a:schemeClr val="tx1"/>
                </a:solidFill>
                <a:latin typeface="Frutiger 55 Roman" pitchFamily="34" charset="0"/>
                <a:ea typeface="ＭＳ Ｐゴシック" panose="020B0600070205080204" pitchFamily="34" charset="-128"/>
              </a:defRPr>
            </a:lvl5pPr>
            <a:lvl6pPr marL="25146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6pPr>
            <a:lvl7pPr marL="29718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7pPr>
            <a:lvl8pPr marL="34290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8pPr>
            <a:lvl9pPr marL="3886200" indent="-228600" eaLnBrk="0" fontAlgn="base" hangingPunct="0">
              <a:lnSpc>
                <a:spcPct val="90000"/>
              </a:lnSpc>
              <a:spcBef>
                <a:spcPct val="50000"/>
              </a:spcBef>
              <a:spcAft>
                <a:spcPct val="0"/>
              </a:spcAft>
              <a:defRPr sz="2000" b="1">
                <a:solidFill>
                  <a:schemeClr val="tx1"/>
                </a:solidFill>
                <a:latin typeface="Frutiger 55 Roman" pitchFamily="34" charset="0"/>
                <a:ea typeface="ＭＳ Ｐゴシック" panose="020B0600070205080204" pitchFamily="34" charset="-128"/>
              </a:defRPr>
            </a:lvl9pPr>
          </a:lstStyle>
          <a:p>
            <a:r>
              <a:rPr lang="en-US" altLang="sv-SE" sz="1800"/>
              <a:t>Second Order 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C9D1BC09-CE5A-D884-CA9D-536BE6A4E02C}"/>
              </a:ext>
            </a:extLst>
          </p:cNvPr>
          <p:cNvSpPr>
            <a:spLocks noGrp="1" noChangeArrowheads="1"/>
          </p:cNvSpPr>
          <p:nvPr>
            <p:ph type="title"/>
          </p:nvPr>
        </p:nvSpPr>
        <p:spPr/>
        <p:txBody>
          <a:bodyPr rtlCol="0">
            <a:normAutofit fontScale="90000"/>
          </a:bodyPr>
          <a:lstStyle/>
          <a:p>
            <a:pPr>
              <a:defRPr/>
            </a:pPr>
            <a:r>
              <a:rPr lang="en-US" altLang="sv-SE" sz="3217" dirty="0"/>
              <a:t>1. A brief summary of the paper</a:t>
            </a:r>
            <a:br>
              <a:rPr lang="en-US" altLang="sv-SE" sz="3217" dirty="0"/>
            </a:br>
            <a:r>
              <a:rPr lang="en-US" altLang="sv-SE" sz="2300" dirty="0">
                <a:latin typeface="+mn-lt"/>
                <a:ea typeface="+mn-ea"/>
                <a:cs typeface="+mn-cs"/>
              </a:rPr>
              <a:t> </a:t>
            </a:r>
            <a:br>
              <a:rPr lang="en-US" altLang="sv-SE" sz="2300" dirty="0">
                <a:latin typeface="+mn-lt"/>
                <a:ea typeface="+mn-ea"/>
                <a:cs typeface="+mn-cs"/>
              </a:rPr>
            </a:br>
            <a:r>
              <a:rPr lang="en-US" altLang="sv-SE" sz="2300" dirty="0">
                <a:latin typeface="+mn-lt"/>
                <a:ea typeface="+mn-ea"/>
                <a:cs typeface="+mn-cs"/>
              </a:rPr>
              <a:t>We started with a paradox:</a:t>
            </a:r>
            <a:br>
              <a:rPr lang="en-US" altLang="sv-SE" sz="2300" dirty="0">
                <a:latin typeface="+mn-lt"/>
                <a:ea typeface="+mn-ea"/>
                <a:cs typeface="+mn-cs"/>
              </a:rPr>
            </a:br>
            <a:br>
              <a:rPr lang="en-US" altLang="sv-SE" sz="2300" dirty="0">
                <a:latin typeface="+mn-lt"/>
                <a:ea typeface="+mn-ea"/>
                <a:cs typeface="+mn-cs"/>
              </a:rPr>
            </a:br>
            <a:endParaRPr lang="en-US" altLang="sv-SE" sz="2300" dirty="0">
              <a:latin typeface="+mn-lt"/>
              <a:ea typeface="+mn-ea"/>
              <a:cs typeface="+mn-cs"/>
            </a:endParaRPr>
          </a:p>
        </p:txBody>
      </p:sp>
      <p:sp>
        <p:nvSpPr>
          <p:cNvPr id="25603" name="Content Placeholder 2">
            <a:extLst>
              <a:ext uri="{FF2B5EF4-FFF2-40B4-BE49-F238E27FC236}">
                <a16:creationId xmlns:a16="http://schemas.microsoft.com/office/drawing/2014/main" id="{EF107AB6-3C08-3B73-AEC9-44CBD97D3555}"/>
              </a:ext>
            </a:extLst>
          </p:cNvPr>
          <p:cNvSpPr>
            <a:spLocks noGrp="1" noChangeArrowheads="1"/>
          </p:cNvSpPr>
          <p:nvPr>
            <p:ph idx="1"/>
          </p:nvPr>
        </p:nvSpPr>
        <p:spPr>
          <a:xfrm>
            <a:off x="695400" y="2492896"/>
            <a:ext cx="10729192" cy="4365104"/>
          </a:xfrm>
        </p:spPr>
        <p:txBody>
          <a:bodyPr rtlCol="0">
            <a:normAutofit/>
          </a:bodyPr>
          <a:lstStyle/>
          <a:p>
            <a:pPr marL="0" indent="0">
              <a:buNone/>
              <a:defRPr/>
            </a:pPr>
            <a:r>
              <a:rPr lang="en-US" altLang="sv-SE" sz="2048" dirty="0"/>
              <a:t>Why is it that we do not know what is qualitative in qualitative methods that is the most prevalent approach in the social sciences?</a:t>
            </a:r>
          </a:p>
          <a:p>
            <a:pPr marL="0" indent="0">
              <a:buNone/>
              <a:defRPr/>
            </a:pPr>
            <a:r>
              <a:rPr lang="en-US" altLang="sv-SE" sz="2048" dirty="0"/>
              <a:t>(Obviously we do know, in practice, but not in the scientific way as </a:t>
            </a:r>
            <a:r>
              <a:rPr lang="ja-JP" altLang="en-US" sz="2048" dirty="0"/>
              <a:t>“</a:t>
            </a:r>
            <a:r>
              <a:rPr lang="en-US" altLang="ja-JP" sz="2048" dirty="0"/>
              <a:t>accounts of accounts</a:t>
            </a:r>
            <a:r>
              <a:rPr lang="ja-JP" altLang="en-US" sz="2048" dirty="0"/>
              <a:t>”</a:t>
            </a:r>
            <a:r>
              <a:rPr lang="en-US" altLang="ja-JP" sz="2048" dirty="0"/>
              <a:t>)</a:t>
            </a:r>
          </a:p>
          <a:p>
            <a:pPr marL="0" indent="0">
              <a:buNone/>
              <a:defRPr/>
            </a:pPr>
            <a:endParaRPr lang="en-US" altLang="ja-JP" sz="2048" dirty="0"/>
          </a:p>
          <a:p>
            <a:pPr marL="0" indent="0">
              <a:buNone/>
              <a:defRPr/>
            </a:pPr>
            <a:r>
              <a:rPr lang="en-US" altLang="ja-JP" sz="2048" dirty="0"/>
              <a:t>A doctoral student in management at the University of Newcastle, Australia contacted us saying:</a:t>
            </a:r>
          </a:p>
          <a:p>
            <a:pPr marL="216000" indent="0">
              <a:buNone/>
              <a:defRPr/>
            </a:pPr>
            <a:r>
              <a:rPr lang="en-US" sz="2048" dirty="0"/>
              <a:t>“Hello! Thanks very much for your paper. I've started on a PhD journey, and I'll be recommending this one to people I meet along the way who are in need of a good answer to, "So what are we doing again?“</a:t>
            </a:r>
          </a:p>
          <a:p>
            <a:pPr marL="216000" indent="0">
              <a:buNone/>
              <a:defRPr/>
            </a:pPr>
            <a:endParaRPr lang="en-US" altLang="ja-JP" sz="2048" dirty="0"/>
          </a:p>
          <a:p>
            <a:pPr marL="216000" indent="0">
              <a:buNone/>
              <a:defRPr/>
            </a:pPr>
            <a:r>
              <a:rPr lang="en-US" altLang="ja-JP" sz="2048" dirty="0"/>
              <a:t>- A long journey also of this paper</a:t>
            </a:r>
          </a:p>
          <a:p>
            <a:pPr marL="0" indent="0">
              <a:buNone/>
              <a:defRPr/>
            </a:pPr>
            <a:endParaRPr lang="en-US" altLang="ja-JP" sz="2048" dirty="0">
              <a:solidFill>
                <a:srgbClr val="BFBFBF"/>
              </a:solidFill>
            </a:endParaRPr>
          </a:p>
          <a:p>
            <a:pPr marL="0" indent="0">
              <a:buNone/>
              <a:defRPr/>
            </a:pPr>
            <a:endParaRPr lang="en-US" altLang="ja-JP" sz="2048" dirty="0">
              <a:solidFill>
                <a:srgbClr val="BFBFBF"/>
              </a:solidFill>
            </a:endParaRPr>
          </a:p>
          <a:p>
            <a:pPr marL="0" indent="0">
              <a:buNone/>
              <a:defRPr/>
            </a:pPr>
            <a:endParaRPr lang="en-US" altLang="ja-JP" sz="2048" dirty="0">
              <a:solidFill>
                <a:srgbClr val="BFBFBF"/>
              </a:solidFill>
            </a:endParaRPr>
          </a:p>
          <a:p>
            <a:pPr marL="0" indent="0">
              <a:buNone/>
              <a:defRPr/>
            </a:pPr>
            <a:endParaRPr lang="en-US" altLang="ja-JP" sz="2048" dirty="0">
              <a:solidFill>
                <a:srgbClr val="BFBFBF"/>
              </a:solidFill>
            </a:endParaRPr>
          </a:p>
          <a:p>
            <a:pPr marL="0" indent="0">
              <a:buNone/>
              <a:defRPr/>
            </a:pPr>
            <a:endParaRPr lang="en-US" altLang="ja-JP" sz="2048" dirty="0">
              <a:solidFill>
                <a:srgbClr val="BFBFBF"/>
              </a:solidFill>
            </a:endParaRPr>
          </a:p>
          <a:p>
            <a:pPr marL="0" indent="0">
              <a:buNone/>
              <a:defRPr/>
            </a:pPr>
            <a:endParaRPr lang="en-US" altLang="sv-SE" sz="2340" dirty="0">
              <a:solidFill>
                <a:srgbClr val="BFBFBF"/>
              </a:solidFill>
            </a:endParaRPr>
          </a:p>
          <a:p>
            <a:pPr marL="0" indent="0">
              <a:buNone/>
              <a:defRPr/>
            </a:pPr>
            <a:endParaRPr lang="en-US" altLang="sv-SE" sz="1440" dirty="0">
              <a:solidFill>
                <a:srgbClr val="BFBFB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6B7A9974-7518-DC74-959E-94B877DB23B2}"/>
              </a:ext>
            </a:extLst>
          </p:cNvPr>
          <p:cNvSpPr>
            <a:spLocks noGrp="1" noChangeArrowheads="1"/>
          </p:cNvSpPr>
          <p:nvPr>
            <p:ph type="title"/>
          </p:nvPr>
        </p:nvSpPr>
        <p:spPr/>
        <p:txBody>
          <a:bodyPr/>
          <a:lstStyle/>
          <a:p>
            <a:pPr eaLnBrk="1" hangingPunct="1"/>
            <a:r>
              <a:rPr lang="en-US" altLang="sv-SE"/>
              <a:t>Seven Steps of Empirical Phenomenology</a:t>
            </a:r>
          </a:p>
        </p:txBody>
      </p:sp>
      <p:sp>
        <p:nvSpPr>
          <p:cNvPr id="45059" name="Rectangle 3">
            <a:extLst>
              <a:ext uri="{FF2B5EF4-FFF2-40B4-BE49-F238E27FC236}">
                <a16:creationId xmlns:a16="http://schemas.microsoft.com/office/drawing/2014/main" id="{35B35C6C-A5E2-3FB8-BF85-C2876C249451}"/>
              </a:ext>
            </a:extLst>
          </p:cNvPr>
          <p:cNvSpPr>
            <a:spLocks noGrp="1" noChangeArrowheads="1"/>
          </p:cNvSpPr>
          <p:nvPr>
            <p:ph idx="1"/>
          </p:nvPr>
        </p:nvSpPr>
        <p:spPr/>
        <p:txBody>
          <a:bodyPr/>
          <a:lstStyle/>
          <a:p>
            <a:pPr marL="342900" indent="-342900">
              <a:buFontTx/>
              <a:buAutoNum type="arabicPeriod"/>
            </a:pPr>
            <a:r>
              <a:rPr lang="de-DE" altLang="sv-SE" sz="2160"/>
              <a:t>Define the research question.</a:t>
            </a:r>
          </a:p>
          <a:p>
            <a:pPr marL="342900" indent="-342900">
              <a:buFontTx/>
              <a:buAutoNum type="arabicPeriod"/>
            </a:pPr>
            <a:r>
              <a:rPr lang="de-DE" altLang="sv-SE" sz="2160"/>
              <a:t>Conduct a pre-study.</a:t>
            </a:r>
            <a:endParaRPr lang="en-GB" altLang="sv-SE" sz="2160"/>
          </a:p>
          <a:p>
            <a:pPr marL="342900" indent="-342900">
              <a:buFontTx/>
              <a:buAutoNum type="arabicPeriod"/>
            </a:pPr>
            <a:r>
              <a:rPr lang="en-GB" altLang="sv-SE" sz="2160"/>
              <a:t>Chose a theory and use it as a scheme of reference. </a:t>
            </a:r>
          </a:p>
          <a:p>
            <a:pPr marL="342900" indent="-342900">
              <a:buFontTx/>
              <a:buAutoNum type="arabicPeriod"/>
            </a:pPr>
            <a:r>
              <a:rPr lang="en-GB" altLang="sv-SE" sz="2160"/>
              <a:t>Study first-order constructs (and bracket the theories).</a:t>
            </a:r>
            <a:endParaRPr lang="de-DE" altLang="sv-SE" sz="2160"/>
          </a:p>
          <a:p>
            <a:pPr marL="342900" indent="-342900">
              <a:buFontTx/>
              <a:buAutoNum type="arabicPeriod"/>
            </a:pPr>
            <a:r>
              <a:rPr lang="de-DE" altLang="sv-SE" sz="2160"/>
              <a:t>Construct second-order constructs.</a:t>
            </a:r>
          </a:p>
          <a:p>
            <a:pPr marL="342900" indent="-342900">
              <a:buFontTx/>
              <a:buAutoNum type="arabicPeriod"/>
            </a:pPr>
            <a:r>
              <a:rPr lang="de-DE" altLang="sv-SE" sz="2160"/>
              <a:t>Check for unintended effects.</a:t>
            </a:r>
            <a:endParaRPr lang="en-US" altLang="sv-SE" sz="2160"/>
          </a:p>
          <a:p>
            <a:pPr marL="342900" indent="-342900">
              <a:buFontTx/>
              <a:buAutoNum type="arabicPeriod"/>
            </a:pPr>
            <a:r>
              <a:rPr lang="en-US" altLang="sv-SE" sz="2160"/>
              <a:t>Relate the evidence to the scientific literature and the empirical field of study.</a:t>
            </a:r>
            <a:r>
              <a:rPr lang="en-GB" altLang="sv-SE"/>
              <a:t>	</a:t>
            </a:r>
            <a:r>
              <a:rPr lang="de-DE" altLang="sv-SE"/>
              <a:t> </a:t>
            </a:r>
            <a:endParaRPr lang="en-US" altLang="sv-SE"/>
          </a:p>
        </p:txBody>
      </p:sp>
      <p:sp>
        <p:nvSpPr>
          <p:cNvPr id="45060" name="Slide Number Placeholder 3">
            <a:extLst>
              <a:ext uri="{FF2B5EF4-FFF2-40B4-BE49-F238E27FC236}">
                <a16:creationId xmlns:a16="http://schemas.microsoft.com/office/drawing/2014/main" id="{34B48A1D-7885-B5A2-D3D5-EA9C947168D5}"/>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30</a:t>
            </a:fld>
            <a:endParaRPr lang="en-US" altLang="sv-SE" sz="117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C89CAE0-79C2-0024-15B5-45C21E43B638}"/>
              </a:ext>
            </a:extLst>
          </p:cNvPr>
          <p:cNvSpPr>
            <a:spLocks noGrp="1" noChangeArrowheads="1"/>
          </p:cNvSpPr>
          <p:nvPr>
            <p:ph type="title"/>
          </p:nvPr>
        </p:nvSpPr>
        <p:spPr>
          <a:xfrm>
            <a:off x="695400" y="1267200"/>
            <a:ext cx="10729192" cy="577624"/>
          </a:xfrm>
        </p:spPr>
        <p:txBody>
          <a:bodyPr/>
          <a:lstStyle/>
          <a:p>
            <a:pPr marL="0" indent="0">
              <a:lnSpc>
                <a:spcPct val="150000"/>
              </a:lnSpc>
              <a:buNone/>
              <a:defRPr/>
            </a:pPr>
            <a:r>
              <a:rPr lang="en-US" sz="2400" dirty="0"/>
              <a:t> II. Theory (why use qualitative research for its development)</a:t>
            </a:r>
            <a:br>
              <a:rPr lang="en-US" sz="2400" dirty="0"/>
            </a:br>
            <a:r>
              <a:rPr lang="en-US" sz="2400" dirty="0"/>
              <a:t>  </a:t>
            </a:r>
            <a:endParaRPr lang="en-US" altLang="sv-SE" dirty="0"/>
          </a:p>
        </p:txBody>
      </p:sp>
      <p:sp>
        <p:nvSpPr>
          <p:cNvPr id="41987" name="Rectangle 3">
            <a:extLst>
              <a:ext uri="{FF2B5EF4-FFF2-40B4-BE49-F238E27FC236}">
                <a16:creationId xmlns:a16="http://schemas.microsoft.com/office/drawing/2014/main" id="{633FAA4B-7157-DD6D-1CF2-7600B40ECD98}"/>
              </a:ext>
            </a:extLst>
          </p:cNvPr>
          <p:cNvSpPr>
            <a:spLocks noGrp="1" noChangeArrowheads="1"/>
          </p:cNvSpPr>
          <p:nvPr>
            <p:ph idx="1"/>
          </p:nvPr>
        </p:nvSpPr>
        <p:spPr>
          <a:xfrm>
            <a:off x="695400" y="1988840"/>
            <a:ext cx="10729192" cy="4228360"/>
          </a:xfrm>
        </p:spPr>
        <p:txBody>
          <a:bodyPr/>
          <a:lstStyle/>
          <a:p>
            <a:pPr marL="342900" indent="-342900">
              <a:buFontTx/>
              <a:buAutoNum type="arabicPeriod"/>
            </a:pPr>
            <a:r>
              <a:rPr lang="sv-SE" altLang="sv-SE" sz="2160" dirty="0"/>
              <a:t>How do we develop theory? </a:t>
            </a:r>
          </a:p>
          <a:p>
            <a:pPr marL="342900" indent="-342900">
              <a:buFontTx/>
              <a:buAutoNum type="arabicPeriod"/>
            </a:pPr>
            <a:r>
              <a:rPr lang="sv-SE" altLang="sv-SE" sz="2160" dirty="0"/>
              <a:t>Theory (cf. Abend 2008) is interelated concepts that in a condensed form reduce complexity of reality. </a:t>
            </a:r>
          </a:p>
          <a:p>
            <a:pPr marL="342900" indent="-342900">
              <a:buFontTx/>
              <a:buAutoNum type="arabicPeriod"/>
            </a:pPr>
            <a:r>
              <a:rPr lang="sv-SE" altLang="sv-SE" sz="2160" dirty="0"/>
              <a:t>Theory makes us understand by means of explanation if something unknown is redcued (”translated”) into something that we already know (Nozick 1981). </a:t>
            </a:r>
          </a:p>
          <a:p>
            <a:pPr marL="342900" indent="-342900">
              <a:buFontTx/>
              <a:buAutoNum type="arabicPeriod"/>
            </a:pPr>
            <a:endParaRPr lang="sv-SE" altLang="sv-SE" sz="2160" dirty="0"/>
          </a:p>
          <a:p>
            <a:pPr marL="342900" indent="-342900">
              <a:buFontTx/>
              <a:buAutoNum type="arabicPeriod"/>
            </a:pPr>
            <a:r>
              <a:rPr lang="sv-SE" altLang="sv-SE" sz="2160" dirty="0"/>
              <a:t>Understanding is more profound than explanation</a:t>
            </a:r>
          </a:p>
          <a:p>
            <a:pPr marL="342900" indent="-342900">
              <a:buFontTx/>
              <a:buAutoNum type="arabicPeriod"/>
            </a:pPr>
            <a:endParaRPr lang="sv-SE" altLang="sv-SE" sz="2160" dirty="0"/>
          </a:p>
          <a:p>
            <a:pPr marL="342900" indent="-342900">
              <a:buFontTx/>
              <a:buAutoNum type="arabicPeriod"/>
            </a:pPr>
            <a:r>
              <a:rPr lang="sv-SE" altLang="sv-SE" sz="2160" dirty="0"/>
              <a:t>Qualitative research allows for the details to understand things and to make it abstract (cf. Grounded Theory)</a:t>
            </a:r>
          </a:p>
          <a:p>
            <a:pPr marL="342900" indent="-342900">
              <a:buFontTx/>
              <a:buAutoNum type="arabicPeriod"/>
            </a:pPr>
            <a:r>
              <a:rPr lang="sv-SE" altLang="sv-SE" sz="2160" dirty="0"/>
              <a:t>That is new distinctions, but, in contrast to GT, by relating to existing theory</a:t>
            </a:r>
          </a:p>
        </p:txBody>
      </p:sp>
      <p:sp>
        <p:nvSpPr>
          <p:cNvPr id="41988" name="Slide Number Placeholder 3">
            <a:extLst>
              <a:ext uri="{FF2B5EF4-FFF2-40B4-BE49-F238E27FC236}">
                <a16:creationId xmlns:a16="http://schemas.microsoft.com/office/drawing/2014/main" id="{06A59BFF-211B-A4CB-97D0-885E69E1E7D8}"/>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31</a:t>
            </a:fld>
            <a:endParaRPr lang="en-US" altLang="sv-SE" sz="1170"/>
          </a:p>
        </p:txBody>
      </p:sp>
    </p:spTree>
    <p:extLst>
      <p:ext uri="{BB962C8B-B14F-4D97-AF65-F5344CB8AC3E}">
        <p14:creationId xmlns:p14="http://schemas.microsoft.com/office/powerpoint/2010/main" val="241677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C89CAE0-79C2-0024-15B5-45C21E43B638}"/>
              </a:ext>
            </a:extLst>
          </p:cNvPr>
          <p:cNvSpPr>
            <a:spLocks noGrp="1" noChangeArrowheads="1"/>
          </p:cNvSpPr>
          <p:nvPr>
            <p:ph type="title"/>
          </p:nvPr>
        </p:nvSpPr>
        <p:spPr>
          <a:xfrm>
            <a:off x="695400" y="1267200"/>
            <a:ext cx="10729192" cy="649632"/>
          </a:xfrm>
        </p:spPr>
        <p:txBody>
          <a:bodyPr/>
          <a:lstStyle/>
          <a:p>
            <a:pPr marL="0" indent="0">
              <a:lnSpc>
                <a:spcPct val="150000"/>
              </a:lnSpc>
              <a:buNone/>
              <a:defRPr/>
            </a:pPr>
            <a:r>
              <a:rPr lang="en-US" sz="2400" dirty="0"/>
              <a:t>  III. Large scale comparative qualitative research collaborations</a:t>
            </a:r>
            <a:endParaRPr lang="en-US" altLang="sv-SE" dirty="0"/>
          </a:p>
        </p:txBody>
      </p:sp>
      <p:sp>
        <p:nvSpPr>
          <p:cNvPr id="41987" name="Rectangle 3">
            <a:extLst>
              <a:ext uri="{FF2B5EF4-FFF2-40B4-BE49-F238E27FC236}">
                <a16:creationId xmlns:a16="http://schemas.microsoft.com/office/drawing/2014/main" id="{633FAA4B-7157-DD6D-1CF2-7600B40ECD98}"/>
              </a:ext>
            </a:extLst>
          </p:cNvPr>
          <p:cNvSpPr>
            <a:spLocks noGrp="1" noChangeArrowheads="1"/>
          </p:cNvSpPr>
          <p:nvPr>
            <p:ph idx="1"/>
          </p:nvPr>
        </p:nvSpPr>
        <p:spPr>
          <a:xfrm>
            <a:off x="695400" y="2132856"/>
            <a:ext cx="10729192" cy="4176464"/>
          </a:xfrm>
        </p:spPr>
        <p:txBody>
          <a:bodyPr/>
          <a:lstStyle/>
          <a:p>
            <a:pPr marL="0" indent="0">
              <a:buNone/>
            </a:pPr>
            <a:r>
              <a:rPr lang="sv-SE" altLang="sv-SE" sz="2160" dirty="0"/>
              <a:t>Much qualitative research is done by single researchers </a:t>
            </a:r>
          </a:p>
          <a:p>
            <a:pPr marL="0" indent="0">
              <a:buNone/>
            </a:pPr>
            <a:r>
              <a:rPr lang="sv-SE" altLang="sv-SE" sz="2160" dirty="0"/>
              <a:t>&gt; In depth knowledge</a:t>
            </a:r>
          </a:p>
          <a:p>
            <a:pPr marL="0" indent="0">
              <a:buNone/>
            </a:pPr>
            <a:endParaRPr lang="sv-SE" altLang="sv-SE" sz="2160" dirty="0"/>
          </a:p>
          <a:p>
            <a:pPr marL="0" indent="0">
              <a:buNone/>
            </a:pPr>
            <a:r>
              <a:rPr lang="sv-SE" altLang="sv-SE" sz="1600" dirty="0"/>
              <a:t>Why not collaborate? </a:t>
            </a:r>
          </a:p>
          <a:p>
            <a:pPr marL="0" indent="0">
              <a:buNone/>
            </a:pPr>
            <a:r>
              <a:rPr lang="sv-SE" altLang="sv-SE" sz="1600" dirty="0"/>
              <a:t>Leading researchers setting the agenda with hired researchers</a:t>
            </a:r>
          </a:p>
          <a:p>
            <a:pPr marL="0" indent="0">
              <a:buNone/>
            </a:pPr>
            <a:r>
              <a:rPr lang="sv-SE" altLang="sv-SE" sz="1600" dirty="0"/>
              <a:t>Research quetsions with overlap in of themes (30-70%), the rest is to be freely decided by the individual researcher</a:t>
            </a:r>
          </a:p>
          <a:p>
            <a:pPr marL="0" indent="0">
              <a:buNone/>
            </a:pPr>
            <a:r>
              <a:rPr lang="sv-SE" altLang="sv-SE" sz="1600" dirty="0"/>
              <a:t>Common coding (requires much coordination)</a:t>
            </a:r>
          </a:p>
          <a:p>
            <a:pPr marL="0" indent="0">
              <a:buNone/>
            </a:pPr>
            <a:r>
              <a:rPr lang="sv-SE" altLang="sv-SE" sz="1600" dirty="0"/>
              <a:t>- Not unproblematic (hard with Ph.D. students?; physical proximity helps to sort details out).</a:t>
            </a:r>
          </a:p>
          <a:p>
            <a:pPr marL="0" indent="0">
              <a:buNone/>
            </a:pPr>
            <a:r>
              <a:rPr lang="sv-SE" altLang="sv-SE" sz="1600" dirty="0"/>
              <a:t>- Achieves intercoder reliability (could at least)</a:t>
            </a:r>
          </a:p>
          <a:p>
            <a:pPr marL="0" indent="0">
              <a:buNone/>
            </a:pPr>
            <a:endParaRPr lang="sv-SE" altLang="sv-SE" sz="2160" dirty="0"/>
          </a:p>
          <a:p>
            <a:pPr marL="0" indent="0">
              <a:buNone/>
            </a:pPr>
            <a:endParaRPr lang="sv-SE" altLang="sv-SE" sz="2160" dirty="0"/>
          </a:p>
          <a:p>
            <a:pPr marL="0" indent="0">
              <a:buNone/>
            </a:pPr>
            <a:endParaRPr lang="sv-SE" altLang="sv-SE" sz="2160" dirty="0"/>
          </a:p>
          <a:p>
            <a:pPr marL="0" indent="0">
              <a:buNone/>
            </a:pPr>
            <a:endParaRPr lang="sv-SE" altLang="sv-SE" sz="2160" dirty="0"/>
          </a:p>
        </p:txBody>
      </p:sp>
      <p:sp>
        <p:nvSpPr>
          <p:cNvPr id="41988" name="Slide Number Placeholder 3">
            <a:extLst>
              <a:ext uri="{FF2B5EF4-FFF2-40B4-BE49-F238E27FC236}">
                <a16:creationId xmlns:a16="http://schemas.microsoft.com/office/drawing/2014/main" id="{06A59BFF-211B-A4CB-97D0-885E69E1E7D8}"/>
              </a:ext>
            </a:extLst>
          </p:cNvPr>
          <p:cNvSpPr>
            <a:spLocks noGrp="1"/>
          </p:cNvSpPr>
          <p:nvPr>
            <p:ph type="sldNum" sz="quarter" idx="12"/>
          </p:nvPr>
        </p:nvSpPr>
        <p:spPr bwMode="auto">
          <a:xfrm>
            <a:off x="8112125" y="7027863"/>
            <a:ext cx="1381125" cy="4222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145" tIns="50073" rIns="100145" bIns="50073" numCol="1" anchor="t" anchorCtr="0" compatLnSpc="1">
            <a:prstTxWarp prst="textNoShape">
              <a:avLst/>
            </a:prstTxWarp>
          </a:bodyPr>
          <a:lstStyle>
            <a:defPPr>
              <a:defRPr lang="en-US"/>
            </a:defPPr>
            <a:lvl1pPr algn="r" rtl="0" eaLnBrk="0" fontAlgn="base" hangingPunct="0">
              <a:lnSpc>
                <a:spcPct val="90000"/>
              </a:lnSpc>
              <a:spcBef>
                <a:spcPct val="50000"/>
              </a:spcBef>
              <a:spcAft>
                <a:spcPct val="0"/>
              </a:spcAft>
              <a:defRPr sz="1300" b="1" kern="1200" smtClean="0">
                <a:solidFill>
                  <a:schemeClr val="tx1"/>
                </a:solidFill>
                <a:latin typeface="Frutiger 55 Roman"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Frutiger 55 Roman" pitchFamily="34"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Frutiger 55 Roman" pitchFamily="34" charset="0"/>
                <a:ea typeface="ＭＳ Ｐゴシック" panose="020B0600070205080204" pitchFamily="34" charset="-128"/>
                <a:cs typeface="+mn-cs"/>
              </a:defRPr>
            </a:lvl9pPr>
          </a:lstStyle>
          <a:p>
            <a:pPr>
              <a:defRPr/>
            </a:pPr>
            <a:fld id="{18556086-646B-443D-9912-174C8E656638}" type="slidenum">
              <a:rPr lang="en-US" altLang="sv-SE" smtClean="0"/>
              <a:pPr>
                <a:defRPr/>
              </a:pPr>
              <a:t>32</a:t>
            </a:fld>
            <a:endParaRPr lang="en-US" altLang="sv-SE" sz="1170"/>
          </a:p>
        </p:txBody>
      </p:sp>
    </p:spTree>
    <p:extLst>
      <p:ext uri="{BB962C8B-B14F-4D97-AF65-F5344CB8AC3E}">
        <p14:creationId xmlns:p14="http://schemas.microsoft.com/office/powerpoint/2010/main" val="58606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1384" y="5229200"/>
            <a:ext cx="9001000" cy="792088"/>
          </a:xfrm>
        </p:spPr>
        <p:txBody>
          <a:bodyPr/>
          <a:lstStyle/>
          <a:p>
            <a:r>
              <a:rPr lang="en-US" altLang="de-DE" sz="1800" dirty="0">
                <a:solidFill>
                  <a:srgbClr val="00802F"/>
                </a:solidFill>
              </a:rPr>
              <a:t>Phenomenology of Qualitative Research </a:t>
            </a:r>
            <a:br>
              <a:rPr lang="en-US" altLang="de-DE" sz="1800" dirty="0">
                <a:solidFill>
                  <a:srgbClr val="00802F"/>
                </a:solidFill>
              </a:rPr>
            </a:br>
            <a:r>
              <a:rPr lang="en-US" altLang="de-DE" sz="1800" dirty="0">
                <a:solidFill>
                  <a:srgbClr val="00802F"/>
                </a:solidFill>
              </a:rPr>
              <a:t>Stockholm School of Economics Jan. 17, 2024</a:t>
            </a:r>
            <a:endParaRPr lang="de-DE" dirty="0">
              <a:solidFill>
                <a:srgbClr val="00802F"/>
              </a:solidFill>
            </a:endParaRPr>
          </a:p>
        </p:txBody>
      </p:sp>
      <p:sp>
        <p:nvSpPr>
          <p:cNvPr id="3" name="Untertitel 2"/>
          <p:cNvSpPr>
            <a:spLocks noGrp="1"/>
          </p:cNvSpPr>
          <p:nvPr>
            <p:ph type="subTitle" idx="1"/>
          </p:nvPr>
        </p:nvSpPr>
        <p:spPr>
          <a:xfrm>
            <a:off x="1271464" y="6021288"/>
            <a:ext cx="7992536" cy="615600"/>
          </a:xfrm>
        </p:spPr>
        <p:txBody>
          <a:bodyPr/>
          <a:lstStyle/>
          <a:p>
            <a:r>
              <a:rPr lang="en-US" dirty="0">
                <a:solidFill>
                  <a:srgbClr val="00802F"/>
                </a:solidFill>
              </a:rPr>
              <a:t>Prof. Ord. Patrik Aspers</a:t>
            </a:r>
          </a:p>
        </p:txBody>
      </p:sp>
    </p:spTree>
    <p:extLst>
      <p:ext uri="{BB962C8B-B14F-4D97-AF65-F5344CB8AC3E}">
        <p14:creationId xmlns:p14="http://schemas.microsoft.com/office/powerpoint/2010/main" val="397771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EC5A8880-3790-C258-1EC2-2A7D452C2D0D}"/>
              </a:ext>
            </a:extLst>
          </p:cNvPr>
          <p:cNvSpPr>
            <a:spLocks noGrp="1" noChangeArrowheads="1"/>
          </p:cNvSpPr>
          <p:nvPr>
            <p:ph type="title"/>
          </p:nvPr>
        </p:nvSpPr>
        <p:spPr/>
        <p:txBody>
          <a:bodyPr rtlCol="0">
            <a:normAutofit fontScale="90000"/>
          </a:bodyPr>
          <a:lstStyle/>
          <a:p>
            <a:pPr>
              <a:defRPr/>
            </a:pPr>
            <a:r>
              <a:rPr lang="en-US" altLang="sv-SE" sz="3217" dirty="0"/>
              <a:t>The result – A definition </a:t>
            </a:r>
          </a:p>
        </p:txBody>
      </p:sp>
      <p:sp>
        <p:nvSpPr>
          <p:cNvPr id="18434" name="Content Placeholder 2">
            <a:extLst>
              <a:ext uri="{FF2B5EF4-FFF2-40B4-BE49-F238E27FC236}">
                <a16:creationId xmlns:a16="http://schemas.microsoft.com/office/drawing/2014/main" id="{846466F2-48CC-05F1-3A5A-813A41C05688}"/>
              </a:ext>
            </a:extLst>
          </p:cNvPr>
          <p:cNvSpPr>
            <a:spLocks noGrp="1" noChangeArrowheads="1"/>
          </p:cNvSpPr>
          <p:nvPr>
            <p:ph idx="1"/>
          </p:nvPr>
        </p:nvSpPr>
        <p:spPr>
          <a:xfrm>
            <a:off x="1055440" y="1700213"/>
            <a:ext cx="9068207" cy="4276249"/>
          </a:xfrm>
        </p:spPr>
        <p:txBody>
          <a:bodyPr/>
          <a:lstStyle/>
          <a:p>
            <a:pPr marL="0" indent="0">
              <a:buNone/>
            </a:pPr>
            <a:endParaRPr lang="en-US" altLang="en-US" sz="2160" dirty="0"/>
          </a:p>
          <a:p>
            <a:pPr marL="0" indent="0">
              <a:buNone/>
            </a:pPr>
            <a:r>
              <a:rPr lang="en-US" altLang="en-US" sz="2160" dirty="0"/>
              <a:t>We define qualitative research as an </a:t>
            </a:r>
          </a:p>
          <a:p>
            <a:pPr marL="0" indent="0">
              <a:buNone/>
            </a:pPr>
            <a:endParaRPr lang="en-US" altLang="en-US" sz="2160" i="1" dirty="0"/>
          </a:p>
          <a:p>
            <a:pPr marL="0" indent="0">
              <a:buNone/>
            </a:pPr>
            <a:r>
              <a:rPr lang="en-US" altLang="en-US" sz="2880" i="1" dirty="0"/>
              <a:t>iterative process in which improved understanding to the scientific community is achieved by making new significant distinctions resulting from getting closer to the phenomenon studied</a:t>
            </a:r>
            <a:r>
              <a:rPr lang="en-US" altLang="en-US" sz="2880" dirty="0"/>
              <a:t>.</a:t>
            </a:r>
            <a:endParaRPr lang="en-US" altLang="sv-SE" sz="288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90B89070-7F52-6522-109C-A2D53E413BB6}"/>
              </a:ext>
            </a:extLst>
          </p:cNvPr>
          <p:cNvSpPr>
            <a:spLocks noGrp="1" noChangeArrowheads="1"/>
          </p:cNvSpPr>
          <p:nvPr>
            <p:ph type="title"/>
          </p:nvPr>
        </p:nvSpPr>
        <p:spPr/>
        <p:txBody>
          <a:bodyPr/>
          <a:lstStyle/>
          <a:p>
            <a:r>
              <a:rPr lang="en-US" altLang="sv-SE" dirty="0"/>
              <a:t>What is qualitative research? </a:t>
            </a:r>
          </a:p>
        </p:txBody>
      </p:sp>
      <p:sp>
        <p:nvSpPr>
          <p:cNvPr id="22531" name="Content Placeholder 2">
            <a:extLst>
              <a:ext uri="{FF2B5EF4-FFF2-40B4-BE49-F238E27FC236}">
                <a16:creationId xmlns:a16="http://schemas.microsoft.com/office/drawing/2014/main" id="{391D0CB0-255A-C566-0161-88C7A168ABF0}"/>
              </a:ext>
            </a:extLst>
          </p:cNvPr>
          <p:cNvSpPr>
            <a:spLocks noGrp="1" noChangeArrowheads="1"/>
          </p:cNvSpPr>
          <p:nvPr>
            <p:ph idx="1"/>
          </p:nvPr>
        </p:nvSpPr>
        <p:spPr>
          <a:xfrm>
            <a:off x="3288507" y="1700213"/>
            <a:ext cx="6835140" cy="4276249"/>
          </a:xfrm>
        </p:spPr>
        <p:txBody>
          <a:bodyPr/>
          <a:lstStyle/>
          <a:p>
            <a:endParaRPr lang="en-US" altLang="sv-S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1929A97E-6D0B-2371-2E09-8228472E7611}"/>
              </a:ext>
            </a:extLst>
          </p:cNvPr>
          <p:cNvSpPr>
            <a:spLocks noGrp="1" noChangeArrowheads="1"/>
          </p:cNvSpPr>
          <p:nvPr>
            <p:ph type="title"/>
          </p:nvPr>
        </p:nvSpPr>
        <p:spPr/>
        <p:txBody>
          <a:bodyPr/>
          <a:lstStyle/>
          <a:p>
            <a:r>
              <a:rPr lang="en-US" altLang="sv-SE" dirty="0"/>
              <a:t>Our rationale and the research question</a:t>
            </a:r>
          </a:p>
        </p:txBody>
      </p:sp>
      <p:sp>
        <p:nvSpPr>
          <p:cNvPr id="23555" name="Content Placeholder 2">
            <a:extLst>
              <a:ext uri="{FF2B5EF4-FFF2-40B4-BE49-F238E27FC236}">
                <a16:creationId xmlns:a16="http://schemas.microsoft.com/office/drawing/2014/main" id="{D70B632D-B967-6AE3-83BB-D460C3914757}"/>
              </a:ext>
            </a:extLst>
          </p:cNvPr>
          <p:cNvSpPr>
            <a:spLocks noGrp="1" noChangeArrowheads="1"/>
          </p:cNvSpPr>
          <p:nvPr>
            <p:ph idx="1"/>
          </p:nvPr>
        </p:nvSpPr>
        <p:spPr>
          <a:xfrm>
            <a:off x="3288507" y="1773079"/>
            <a:ext cx="6835140" cy="4203383"/>
          </a:xfrm>
        </p:spPr>
        <p:txBody>
          <a:bodyPr/>
          <a:lstStyle/>
          <a:p>
            <a:r>
              <a:rPr lang="en-US" altLang="sv-SE" dirty="0"/>
              <a:t>What are qualitative methods? </a:t>
            </a:r>
          </a:p>
          <a:p>
            <a:pPr marL="0" indent="0">
              <a:buNone/>
            </a:pPr>
            <a:endParaRPr lang="en-US" altLang="sv-S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F70DA46A-D5E9-50DA-35AA-451557E24F70}"/>
              </a:ext>
            </a:extLst>
          </p:cNvPr>
          <p:cNvSpPr>
            <a:spLocks noGrp="1" noChangeArrowheads="1"/>
          </p:cNvSpPr>
          <p:nvPr>
            <p:ph type="title"/>
          </p:nvPr>
        </p:nvSpPr>
        <p:spPr/>
        <p:txBody>
          <a:bodyPr/>
          <a:lstStyle/>
          <a:p>
            <a:r>
              <a:rPr lang="en-US" altLang="sv-SE"/>
              <a:t>Why does it matter that we do not know more? </a:t>
            </a:r>
            <a:endParaRPr lang="en-US" altLang="sv-SE" sz="1170"/>
          </a:p>
        </p:txBody>
      </p:sp>
      <p:sp>
        <p:nvSpPr>
          <p:cNvPr id="26627" name="Content Placeholder 2">
            <a:extLst>
              <a:ext uri="{FF2B5EF4-FFF2-40B4-BE49-F238E27FC236}">
                <a16:creationId xmlns:a16="http://schemas.microsoft.com/office/drawing/2014/main" id="{8BC00477-B7B3-5E47-0E7B-84F0A708A331}"/>
              </a:ext>
            </a:extLst>
          </p:cNvPr>
          <p:cNvSpPr>
            <a:spLocks noGrp="1" noChangeArrowheads="1"/>
          </p:cNvSpPr>
          <p:nvPr>
            <p:ph idx="1"/>
          </p:nvPr>
        </p:nvSpPr>
        <p:spPr>
          <a:xfrm>
            <a:off x="1055440" y="1675924"/>
            <a:ext cx="9126785" cy="4734878"/>
          </a:xfrm>
        </p:spPr>
        <p:txBody>
          <a:bodyPr/>
          <a:lstStyle/>
          <a:p>
            <a:pPr marL="0" indent="0">
              <a:buNone/>
            </a:pPr>
            <a:r>
              <a:rPr lang="en-US" altLang="sv-SE" sz="1620" dirty="0"/>
              <a:t>Internal and external pressure to improve our understanding </a:t>
            </a:r>
          </a:p>
          <a:p>
            <a:pPr marL="0" indent="0">
              <a:buNone/>
            </a:pPr>
            <a:r>
              <a:rPr lang="en-US" altLang="sv-SE" sz="1620" i="1" dirty="0"/>
              <a:t>Internal (i.e., by qualitative researchers)</a:t>
            </a:r>
          </a:p>
          <a:p>
            <a:r>
              <a:rPr lang="en-US" altLang="sv-SE" sz="1620" dirty="0"/>
              <a:t>It hinders development of qualitative methods</a:t>
            </a:r>
            <a:endParaRPr lang="sv-SE" altLang="sv-SE" sz="1620" dirty="0"/>
          </a:p>
          <a:p>
            <a:r>
              <a:rPr lang="en-US" altLang="sv-SE" sz="1620" dirty="0"/>
              <a:t>It blocks communication between those involved in qualitative research</a:t>
            </a:r>
            <a:endParaRPr lang="sv-SE" altLang="sv-SE" sz="1620" dirty="0"/>
          </a:p>
          <a:p>
            <a:r>
              <a:rPr lang="en-US" altLang="sv-SE" sz="1620" dirty="0"/>
              <a:t>It make systematic knowledge difficult</a:t>
            </a:r>
          </a:p>
          <a:p>
            <a:r>
              <a:rPr lang="en-US" altLang="sv-SE" sz="1620" dirty="0"/>
              <a:t>Research is easier with a precise definition (for example, by helping us to identify which types of questions we can address through qualitative research)</a:t>
            </a:r>
          </a:p>
          <a:p>
            <a:r>
              <a:rPr lang="ja-JP" altLang="en-US" sz="1620" dirty="0"/>
              <a:t>“</a:t>
            </a:r>
            <a:r>
              <a:rPr lang="en-US" altLang="ja-JP" sz="1620" dirty="0"/>
              <a:t>Playing away</a:t>
            </a:r>
            <a:r>
              <a:rPr lang="ja-JP" altLang="en-US" sz="1620" dirty="0"/>
              <a:t>”</a:t>
            </a:r>
            <a:r>
              <a:rPr lang="en-US" altLang="ja-JP" sz="1620" dirty="0"/>
              <a:t> (the privilege of definition is in the hands of those not using qualitative methods, and the current situation opens up for critique)</a:t>
            </a:r>
          </a:p>
          <a:p>
            <a:r>
              <a:rPr lang="en-US" altLang="sv-SE" sz="1620" dirty="0"/>
              <a:t>Teaching is easier with definitions</a:t>
            </a:r>
          </a:p>
          <a:p>
            <a:endParaRPr lang="en-US" altLang="sv-SE" sz="1620" dirty="0"/>
          </a:p>
          <a:p>
            <a:pPr marL="0" indent="0">
              <a:buNone/>
            </a:pPr>
            <a:r>
              <a:rPr lang="en-US" altLang="sv-SE" sz="1620" dirty="0"/>
              <a:t>External: (quant and outside of academia)</a:t>
            </a:r>
          </a:p>
          <a:p>
            <a:pPr marL="0" indent="0">
              <a:buNone/>
            </a:pPr>
            <a:r>
              <a:rPr lang="en-US" altLang="sv-SE" sz="1620" dirty="0"/>
              <a:t>Not scientific, lack of *Big Data”, “Lack of impact”, “Expensive and time consuming” “Political?”</a:t>
            </a:r>
          </a:p>
          <a:p>
            <a:pPr marL="0" indent="0">
              <a:buNone/>
            </a:pPr>
            <a:r>
              <a:rPr lang="en-US" altLang="sv-SE" sz="1620" dirty="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301DD1DF-E2F8-EBC8-9F12-58351885D4DF}"/>
              </a:ext>
            </a:extLst>
          </p:cNvPr>
          <p:cNvSpPr>
            <a:spLocks noGrp="1" noChangeArrowheads="1"/>
          </p:cNvSpPr>
          <p:nvPr>
            <p:ph type="title"/>
          </p:nvPr>
        </p:nvSpPr>
        <p:spPr/>
        <p:txBody>
          <a:bodyPr/>
          <a:lstStyle/>
          <a:p>
            <a:r>
              <a:rPr lang="en-US" altLang="sv-SE" dirty="0"/>
              <a:t>Our (qualitative) Method</a:t>
            </a:r>
          </a:p>
        </p:txBody>
      </p:sp>
      <p:sp>
        <p:nvSpPr>
          <p:cNvPr id="27651" name="Content Placeholder 2">
            <a:extLst>
              <a:ext uri="{FF2B5EF4-FFF2-40B4-BE49-F238E27FC236}">
                <a16:creationId xmlns:a16="http://schemas.microsoft.com/office/drawing/2014/main" id="{0886A966-1E56-5AFB-F4E0-3A7D80F22878}"/>
              </a:ext>
            </a:extLst>
          </p:cNvPr>
          <p:cNvSpPr>
            <a:spLocks noGrp="1" noChangeArrowheads="1"/>
          </p:cNvSpPr>
          <p:nvPr>
            <p:ph idx="1"/>
          </p:nvPr>
        </p:nvSpPr>
        <p:spPr/>
        <p:txBody>
          <a:bodyPr/>
          <a:lstStyle/>
          <a:p>
            <a:r>
              <a:rPr lang="en-US" altLang="sv-SE" sz="2160" dirty="0"/>
              <a:t>Surveying leading textbooks </a:t>
            </a:r>
            <a:r>
              <a:rPr lang="en-US" altLang="sv-SE" sz="2160" dirty="0">
                <a:solidFill>
                  <a:srgbClr val="A6A6A6"/>
                </a:solidFill>
              </a:rPr>
              <a:t>(which, arguably, should include any </a:t>
            </a:r>
            <a:r>
              <a:rPr lang="ja-JP" altLang="en-US" sz="2160" dirty="0">
                <a:solidFill>
                  <a:srgbClr val="A6A6A6"/>
                </a:solidFill>
              </a:rPr>
              <a:t>“</a:t>
            </a:r>
            <a:r>
              <a:rPr lang="en-US" altLang="ja-JP" sz="2160" dirty="0">
                <a:solidFill>
                  <a:srgbClr val="A6A6A6"/>
                </a:solidFill>
              </a:rPr>
              <a:t>standard</a:t>
            </a:r>
            <a:r>
              <a:rPr lang="ja-JP" altLang="en-US" sz="2160" dirty="0">
                <a:solidFill>
                  <a:srgbClr val="A6A6A6"/>
                </a:solidFill>
              </a:rPr>
              <a:t>”</a:t>
            </a:r>
            <a:r>
              <a:rPr lang="en-US" altLang="ja-JP" sz="2160" dirty="0">
                <a:solidFill>
                  <a:srgbClr val="A6A6A6"/>
                </a:solidFill>
              </a:rPr>
              <a:t> definitions in addition to providing their own definitions)</a:t>
            </a:r>
          </a:p>
          <a:p>
            <a:r>
              <a:rPr lang="en-US" altLang="sv-SE" sz="2160" dirty="0"/>
              <a:t>Articles on qualitative methods</a:t>
            </a:r>
          </a:p>
          <a:p>
            <a:r>
              <a:rPr lang="en-US" altLang="sv-SE" sz="2160" dirty="0"/>
              <a:t>Less systematically: empirical research articles in (Qualitative Research and Qualitative Sociology) </a:t>
            </a:r>
          </a:p>
          <a:p>
            <a:r>
              <a:rPr lang="en-US" altLang="sv-SE" sz="2160" dirty="0"/>
              <a:t>=89 references in total</a:t>
            </a:r>
          </a:p>
          <a:p>
            <a:endParaRPr lang="en-US" altLang="sv-SE" sz="2160" dirty="0">
              <a:sym typeface="Wingdings" panose="05000000000000000000" pitchFamily="2" charset="2"/>
            </a:endParaRPr>
          </a:p>
          <a:p>
            <a:r>
              <a:rPr lang="en-US" altLang="sv-SE" sz="2160" dirty="0">
                <a:sym typeface="Wingdings" panose="05000000000000000000" pitchFamily="2" charset="2"/>
              </a:rPr>
              <a:t> </a:t>
            </a:r>
            <a:r>
              <a:rPr lang="en-US" altLang="sv-SE" sz="2160" dirty="0"/>
              <a:t>Inductively generated categories of what </a:t>
            </a:r>
            <a:r>
              <a:rPr lang="ja-JP" altLang="en-US" sz="2160" dirty="0"/>
              <a:t>“</a:t>
            </a:r>
            <a:r>
              <a:rPr lang="en-US" altLang="ja-JP" sz="2160" dirty="0"/>
              <a:t>qualitative</a:t>
            </a:r>
            <a:r>
              <a:rPr lang="ja-JP" altLang="en-US" sz="2160" dirty="0"/>
              <a:t>”</a:t>
            </a:r>
            <a:r>
              <a:rPr lang="en-US" altLang="ja-JP" sz="2160" dirty="0"/>
              <a:t> is. We do as we say one should do…</a:t>
            </a:r>
          </a:p>
          <a:p>
            <a:pPr>
              <a:buFontTx/>
              <a:buNone/>
            </a:pPr>
            <a:endParaRPr lang="en-US" altLang="sv-S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D8ECBA2F-945B-852A-6120-3CF63CA626CD}"/>
              </a:ext>
            </a:extLst>
          </p:cNvPr>
          <p:cNvSpPr>
            <a:spLocks noGrp="1" noChangeArrowheads="1"/>
          </p:cNvSpPr>
          <p:nvPr>
            <p:ph type="title"/>
          </p:nvPr>
        </p:nvSpPr>
        <p:spPr/>
        <p:txBody>
          <a:bodyPr/>
          <a:lstStyle/>
          <a:p>
            <a:r>
              <a:rPr lang="en-US" altLang="sv-SE"/>
              <a:t>Methods</a:t>
            </a:r>
          </a:p>
        </p:txBody>
      </p:sp>
      <p:sp>
        <p:nvSpPr>
          <p:cNvPr id="17411" name="Content Placeholder 2">
            <a:extLst>
              <a:ext uri="{FF2B5EF4-FFF2-40B4-BE49-F238E27FC236}">
                <a16:creationId xmlns:a16="http://schemas.microsoft.com/office/drawing/2014/main" id="{2FA98448-8CC4-BFA1-9F75-4B13C5158AFD}"/>
              </a:ext>
            </a:extLst>
          </p:cNvPr>
          <p:cNvSpPr>
            <a:spLocks noGrp="1"/>
          </p:cNvSpPr>
          <p:nvPr>
            <p:ph idx="1"/>
          </p:nvPr>
        </p:nvSpPr>
        <p:spPr/>
        <p:txBody>
          <a:bodyPr/>
          <a:lstStyle/>
          <a:p>
            <a:pPr>
              <a:defRPr/>
            </a:pPr>
            <a:r>
              <a:rPr lang="en-US" altLang="ja-JP" sz="2160" dirty="0"/>
              <a:t>Four inductively generated analytic categories each presented in the paper by including:  </a:t>
            </a:r>
          </a:p>
          <a:p>
            <a:pPr marL="0" indent="0">
              <a:buNone/>
              <a:defRPr/>
            </a:pPr>
            <a:r>
              <a:rPr lang="en-US" altLang="ja-JP" sz="2160" dirty="0"/>
              <a:t>    	- One characteristic definition</a:t>
            </a:r>
          </a:p>
          <a:p>
            <a:pPr marL="0" indent="0">
              <a:buNone/>
              <a:defRPr/>
            </a:pPr>
            <a:r>
              <a:rPr lang="en-US" altLang="ja-JP" sz="2160" dirty="0"/>
              <a:t>    	- A synthetic description of the category</a:t>
            </a:r>
          </a:p>
          <a:p>
            <a:pPr marL="0" indent="0">
              <a:buNone/>
              <a:defRPr/>
            </a:pPr>
            <a:r>
              <a:rPr lang="en-US" altLang="ja-JP" sz="2160" dirty="0"/>
              <a:t>	- An extended description of the category</a:t>
            </a:r>
          </a:p>
          <a:p>
            <a:pPr marL="0" indent="0">
              <a:buNone/>
              <a:defRPr/>
            </a:pPr>
            <a:r>
              <a:rPr lang="en-US" altLang="ja-JP" sz="2160" dirty="0"/>
              <a:t>	- Its core texts</a:t>
            </a:r>
          </a:p>
          <a:p>
            <a:pPr>
              <a:defRPr/>
            </a:pPr>
            <a:r>
              <a:rPr lang="en-US" sz="2160" dirty="0">
                <a:solidFill>
                  <a:schemeClr val="bg1">
                    <a:lumMod val="65000"/>
                  </a:schemeClr>
                </a:solidFill>
              </a:rPr>
              <a:t>The purpose of this categorization is to help us to understand/navigate/review/organize the empirical material</a:t>
            </a:r>
          </a:p>
        </p:txBody>
      </p:sp>
    </p:spTree>
  </p:cSld>
  <p:clrMapOvr>
    <a:masterClrMapping/>
  </p:clrMapOvr>
</p:sld>
</file>

<file path=ppt/theme/theme1.xml><?xml version="1.0" encoding="utf-8"?>
<a:theme xmlns:a="http://schemas.openxmlformats.org/drawingml/2006/main" name="UNISG CD Mainbuilding english">
  <a:themeElements>
    <a:clrScheme name="UNISG Grün">
      <a:dk1>
        <a:sysClr val="windowText" lastClr="000000"/>
      </a:dk1>
      <a:lt1>
        <a:sysClr val="window" lastClr="FFFFFF"/>
      </a:lt1>
      <a:dk2>
        <a:srgbClr val="115C2E"/>
      </a:dk2>
      <a:lt2>
        <a:srgbClr val="CCCCCC"/>
      </a:lt2>
      <a:accent1>
        <a:srgbClr val="115C2E"/>
      </a:accent1>
      <a:accent2>
        <a:srgbClr val="249662"/>
      </a:accent2>
      <a:accent3>
        <a:srgbClr val="54A47C"/>
      </a:accent3>
      <a:accent4>
        <a:srgbClr val="8FBFA9"/>
      </a:accent4>
      <a:accent5>
        <a:srgbClr val="ED904B"/>
      </a:accent5>
      <a:accent6>
        <a:srgbClr val="FAB73E"/>
      </a:accent6>
      <a:hlink>
        <a:srgbClr val="115C2E"/>
      </a:hlink>
      <a:folHlink>
        <a:srgbClr val="54A47C"/>
      </a:folHlink>
    </a:clrScheme>
    <a:fontScheme name="UNISG CD Arial">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a:solidFill>
            <a:schemeClr val="tx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2" id="{75B53ACA-2A01-44F9-9F85-7D1D058EB602}" vid="{089274CB-349E-401E-ABC5-90B437EB356D}"/>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2042</Words>
  <Application>Microsoft Office PowerPoint</Application>
  <PresentationFormat>Widescreen</PresentationFormat>
  <Paragraphs>208</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Frutiger 55 Roman</vt:lpstr>
      <vt:lpstr>Gill Alt One MT</vt:lpstr>
      <vt:lpstr>Times New Roman</vt:lpstr>
      <vt:lpstr>UNISG CD Mainbuilding english</vt:lpstr>
      <vt:lpstr>Phenomenology of Qualitative Research  Stockholm School of Economics Jan. 17, 18, 2024</vt:lpstr>
      <vt:lpstr>Outline</vt:lpstr>
      <vt:lpstr>1. A brief summary of the paper   We started with a paradox:  </vt:lpstr>
      <vt:lpstr>The result – A definition </vt:lpstr>
      <vt:lpstr>What is qualitative research? </vt:lpstr>
      <vt:lpstr>Our rationale and the research question</vt:lpstr>
      <vt:lpstr>Why does it matter that we do not know more? </vt:lpstr>
      <vt:lpstr>Our (qualitative) Method</vt:lpstr>
      <vt:lpstr>Methods</vt:lpstr>
      <vt:lpstr>Results</vt:lpstr>
      <vt:lpstr>Category #1: Qualitative and Quantitative Research</vt:lpstr>
      <vt:lpstr>Category #1: Qualitative and Quantitative Research</vt:lpstr>
      <vt:lpstr>Category #2: Qualitative Research </vt:lpstr>
      <vt:lpstr>Category #3: Fieldwork</vt:lpstr>
      <vt:lpstr>Category #4: Grounded Theory</vt:lpstr>
      <vt:lpstr>Results of our empirical study - What are the key elements?  </vt:lpstr>
      <vt:lpstr>Our definition</vt:lpstr>
      <vt:lpstr>Consequences of our findings: </vt:lpstr>
      <vt:lpstr>2. Critique and reception</vt:lpstr>
      <vt:lpstr>The paper is subject to 4 comments and our reply in an issue of Qualitative Sociology (2021)</vt:lpstr>
      <vt:lpstr>Three positions on “Why defining”</vt:lpstr>
      <vt:lpstr>3. Discussion What now – how to make progress ?</vt:lpstr>
      <vt:lpstr>4. Possible elaborations (if there is time and interest)</vt:lpstr>
      <vt:lpstr> I. Empirical Phenomenology What is Empirical Phenomenology</vt:lpstr>
      <vt:lpstr>Husserl and Heidegger in Messkirch, October 22, 1927  + Alfred Schütz </vt:lpstr>
      <vt:lpstr>Aims</vt:lpstr>
      <vt:lpstr>Strategy</vt:lpstr>
      <vt:lpstr>Strategy</vt:lpstr>
      <vt:lpstr>One Second Order Construct out of  Many First Order Constructs</vt:lpstr>
      <vt:lpstr>Seven Steps of Empirical Phenomenology</vt:lpstr>
      <vt:lpstr> II. Theory (why use qualitative research for its development)   </vt:lpstr>
      <vt:lpstr>  III. Large scale comparative qualitative research collaborations</vt:lpstr>
      <vt:lpstr>Phenomenology of Qualitative Research  Stockholm School of Economics Jan. 17, 2024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Werkstatt (Gesellschaft) Herbstsemester 2021</dc:title>
  <dc:creator>Aspers, Patrik</dc:creator>
  <cp:lastModifiedBy>Aspers, Patrik</cp:lastModifiedBy>
  <cp:revision>12</cp:revision>
  <cp:lastPrinted>2017-11-16T07:47:56Z</cp:lastPrinted>
  <dcterms:created xsi:type="dcterms:W3CDTF">2021-09-14T14:34:21Z</dcterms:created>
  <dcterms:modified xsi:type="dcterms:W3CDTF">2024-01-25T18:43:12Z</dcterms:modified>
</cp:coreProperties>
</file>