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1" r:id="rId1"/>
  </p:sldMasterIdLst>
  <p:notesMasterIdLst>
    <p:notesMasterId r:id="rId21"/>
  </p:notesMasterIdLst>
  <p:handoutMasterIdLst>
    <p:handoutMasterId r:id="rId22"/>
  </p:handoutMasterIdLst>
  <p:sldIdLst>
    <p:sldId id="277" r:id="rId2"/>
    <p:sldId id="263" r:id="rId3"/>
    <p:sldId id="288" r:id="rId4"/>
    <p:sldId id="272" r:id="rId5"/>
    <p:sldId id="294" r:id="rId6"/>
    <p:sldId id="293" r:id="rId7"/>
    <p:sldId id="286" r:id="rId8"/>
    <p:sldId id="280" r:id="rId9"/>
    <p:sldId id="281" r:id="rId10"/>
    <p:sldId id="292" r:id="rId11"/>
    <p:sldId id="291" r:id="rId12"/>
    <p:sldId id="275" r:id="rId13"/>
    <p:sldId id="296" r:id="rId14"/>
    <p:sldId id="297" r:id="rId15"/>
    <p:sldId id="289" r:id="rId16"/>
    <p:sldId id="285" r:id="rId17"/>
    <p:sldId id="295" r:id="rId18"/>
    <p:sldId id="287" r:id="rId19"/>
    <p:sldId id="284" r:id="rId20"/>
  </p:sldIdLst>
  <p:sldSz cx="12192000" cy="6858000"/>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rner Schnell" initials="WS" lastIdx="2" clrIdx="0">
    <p:extLst>
      <p:ext uri="{19B8F6BF-5375-455C-9EA6-DF929625EA0E}">
        <p15:presenceInfo xmlns:p15="http://schemas.microsoft.com/office/powerpoint/2012/main" userId="S-1-5-21-616792354-2620807815-2135598770-73727" providerId="AD"/>
      </p:ext>
    </p:extLst>
  </p:cmAuthor>
  <p:cmAuthor id="2" name="Hsiaoyin Chang" initials="HC" lastIdx="0" clrIdx="1">
    <p:extLst>
      <p:ext uri="{19B8F6BF-5375-455C-9EA6-DF929625EA0E}">
        <p15:presenceInfo xmlns:p15="http://schemas.microsoft.com/office/powerpoint/2012/main" userId="S-1-5-21-616792354-2620807815-2135598770-755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3A2C7"/>
    <a:srgbClr val="77933C"/>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7" autoAdjust="0"/>
    <p:restoredTop sz="60958" autoAdjust="0"/>
  </p:normalViewPr>
  <p:slideViewPr>
    <p:cSldViewPr snapToGrid="0">
      <p:cViewPr>
        <p:scale>
          <a:sx n="75" d="100"/>
          <a:sy n="75" d="100"/>
        </p:scale>
        <p:origin x="984" y="-9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2" d="100"/>
          <a:sy n="62" d="100"/>
        </p:scale>
        <p:origin x="335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860" cy="513038"/>
          </a:xfrm>
          <a:prstGeom prst="rect">
            <a:avLst/>
          </a:prstGeom>
        </p:spPr>
        <p:txBody>
          <a:bodyPr vert="horz" lIns="94622" tIns="47311" rIns="94622" bIns="47311" rtlCol="0"/>
          <a:lstStyle>
            <a:lvl1pPr algn="l">
              <a:defRPr sz="1200"/>
            </a:lvl1pPr>
          </a:lstStyle>
          <a:p>
            <a:endParaRPr lang="en-US"/>
          </a:p>
        </p:txBody>
      </p:sp>
      <p:sp>
        <p:nvSpPr>
          <p:cNvPr id="3" name="Datumsplatzhalter 2"/>
          <p:cNvSpPr>
            <a:spLocks noGrp="1"/>
          </p:cNvSpPr>
          <p:nvPr>
            <p:ph type="dt" sz="quarter" idx="1"/>
          </p:nvPr>
        </p:nvSpPr>
        <p:spPr>
          <a:xfrm>
            <a:off x="4020784" y="0"/>
            <a:ext cx="3076860" cy="513038"/>
          </a:xfrm>
          <a:prstGeom prst="rect">
            <a:avLst/>
          </a:prstGeom>
        </p:spPr>
        <p:txBody>
          <a:bodyPr vert="horz" lIns="94622" tIns="47311" rIns="94622" bIns="47311" rtlCol="0"/>
          <a:lstStyle>
            <a:lvl1pPr algn="r">
              <a:defRPr sz="1200"/>
            </a:lvl1pPr>
          </a:lstStyle>
          <a:p>
            <a:fld id="{9EA350CE-C298-4D8A-A72A-FA5D956AB6F4}" type="datetimeFigureOut">
              <a:rPr lang="en-US" smtClean="0"/>
              <a:t>6/29/2017</a:t>
            </a:fld>
            <a:endParaRPr lang="en-US"/>
          </a:p>
        </p:txBody>
      </p:sp>
      <p:sp>
        <p:nvSpPr>
          <p:cNvPr id="4" name="Fußzeilenplatzhalter 3"/>
          <p:cNvSpPr>
            <a:spLocks noGrp="1"/>
          </p:cNvSpPr>
          <p:nvPr>
            <p:ph type="ftr" sz="quarter" idx="2"/>
          </p:nvPr>
        </p:nvSpPr>
        <p:spPr>
          <a:xfrm>
            <a:off x="0" y="9721576"/>
            <a:ext cx="3076860" cy="513038"/>
          </a:xfrm>
          <a:prstGeom prst="rect">
            <a:avLst/>
          </a:prstGeom>
        </p:spPr>
        <p:txBody>
          <a:bodyPr vert="horz" lIns="94622" tIns="47311" rIns="94622" bIns="47311" rtlCol="0" anchor="b"/>
          <a:lstStyle>
            <a:lvl1pPr algn="l">
              <a:defRPr sz="1200"/>
            </a:lvl1pPr>
          </a:lstStyle>
          <a:p>
            <a:endParaRPr lang="en-US"/>
          </a:p>
        </p:txBody>
      </p:sp>
      <p:sp>
        <p:nvSpPr>
          <p:cNvPr id="5" name="Foliennummernplatzhalter 4"/>
          <p:cNvSpPr>
            <a:spLocks noGrp="1"/>
          </p:cNvSpPr>
          <p:nvPr>
            <p:ph type="sldNum" sz="quarter" idx="3"/>
          </p:nvPr>
        </p:nvSpPr>
        <p:spPr>
          <a:xfrm>
            <a:off x="4020784" y="9721576"/>
            <a:ext cx="3076860" cy="513038"/>
          </a:xfrm>
          <a:prstGeom prst="rect">
            <a:avLst/>
          </a:prstGeom>
        </p:spPr>
        <p:txBody>
          <a:bodyPr vert="horz" lIns="94622" tIns="47311" rIns="94622" bIns="47311" rtlCol="0" anchor="b"/>
          <a:lstStyle>
            <a:lvl1pPr algn="r">
              <a:defRPr sz="1200"/>
            </a:lvl1pPr>
          </a:lstStyle>
          <a:p>
            <a:fld id="{333BA3B3-C20B-445B-AE4B-141866BFCF9E}" type="slidenum">
              <a:rPr lang="en-US" smtClean="0"/>
              <a:t>‹#›</a:t>
            </a:fld>
            <a:endParaRPr lang="en-US"/>
          </a:p>
        </p:txBody>
      </p:sp>
    </p:spTree>
    <p:extLst>
      <p:ext uri="{BB962C8B-B14F-4D97-AF65-F5344CB8AC3E}">
        <p14:creationId xmlns:p14="http://schemas.microsoft.com/office/powerpoint/2010/main" val="3795451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6363" cy="513508"/>
          </a:xfrm>
          <a:prstGeom prst="rect">
            <a:avLst/>
          </a:prstGeom>
        </p:spPr>
        <p:txBody>
          <a:bodyPr vert="horz" lIns="94622" tIns="47311" rIns="94622" bIns="47311" rtlCol="0"/>
          <a:lstStyle>
            <a:lvl1pPr algn="l">
              <a:defRPr sz="1200"/>
            </a:lvl1pPr>
          </a:lstStyle>
          <a:p>
            <a:endParaRPr lang="de-CH"/>
          </a:p>
        </p:txBody>
      </p:sp>
      <p:sp>
        <p:nvSpPr>
          <p:cNvPr id="3" name="Datumsplatzhalter 2"/>
          <p:cNvSpPr>
            <a:spLocks noGrp="1"/>
          </p:cNvSpPr>
          <p:nvPr>
            <p:ph type="dt" idx="1"/>
          </p:nvPr>
        </p:nvSpPr>
        <p:spPr>
          <a:xfrm>
            <a:off x="4021294" y="0"/>
            <a:ext cx="3076363" cy="513508"/>
          </a:xfrm>
          <a:prstGeom prst="rect">
            <a:avLst/>
          </a:prstGeom>
        </p:spPr>
        <p:txBody>
          <a:bodyPr vert="horz" lIns="94622" tIns="47311" rIns="94622" bIns="47311" rtlCol="0"/>
          <a:lstStyle>
            <a:lvl1pPr algn="r">
              <a:defRPr sz="1200"/>
            </a:lvl1pPr>
          </a:lstStyle>
          <a:p>
            <a:fld id="{4DC31C69-598D-47C5-9F0C-77C37C65A8F4}" type="datetimeFigureOut">
              <a:rPr lang="de-CH" smtClean="0"/>
              <a:t>29.06.2017</a:t>
            </a:fld>
            <a:endParaRPr lang="de-CH"/>
          </a:p>
        </p:txBody>
      </p:sp>
      <p:sp>
        <p:nvSpPr>
          <p:cNvPr id="4" name="Folienbildplatzhalt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4622" tIns="47311" rIns="94622" bIns="47311" rtlCol="0" anchor="ctr"/>
          <a:lstStyle/>
          <a:p>
            <a:endParaRPr lang="de-CH"/>
          </a:p>
        </p:txBody>
      </p:sp>
      <p:sp>
        <p:nvSpPr>
          <p:cNvPr id="5" name="Notizenplatzhalter 4"/>
          <p:cNvSpPr>
            <a:spLocks noGrp="1"/>
          </p:cNvSpPr>
          <p:nvPr>
            <p:ph type="body" sz="quarter" idx="3"/>
          </p:nvPr>
        </p:nvSpPr>
        <p:spPr>
          <a:xfrm>
            <a:off x="709931" y="4925408"/>
            <a:ext cx="5679440" cy="4029878"/>
          </a:xfrm>
          <a:prstGeom prst="rect">
            <a:avLst/>
          </a:prstGeom>
        </p:spPr>
        <p:txBody>
          <a:bodyPr vert="horz" lIns="94622" tIns="47311" rIns="94622" bIns="47311"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1" y="9721108"/>
            <a:ext cx="3076363" cy="513507"/>
          </a:xfrm>
          <a:prstGeom prst="rect">
            <a:avLst/>
          </a:prstGeom>
        </p:spPr>
        <p:txBody>
          <a:bodyPr vert="horz" lIns="94622" tIns="47311" rIns="94622" bIns="47311" rtlCol="0" anchor="b"/>
          <a:lstStyle>
            <a:lvl1pPr algn="l">
              <a:defRPr sz="1200"/>
            </a:lvl1pPr>
          </a:lstStyle>
          <a:p>
            <a:endParaRPr lang="de-CH"/>
          </a:p>
        </p:txBody>
      </p:sp>
      <p:sp>
        <p:nvSpPr>
          <p:cNvPr id="7" name="Foliennummernplatzhalter 6"/>
          <p:cNvSpPr>
            <a:spLocks noGrp="1"/>
          </p:cNvSpPr>
          <p:nvPr>
            <p:ph type="sldNum" sz="quarter" idx="5"/>
          </p:nvPr>
        </p:nvSpPr>
        <p:spPr>
          <a:xfrm>
            <a:off x="4021294" y="9721108"/>
            <a:ext cx="3076363" cy="513507"/>
          </a:xfrm>
          <a:prstGeom prst="rect">
            <a:avLst/>
          </a:prstGeom>
        </p:spPr>
        <p:txBody>
          <a:bodyPr vert="horz" lIns="94622" tIns="47311" rIns="94622" bIns="47311" rtlCol="0" anchor="b"/>
          <a:lstStyle>
            <a:lvl1pPr algn="r">
              <a:defRPr sz="1200"/>
            </a:lvl1pPr>
          </a:lstStyle>
          <a:p>
            <a:fld id="{9A2BC92B-D9D5-4FB3-9C13-88B433EB28AA}" type="slidenum">
              <a:rPr lang="de-CH" smtClean="0"/>
              <a:t>‹#›</a:t>
            </a:fld>
            <a:endParaRPr lang="de-CH"/>
          </a:p>
        </p:txBody>
      </p:sp>
    </p:spTree>
    <p:extLst>
      <p:ext uri="{BB962C8B-B14F-4D97-AF65-F5344CB8AC3E}">
        <p14:creationId xmlns:p14="http://schemas.microsoft.com/office/powerpoint/2010/main" val="104273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Cyber Risk</a:t>
            </a:r>
            <a:r>
              <a:rPr lang="en-GB" baseline="0" dirty="0" smtClean="0"/>
              <a:t> might be a new type of risk:</a:t>
            </a:r>
          </a:p>
          <a:p>
            <a:pPr marL="0" indent="0">
              <a:buFontTx/>
              <a:buNone/>
            </a:pPr>
            <a:endParaRPr lang="en-GB" baseline="0" dirty="0" smtClean="0"/>
          </a:p>
          <a:p>
            <a:pPr marL="177416" indent="-177416">
              <a:buFontTx/>
              <a:buChar char="-"/>
            </a:pPr>
            <a:r>
              <a:rPr lang="en-GB" baseline="0" dirty="0" smtClean="0"/>
              <a:t>Still trying to grasp cyber risk</a:t>
            </a:r>
          </a:p>
          <a:p>
            <a:pPr marL="177416" indent="-177416">
              <a:buFontTx/>
              <a:buChar char="-"/>
            </a:pPr>
            <a:r>
              <a:rPr lang="en-GB" baseline="0" dirty="0" smtClean="0"/>
              <a:t>Not enough data; high uncertainty (</a:t>
            </a:r>
            <a:r>
              <a:rPr lang="en-GB" dirty="0" smtClean="0"/>
              <a:t>Fitch Ratings (2016) warned to downgrade insurers that write standalone products to heavily)</a:t>
            </a:r>
            <a:r>
              <a:rPr lang="en-GB" baseline="0" dirty="0" smtClean="0"/>
              <a:t> </a:t>
            </a:r>
          </a:p>
          <a:p>
            <a:pPr marL="177416" indent="-177416" defTabSz="946221">
              <a:buFontTx/>
              <a:buChar char="-"/>
              <a:defRPr/>
            </a:pPr>
            <a:r>
              <a:rPr lang="en-GB" baseline="0" dirty="0" smtClean="0"/>
              <a:t>Risk is very fast changing and still an emerging risk (</a:t>
            </a:r>
            <a:r>
              <a:rPr lang="en-GB" b="1" dirty="0" err="1" smtClean="0"/>
              <a:t>WannaCry</a:t>
            </a:r>
            <a:r>
              <a:rPr lang="en-GB" b="1" dirty="0" smtClean="0"/>
              <a:t> ransomware )</a:t>
            </a:r>
            <a:endParaRPr lang="en-GB" baseline="0" dirty="0" smtClean="0"/>
          </a:p>
          <a:p>
            <a:pPr marL="177416" indent="-177416">
              <a:buFontTx/>
              <a:buChar char="-"/>
            </a:pPr>
            <a:r>
              <a:rPr lang="en-GB" baseline="0" dirty="0" smtClean="0"/>
              <a:t>Results so far: highly correlated (no geographical boundaries) and probably heavy tail (extreme events so far not realized, skewness).</a:t>
            </a:r>
          </a:p>
          <a:p>
            <a:pPr marL="177416" indent="-177416">
              <a:buFontTx/>
              <a:buChar char="-"/>
            </a:pPr>
            <a:r>
              <a:rPr lang="en-GB" baseline="0" dirty="0" smtClean="0"/>
              <a:t>Probably tail correlation (non linear correlation)</a:t>
            </a:r>
          </a:p>
          <a:p>
            <a:pPr marL="177416" indent="-177416">
              <a:buFontTx/>
              <a:buChar char="-"/>
            </a:pPr>
            <a:endParaRPr lang="en-GB" baseline="0" dirty="0" smtClean="0"/>
          </a:p>
          <a:p>
            <a:pPr marL="177416" indent="-177416">
              <a:buFontTx/>
              <a:buChar char="-"/>
            </a:pPr>
            <a:r>
              <a:rPr lang="en-GB" baseline="0" dirty="0" smtClean="0"/>
              <a:t>Only alternative would be scenarios (</a:t>
            </a:r>
            <a:r>
              <a:rPr lang="en-GB" sz="1200" b="1" i="0" u="none" strike="noStrike" kern="1200" baseline="0" dirty="0" smtClean="0">
                <a:solidFill>
                  <a:schemeClr val="tx1"/>
                </a:solidFill>
                <a:latin typeface="+mn-lt"/>
                <a:ea typeface="+mn-ea"/>
                <a:cs typeface="+mn-cs"/>
              </a:rPr>
              <a:t>Cambridge Centre for Risk Studies)</a:t>
            </a:r>
            <a:endParaRPr lang="en-GB" baseline="0" dirty="0" smtClean="0"/>
          </a:p>
          <a:p>
            <a:endParaRPr lang="en-GB" baseline="0" dirty="0" smtClean="0"/>
          </a:p>
          <a:p>
            <a:r>
              <a:rPr lang="en-GB" baseline="0" dirty="0" smtClean="0"/>
              <a:t>Therefore regulatory frameworks might not be appropriate. </a:t>
            </a:r>
          </a:p>
          <a:p>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1</a:t>
            </a:fld>
            <a:endParaRPr lang="de-CH"/>
          </a:p>
        </p:txBody>
      </p:sp>
    </p:spTree>
    <p:extLst>
      <p:ext uri="{BB962C8B-B14F-4D97-AF65-F5344CB8AC3E}">
        <p14:creationId xmlns:p14="http://schemas.microsoft.com/office/powerpoint/2010/main" val="249834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dirty="0"/>
              <a:t>- Note:</a:t>
            </a:r>
            <a:r>
              <a:rPr lang="en-GB" dirty="0"/>
              <a:t> While the green plane represents the </a:t>
            </a:r>
            <a:r>
              <a:rPr lang="en-GB" dirty="0" err="1"/>
              <a:t>VaR</a:t>
            </a:r>
            <a:r>
              <a:rPr lang="en-GB" dirty="0"/>
              <a:t> derived from the Poisson model, the grey plane represents the SCR (in </a:t>
            </a:r>
            <a:r>
              <a:rPr lang="en-GB" dirty="0" err="1"/>
              <a:t>mUSD</a:t>
            </a:r>
            <a:r>
              <a:rPr lang="en-GB" dirty="0"/>
              <a:t>). </a:t>
            </a:r>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10</a:t>
            </a:fld>
            <a:endParaRPr lang="de-CH"/>
          </a:p>
        </p:txBody>
      </p:sp>
    </p:spTree>
    <p:extLst>
      <p:ext uri="{BB962C8B-B14F-4D97-AF65-F5344CB8AC3E}">
        <p14:creationId xmlns:p14="http://schemas.microsoft.com/office/powerpoint/2010/main" val="3098105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smtClean="0"/>
              <a:t>-</a:t>
            </a:r>
            <a:r>
              <a:rPr lang="en-GB" baseline="0" dirty="0" smtClean="0"/>
              <a:t> </a:t>
            </a:r>
            <a:r>
              <a:rPr lang="en-GB" dirty="0" smtClean="0">
                <a:latin typeface="Arial" panose="020B0604020202020204" pitchFamily="34" charset="0"/>
                <a:cs typeface="Arial" panose="020B0604020202020204" pitchFamily="34" charset="0"/>
              </a:rPr>
              <a:t>Solvency II misses the safety level it aims for (1 in 200) when an insurer underwrites cyber risk (even higher mismatch as the correlation increases)</a:t>
            </a:r>
          </a:p>
        </p:txBody>
      </p:sp>
      <p:sp>
        <p:nvSpPr>
          <p:cNvPr id="4" name="Foliennummernplatzhalter 3"/>
          <p:cNvSpPr>
            <a:spLocks noGrp="1"/>
          </p:cNvSpPr>
          <p:nvPr>
            <p:ph type="sldNum" sz="quarter" idx="10"/>
          </p:nvPr>
        </p:nvSpPr>
        <p:spPr/>
        <p:txBody>
          <a:bodyPr/>
          <a:lstStyle/>
          <a:p>
            <a:fld id="{9A2BC92B-D9D5-4FB3-9C13-88B433EB28AA}" type="slidenum">
              <a:rPr lang="de-CH" smtClean="0"/>
              <a:t>11</a:t>
            </a:fld>
            <a:endParaRPr lang="de-CH"/>
          </a:p>
        </p:txBody>
      </p:sp>
    </p:spTree>
    <p:extLst>
      <p:ext uri="{BB962C8B-B14F-4D97-AF65-F5344CB8AC3E}">
        <p14:creationId xmlns:p14="http://schemas.microsoft.com/office/powerpoint/2010/main" val="35891304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a:t>Authorized Control Level (ACL): 50% * RBC</a:t>
            </a:r>
          </a:p>
          <a:p>
            <a:r>
              <a:rPr lang="de-CH" dirty="0" err="1"/>
              <a:t>No</a:t>
            </a:r>
            <a:r>
              <a:rPr lang="de-CH" dirty="0"/>
              <a:t> </a:t>
            </a:r>
            <a:r>
              <a:rPr lang="de-CH" dirty="0" err="1"/>
              <a:t>correlation</a:t>
            </a:r>
            <a:r>
              <a:rPr lang="de-CH" dirty="0"/>
              <a:t> </a:t>
            </a:r>
            <a:r>
              <a:rPr lang="de-CH" dirty="0" err="1"/>
              <a:t>between</a:t>
            </a:r>
            <a:r>
              <a:rPr lang="de-CH" dirty="0"/>
              <a:t> different </a:t>
            </a:r>
            <a:r>
              <a:rPr lang="de-CH" dirty="0" err="1"/>
              <a:t>risk</a:t>
            </a:r>
            <a:r>
              <a:rPr lang="de-CH" dirty="0"/>
              <a:t> </a:t>
            </a:r>
            <a:r>
              <a:rPr lang="de-CH" dirty="0" err="1"/>
              <a:t>types</a:t>
            </a:r>
            <a:r>
              <a:rPr lang="de-CH" dirty="0"/>
              <a:t> (</a:t>
            </a:r>
            <a:r>
              <a:rPr lang="en-GB" dirty="0"/>
              <a:t>R0 – Investments in Insurance Affiliates &amp; Off-BS Risks, R1 – Fixed Income Securities, R2 – Equity Investments, R3 – Credit Risk, R4 – Reserving Risk (incl. basic &amp; growth), R5 – Premium Risk (incl. basic &amp; growth)</a:t>
            </a:r>
            <a:endParaRPr lang="de-CH" dirty="0"/>
          </a:p>
        </p:txBody>
      </p:sp>
      <p:sp>
        <p:nvSpPr>
          <p:cNvPr id="4" name="Foliennummernplatzhalter 3"/>
          <p:cNvSpPr>
            <a:spLocks noGrp="1"/>
          </p:cNvSpPr>
          <p:nvPr>
            <p:ph type="sldNum" sz="quarter" idx="10"/>
          </p:nvPr>
        </p:nvSpPr>
        <p:spPr/>
        <p:txBody>
          <a:bodyPr/>
          <a:lstStyle/>
          <a:p>
            <a:fld id="{9A2BC92B-D9D5-4FB3-9C13-88B433EB28AA}" type="slidenum">
              <a:rPr lang="de-CH" smtClean="0"/>
              <a:t>12</a:t>
            </a:fld>
            <a:endParaRPr lang="de-CH"/>
          </a:p>
        </p:txBody>
      </p:sp>
    </p:spTree>
    <p:extLst>
      <p:ext uri="{BB962C8B-B14F-4D97-AF65-F5344CB8AC3E}">
        <p14:creationId xmlns:p14="http://schemas.microsoft.com/office/powerpoint/2010/main" val="3274111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en-GB" dirty="0" smtClean="0"/>
                  <a:t>87.5%</a:t>
                </a:r>
              </a:p>
              <a:p>
                <a:pPr defTabSz="946221">
                  <a:defRPr/>
                </a:pPr>
                <a14:m>
                  <m:oMath xmlns:m="http://schemas.openxmlformats.org/officeDocument/2006/math">
                    <m:r>
                      <a:rPr lang="en-GB" b="1" i="1" kern="100" smtClean="0">
                        <a:latin typeface="Cambria Math" panose="02040503050406030204" pitchFamily="18" charset="0"/>
                        <a:ea typeface="SimSun" panose="02010600030101010101" pitchFamily="2" charset="-122"/>
                        <a:cs typeface="Times New Roman" panose="02020603050405020304" pitchFamily="18" charset="0"/>
                      </a:rPr>
                      <m:t>𝒂</m:t>
                    </m:r>
                    <m:r>
                      <a:rPr lang="en-GB" b="1" i="1" kern="100" smtClean="0">
                        <a:latin typeface="Cambria Math" panose="02040503050406030204" pitchFamily="18" charset="0"/>
                        <a:ea typeface="SimSun" panose="02010600030101010101" pitchFamily="2" charset="-122"/>
                        <a:cs typeface="Times New Roman" panose="02020603050405020304" pitchFamily="18" charset="0"/>
                      </a:rPr>
                      <m:t> </m:t>
                    </m:r>
                  </m:oMath>
                </a14:m>
                <a:r>
                  <a:rPr lang="en-GB" dirty="0" smtClean="0">
                    <a:latin typeface="Arial" panose="020B0604020202020204" pitchFamily="34" charset="0"/>
                    <a:cs typeface="Arial" panose="020B0604020202020204" pitchFamily="34" charset="0"/>
                  </a:rPr>
                  <a:t>: safety level (probability not to default)</a:t>
                </a:r>
                <a:endParaRPr lang="en-GB" dirty="0">
                  <a:latin typeface="Arial" panose="020B0604020202020204" pitchFamily="34" charset="0"/>
                  <a:cs typeface="Arial" panose="020B0604020202020204" pitchFamily="34" charset="0"/>
                </a:endParaRPr>
              </a:p>
              <a:p>
                <a:pPr defTabSz="946221">
                  <a:defRPr/>
                </a:pPr>
                <a:r>
                  <a:rPr lang="en-GB" dirty="0" smtClean="0">
                    <a:latin typeface="Arial" panose="020B0604020202020204" pitchFamily="34" charset="0"/>
                    <a:cs typeface="Arial" panose="020B0604020202020204" pitchFamily="34" charset="0"/>
                  </a:rPr>
                  <a:t>Calculated safety level of 82% is rather low (regulator aims for 87.5%).</a:t>
                </a:r>
              </a:p>
              <a:p>
                <a:endParaRPr lang="en-GB" dirty="0"/>
              </a:p>
            </p:txBody>
          </p:sp>
        </mc:Choice>
        <mc:Fallback xmlns="">
          <p:sp>
            <p:nvSpPr>
              <p:cNvPr id="3" name="Notizenplatzhalter 2"/>
              <p:cNvSpPr>
                <a:spLocks noGrp="1"/>
              </p:cNvSpPr>
              <p:nvPr>
                <p:ph type="body" idx="1"/>
              </p:nvPr>
            </p:nvSpPr>
            <p:spPr/>
            <p:txBody>
              <a:bodyPr/>
              <a:lstStyle/>
              <a:p>
                <a:r>
                  <a:rPr lang="en-GB" dirty="0" smtClean="0"/>
                  <a:t>87.5%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kern="100" smtClean="0">
                    <a:latin typeface="Cambria Math" panose="02040503050406030204" pitchFamily="18" charset="0"/>
                    <a:ea typeface="SimSun" panose="02010600030101010101" pitchFamily="2" charset="-122"/>
                    <a:cs typeface="Times New Roman" panose="02020603050405020304" pitchFamily="18" charset="0"/>
                  </a:rPr>
                  <a:t>𝒂 </a:t>
                </a:r>
                <a:r>
                  <a:rPr lang="en-GB" dirty="0" smtClean="0">
                    <a:latin typeface="Arial" panose="020B0604020202020204" pitchFamily="34" charset="0"/>
                    <a:cs typeface="Arial" panose="020B0604020202020204" pitchFamily="34" charset="0"/>
                  </a:rPr>
                  <a:t>: safety level (probability not to default)</a:t>
                </a:r>
                <a:endParaRPr lang="en-GB"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Arial" panose="020B0604020202020204" pitchFamily="34" charset="0"/>
                    <a:cs typeface="Arial" panose="020B0604020202020204" pitchFamily="34" charset="0"/>
                  </a:rPr>
                  <a:t>Calculated safety level of 82% is rather low (regulator aims for 87.5%).</a:t>
                </a:r>
              </a:p>
              <a:p>
                <a:endParaRPr lang="en-GB"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13</a:t>
            </a:fld>
            <a:endParaRPr lang="de-CH"/>
          </a:p>
        </p:txBody>
      </p:sp>
    </p:spTree>
    <p:extLst>
      <p:ext uri="{BB962C8B-B14F-4D97-AF65-F5344CB8AC3E}">
        <p14:creationId xmlns:p14="http://schemas.microsoft.com/office/powerpoint/2010/main" val="4003618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 </a:t>
            </a:r>
            <a:r>
              <a:rPr lang="de-CH" dirty="0" err="1" smtClean="0"/>
              <a:t>Mu</a:t>
            </a:r>
            <a:r>
              <a:rPr lang="de-CH" dirty="0" smtClean="0"/>
              <a:t> </a:t>
            </a:r>
            <a:r>
              <a:rPr lang="de-CH" dirty="0" err="1" smtClean="0"/>
              <a:t>and</a:t>
            </a:r>
            <a:r>
              <a:rPr lang="de-CH" dirty="0" smtClean="0"/>
              <a:t> </a:t>
            </a:r>
            <a:r>
              <a:rPr lang="de-CH" dirty="0" err="1" smtClean="0"/>
              <a:t>standard</a:t>
            </a:r>
            <a:r>
              <a:rPr lang="de-CH" baseline="0" dirty="0" smtClean="0"/>
              <a:t> </a:t>
            </a:r>
            <a:r>
              <a:rPr lang="de-CH" baseline="0" dirty="0" err="1" smtClean="0"/>
              <a:t>deviation</a:t>
            </a:r>
            <a:r>
              <a:rPr lang="de-CH" baseline="0" dirty="0" smtClean="0"/>
              <a:t> </a:t>
            </a:r>
            <a:r>
              <a:rPr lang="de-CH" baseline="0" dirty="0" err="1" smtClean="0"/>
              <a:t>are</a:t>
            </a:r>
            <a:r>
              <a:rPr lang="de-CH" baseline="0" dirty="0" smtClean="0"/>
              <a:t> </a:t>
            </a:r>
            <a:r>
              <a:rPr lang="de-CH" baseline="0" dirty="0" err="1" smtClean="0"/>
              <a:t>calibrated</a:t>
            </a:r>
            <a:r>
              <a:rPr lang="de-CH" baseline="0" dirty="0" smtClean="0"/>
              <a:t> </a:t>
            </a:r>
            <a:r>
              <a:rPr lang="de-CH" baseline="0" dirty="0" err="1" smtClean="0"/>
              <a:t>according</a:t>
            </a:r>
            <a:r>
              <a:rPr lang="de-CH" baseline="0" dirty="0" smtClean="0"/>
              <a:t> </a:t>
            </a:r>
            <a:r>
              <a:rPr lang="de-CH" baseline="0" dirty="0" err="1" smtClean="0"/>
              <a:t>to</a:t>
            </a:r>
            <a:r>
              <a:rPr lang="de-CH" baseline="0" dirty="0" smtClean="0"/>
              <a:t> </a:t>
            </a:r>
            <a:r>
              <a:rPr lang="de-CH" baseline="0" dirty="0" err="1" smtClean="0"/>
              <a:t>the</a:t>
            </a:r>
            <a:r>
              <a:rPr lang="de-CH" baseline="0" dirty="0" smtClean="0"/>
              <a:t> </a:t>
            </a:r>
            <a:r>
              <a:rPr lang="de-CH" baseline="0" dirty="0" err="1" smtClean="0"/>
              <a:t>insurers</a:t>
            </a:r>
            <a:r>
              <a:rPr lang="de-CH" baseline="0" dirty="0" smtClean="0"/>
              <a:t> </a:t>
            </a:r>
            <a:r>
              <a:rPr lang="de-CH" baseline="0" dirty="0" err="1" smtClean="0"/>
              <a:t>own</a:t>
            </a:r>
            <a:r>
              <a:rPr lang="de-CH" baseline="0" dirty="0" smtClean="0"/>
              <a:t> </a:t>
            </a:r>
            <a:r>
              <a:rPr lang="de-CH" baseline="0" dirty="0" err="1" smtClean="0"/>
              <a:t>data</a:t>
            </a:r>
            <a:r>
              <a:rPr lang="de-CH" baseline="0" dirty="0" smtClean="0"/>
              <a:t>.</a:t>
            </a:r>
          </a:p>
          <a:p>
            <a:pPr marL="177416" indent="-177416">
              <a:buFontTx/>
              <a:buChar char="-"/>
            </a:pPr>
            <a:r>
              <a:rPr lang="de-CH" dirty="0" smtClean="0"/>
              <a:t>Extreme </a:t>
            </a:r>
            <a:r>
              <a:rPr lang="de-CH" dirty="0" err="1" smtClean="0"/>
              <a:t>Losses</a:t>
            </a:r>
            <a:r>
              <a:rPr lang="de-CH" baseline="0" dirty="0" smtClean="0"/>
              <a:t> &gt;5 Mio. CHF</a:t>
            </a:r>
            <a:endParaRPr lang="en-GB" baseline="0" dirty="0" smtClean="0"/>
          </a:p>
          <a:p>
            <a:pPr marL="177416" indent="-177416">
              <a:buFontTx/>
              <a:buChar char="-"/>
            </a:pPr>
            <a:r>
              <a:rPr lang="en-GB" baseline="0" dirty="0" smtClean="0"/>
              <a:t>Extreme losses are </a:t>
            </a:r>
            <a:r>
              <a:rPr lang="en-GB" baseline="0" dirty="0" err="1" smtClean="0"/>
              <a:t>poisson</a:t>
            </a:r>
            <a:r>
              <a:rPr lang="en-GB" baseline="0" dirty="0" smtClean="0"/>
              <a:t> compounded </a:t>
            </a:r>
            <a:r>
              <a:rPr lang="en-GB" baseline="0" dirty="0" err="1" smtClean="0"/>
              <a:t>paretos</a:t>
            </a:r>
            <a:r>
              <a:rPr lang="en-GB" baseline="0" dirty="0" smtClean="0"/>
              <a:t>.</a:t>
            </a:r>
          </a:p>
          <a:p>
            <a:pPr marL="177416" indent="-177416">
              <a:buFontTx/>
              <a:buChar char="-"/>
            </a:pPr>
            <a:r>
              <a:rPr lang="en-GB" baseline="0" dirty="0" smtClean="0"/>
              <a:t>Pareto index is given </a:t>
            </a:r>
            <a:endParaRPr lang="de-CH"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15</a:t>
            </a:fld>
            <a:endParaRPr lang="de-CH"/>
          </a:p>
        </p:txBody>
      </p:sp>
    </p:spTree>
    <p:extLst>
      <p:ext uri="{BB962C8B-B14F-4D97-AF65-F5344CB8AC3E}">
        <p14:creationId xmlns:p14="http://schemas.microsoft.com/office/powerpoint/2010/main" val="34331655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95694" indent="-295694">
              <a:buFont typeface="Arial" panose="020B0604020202020204" pitchFamily="34" charset="0"/>
              <a:buChar char="•"/>
            </a:pPr>
            <a:r>
              <a:rPr lang="en-US" dirty="0"/>
              <a:t>A major part of cyber threats distributes over the internet and therefore the correlation might be higher than for other underwriting risk. Moreover, extreme scenarios suggest that cyber risk could accumulate and become catastrophic </a:t>
            </a:r>
          </a:p>
          <a:p>
            <a:pPr marL="295694" indent="-295694">
              <a:buFont typeface="Arial" panose="020B0604020202020204" pitchFamily="34" charset="0"/>
              <a:buChar char="•"/>
            </a:pPr>
            <a:r>
              <a:rPr lang="en-US" dirty="0"/>
              <a:t>However, while insurers can geographically diversify cat risk, cyber risk propagated by the Internet does not know any boundary. </a:t>
            </a:r>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17</a:t>
            </a:fld>
            <a:endParaRPr lang="de-CH"/>
          </a:p>
        </p:txBody>
      </p:sp>
    </p:spTree>
    <p:extLst>
      <p:ext uri="{BB962C8B-B14F-4D97-AF65-F5344CB8AC3E}">
        <p14:creationId xmlns:p14="http://schemas.microsoft.com/office/powerpoint/2010/main" val="2081088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18</a:t>
            </a:fld>
            <a:endParaRPr lang="de-CH"/>
          </a:p>
        </p:txBody>
      </p:sp>
    </p:spTree>
    <p:extLst>
      <p:ext uri="{BB962C8B-B14F-4D97-AF65-F5344CB8AC3E}">
        <p14:creationId xmlns:p14="http://schemas.microsoft.com/office/powerpoint/2010/main" val="3104809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19</a:t>
            </a:fld>
            <a:endParaRPr lang="de-CH"/>
          </a:p>
        </p:txBody>
      </p:sp>
    </p:spTree>
    <p:extLst>
      <p:ext uri="{BB962C8B-B14F-4D97-AF65-F5344CB8AC3E}">
        <p14:creationId xmlns:p14="http://schemas.microsoft.com/office/powerpoint/2010/main" val="3106766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 Diversificatio</a:t>
            </a:r>
            <a:r>
              <a:rPr lang="en-US" baseline="0" dirty="0" smtClean="0"/>
              <a:t>n: Problem capital charges assume some diversification.</a:t>
            </a:r>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2</a:t>
            </a:fld>
            <a:endParaRPr lang="de-CH" dirty="0"/>
          </a:p>
        </p:txBody>
      </p:sp>
    </p:spTree>
    <p:extLst>
      <p:ext uri="{BB962C8B-B14F-4D97-AF65-F5344CB8AC3E}">
        <p14:creationId xmlns:p14="http://schemas.microsoft.com/office/powerpoint/2010/main" val="197944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 Major problem: not explicit treatment of cyber risk in any framework -&gt;unlock how it might be applicable</a:t>
            </a:r>
          </a:p>
          <a:p>
            <a:endParaRPr lang="en-GB" baseline="0" dirty="0" smtClean="0"/>
          </a:p>
          <a:p>
            <a:r>
              <a:rPr lang="en-GB" baseline="0" dirty="0" smtClean="0"/>
              <a:t>Need to be modelled differently:</a:t>
            </a:r>
          </a:p>
          <a:p>
            <a:r>
              <a:rPr lang="en-GB" baseline="0" dirty="0" smtClean="0"/>
              <a:t>- Operational </a:t>
            </a:r>
            <a:r>
              <a:rPr lang="en-GB" baseline="0" dirty="0" smtClean="0"/>
              <a:t>Cyber Risk: Insurers digitalized their operations and are therefore prone to cyber risk</a:t>
            </a:r>
          </a:p>
          <a:p>
            <a:r>
              <a:rPr lang="en-GB" baseline="0" dirty="0" smtClean="0"/>
              <a:t>- Underwriting </a:t>
            </a:r>
            <a:r>
              <a:rPr lang="en-GB" baseline="0" dirty="0" smtClean="0"/>
              <a:t>Cyber Risk: </a:t>
            </a:r>
            <a:r>
              <a:rPr lang="en-GB" baseline="0" dirty="0" smtClean="0"/>
              <a:t>Stand </a:t>
            </a:r>
            <a:r>
              <a:rPr lang="en-GB" baseline="0" dirty="0" smtClean="0"/>
              <a:t>alone (dedicated) cyber risk policies or it is included in liability &amp; property insurance. Sometimes </a:t>
            </a:r>
            <a:r>
              <a:rPr lang="en-GB" baseline="0" dirty="0" smtClean="0"/>
              <a:t>not </a:t>
            </a:r>
            <a:r>
              <a:rPr lang="en-GB" baseline="0" dirty="0" smtClean="0"/>
              <a:t>clear whether cyber risk is included </a:t>
            </a:r>
            <a:r>
              <a:rPr lang="en-GB" baseline="0" dirty="0" smtClean="0"/>
              <a:t>(</a:t>
            </a:r>
            <a:r>
              <a:rPr lang="en-GB" baseline="0" dirty="0" smtClean="0"/>
              <a:t>see Sony vs. </a:t>
            </a:r>
            <a:r>
              <a:rPr lang="en-GB" baseline="0" dirty="0" smtClean="0"/>
              <a:t>Zürich, 2011). </a:t>
            </a:r>
            <a:endParaRPr lang="en-GB" baseline="0" dirty="0" smtClean="0"/>
          </a:p>
          <a:p>
            <a:r>
              <a:rPr lang="en-GB" baseline="0" dirty="0" smtClean="0"/>
              <a:t>-Importantly</a:t>
            </a:r>
            <a:r>
              <a:rPr lang="en-GB" baseline="0" dirty="0" smtClean="0"/>
              <a:t>: Probably a correlation between op and underwriting cyber </a:t>
            </a:r>
            <a:r>
              <a:rPr lang="en-GB" baseline="0" dirty="0" smtClean="0"/>
              <a:t>risk</a:t>
            </a:r>
          </a:p>
          <a:p>
            <a:endParaRPr lang="en-GB" baseline="0" dirty="0" smtClean="0"/>
          </a:p>
          <a:p>
            <a:r>
              <a:rPr lang="en-GB" baseline="0" dirty="0" smtClean="0"/>
              <a:t>- RBC: national association of insurance commissioners</a:t>
            </a:r>
          </a:p>
          <a:p>
            <a:endParaRPr lang="en-GB" baseline="0" dirty="0" smtClean="0"/>
          </a:p>
          <a:p>
            <a:endParaRPr lang="en-GB"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3</a:t>
            </a:fld>
            <a:endParaRPr lang="de-CH" dirty="0"/>
          </a:p>
        </p:txBody>
      </p:sp>
    </p:spTree>
    <p:extLst>
      <p:ext uri="{BB962C8B-B14F-4D97-AF65-F5344CB8AC3E}">
        <p14:creationId xmlns:p14="http://schemas.microsoft.com/office/powerpoint/2010/main" val="1726179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a:r>
                  <a:rPr lang="de-CH" b="0" i="0" dirty="0" smtClean="0"/>
                  <a:t>- </a:t>
                </a:r>
                <a14:m>
                  <m:oMath xmlns:m="http://schemas.openxmlformats.org/officeDocument/2006/math">
                    <m:r>
                      <m:rPr>
                        <m:sty m:val="p"/>
                      </m:rPr>
                      <a:rPr lang="de-CH" b="0" i="0" smtClean="0">
                        <a:latin typeface="Cambria Math" panose="02040503050406030204" pitchFamily="18" charset="0"/>
                      </a:rPr>
                      <m:t>q</m:t>
                    </m:r>
                    <m:r>
                      <a:rPr lang="de-CH" b="0" i="0" smtClean="0">
                        <a:latin typeface="Cambria Math" panose="02040503050406030204" pitchFamily="18" charset="0"/>
                      </a:rPr>
                      <m:t>:</m:t>
                    </m:r>
                    <m:r>
                      <m:rPr>
                        <m:sty m:val="p"/>
                      </m:rPr>
                      <a:rPr lang="de-CH" b="0" i="0" smtClean="0">
                        <a:latin typeface="Cambria Math" panose="02040503050406030204" pitchFamily="18" charset="0"/>
                      </a:rPr>
                      <m:t>prob</m:t>
                    </m:r>
                    <m:r>
                      <a:rPr lang="de-CH" b="0" i="0" smtClean="0">
                        <a:latin typeface="Cambria Math" panose="02040503050406030204" pitchFamily="18" charset="0"/>
                      </a:rPr>
                      <m:t> </m:t>
                    </m:r>
                    <m:r>
                      <m:rPr>
                        <m:sty m:val="p"/>
                      </m:rPr>
                      <a:rPr lang="de-CH" b="0" i="0" smtClean="0">
                        <a:latin typeface="Cambria Math" panose="02040503050406030204" pitchFamily="18" charset="0"/>
                      </a:rPr>
                      <m:t>einen</m:t>
                    </m:r>
                    <m:r>
                      <a:rPr lang="de-CH" b="0" i="0" smtClean="0">
                        <a:latin typeface="Cambria Math" panose="02040503050406030204" pitchFamily="18" charset="0"/>
                      </a:rPr>
                      <m:t> </m:t>
                    </m:r>
                    <m:r>
                      <m:rPr>
                        <m:sty m:val="p"/>
                      </m:rPr>
                      <a:rPr lang="de-CH" b="0" i="0" smtClean="0">
                        <a:latin typeface="Cambria Math" panose="02040503050406030204" pitchFamily="18" charset="0"/>
                      </a:rPr>
                      <m:t>verlust</m:t>
                    </m:r>
                    <m:r>
                      <a:rPr lang="de-CH" b="0" i="0" smtClean="0">
                        <a:latin typeface="Cambria Math" panose="02040503050406030204" pitchFamily="18" charset="0"/>
                      </a:rPr>
                      <m:t> </m:t>
                    </m:r>
                    <m:r>
                      <m:rPr>
                        <m:sty m:val="p"/>
                      </m:rPr>
                      <a:rPr lang="de-CH" b="0" i="0" smtClean="0">
                        <a:latin typeface="Cambria Math" panose="02040503050406030204" pitchFamily="18" charset="0"/>
                      </a:rPr>
                      <m:t>nicht</m:t>
                    </m:r>
                    <m:r>
                      <a:rPr lang="de-CH" b="0" i="0" smtClean="0">
                        <a:latin typeface="Cambria Math" panose="02040503050406030204" pitchFamily="18" charset="0"/>
                      </a:rPr>
                      <m:t> </m:t>
                    </m:r>
                    <m:r>
                      <m:rPr>
                        <m:sty m:val="p"/>
                      </m:rPr>
                      <a:rPr lang="de-CH" b="0" i="0" smtClean="0">
                        <a:latin typeface="Cambria Math" panose="02040503050406030204" pitchFamily="18" charset="0"/>
                      </a:rPr>
                      <m:t>zu</m:t>
                    </m:r>
                    <m:r>
                      <a:rPr lang="de-CH" b="0" i="0" smtClean="0">
                        <a:latin typeface="Cambria Math" panose="02040503050406030204" pitchFamily="18" charset="0"/>
                      </a:rPr>
                      <m:t> ü</m:t>
                    </m:r>
                    <m:r>
                      <m:rPr>
                        <m:sty m:val="p"/>
                      </m:rPr>
                      <a:rPr lang="de-CH" b="0" i="0" smtClean="0">
                        <a:latin typeface="Cambria Math" panose="02040503050406030204" pitchFamily="18" charset="0"/>
                      </a:rPr>
                      <m:t>berschreiten</m:t>
                    </m:r>
                  </m:oMath>
                </a14:m>
                <a:endParaRPr lang="en-US" i="0" dirty="0" smtClean="0"/>
              </a:p>
              <a:p>
                <a:r>
                  <a:rPr lang="en-US" baseline="0" dirty="0" smtClean="0"/>
                  <a:t>- SAS </a:t>
                </a:r>
                <a:r>
                  <a:rPr lang="en-US" baseline="0" dirty="0" smtClean="0"/>
                  <a:t>Data from Biener et al. (2015)</a:t>
                </a:r>
              </a:p>
              <a:p>
                <a:endParaRPr lang="en-US" dirty="0" smtClean="0"/>
              </a:p>
              <a:p>
                <a:endParaRPr lang="en-US" dirty="0" smtClean="0"/>
              </a:p>
              <a:p>
                <a:endParaRPr lang="en-US" dirty="0"/>
              </a:p>
            </p:txBody>
          </p:sp>
        </mc:Choice>
        <mc:Fallback xmlns="">
          <p:sp>
            <p:nvSpPr>
              <p:cNvPr id="3" name="Notizenplatzhalter 2"/>
              <p:cNvSpPr>
                <a:spLocks noGrp="1"/>
              </p:cNvSpPr>
              <p:nvPr>
                <p:ph type="body" idx="1"/>
              </p:nvPr>
            </p:nvSpPr>
            <p:spPr/>
            <p:txBody>
              <a:bodyPr/>
              <a:lstStyle/>
              <a:p>
                <a:pPr/>
                <a:r>
                  <a:rPr lang="de-CH" b="0" i="0" smtClean="0">
                    <a:latin typeface="Cambria Math" panose="02040503050406030204" pitchFamily="18" charset="0"/>
                  </a:rPr>
                  <a:t>𝑞:𝑝𝑟𝑜𝑏 𝑒𝑖𝑛𝑒𝑛 𝑣𝑒𝑟𝑙𝑢𝑠𝑡 𝑛𝑖𝑐ℎ𝑡 𝑧𝑢 ü𝑏𝑒𝑟𝑠𝑐ℎ𝑟𝑒𝑖𝑡𝑒𝑛.</a:t>
                </a:r>
                <a:endParaRPr lang="en-US" dirty="0" smtClean="0"/>
              </a:p>
              <a:p>
                <a:endParaRPr lang="en-US" dirty="0" smtClean="0"/>
              </a:p>
              <a:p>
                <a:r>
                  <a:rPr lang="en-US" baseline="0" dirty="0" smtClean="0"/>
                  <a:t>SAS </a:t>
                </a:r>
                <a:r>
                  <a:rPr lang="en-US" baseline="0" dirty="0" smtClean="0"/>
                  <a:t>Data from Biener et al. (2015</a:t>
                </a:r>
                <a:r>
                  <a:rPr lang="en-US" baseline="0" dirty="0" smtClean="0"/>
                  <a:t>)</a:t>
                </a:r>
                <a:endParaRPr lang="en-US" baseline="0" dirty="0" smtClean="0"/>
              </a:p>
              <a:p>
                <a:endParaRPr lang="en-US" dirty="0" smtClean="0"/>
              </a:p>
              <a:p>
                <a:endParaRPr lang="en-US" dirty="0" smtClean="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4</a:t>
            </a:fld>
            <a:endParaRPr lang="de-CH" dirty="0"/>
          </a:p>
        </p:txBody>
      </p:sp>
    </p:spTree>
    <p:extLst>
      <p:ext uri="{BB962C8B-B14F-4D97-AF65-F5344CB8AC3E}">
        <p14:creationId xmlns:p14="http://schemas.microsoft.com/office/powerpoint/2010/main" val="2622399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en-GB" dirty="0" smtClean="0"/>
                  <a:t>-</a:t>
                </a:r>
                <a14:m>
                  <m:oMath xmlns:m="http://schemas.openxmlformats.org/officeDocument/2006/math">
                    <m:r>
                      <m:rPr>
                        <m:sty m:val="p"/>
                      </m:rPr>
                      <a:rPr lang="en-GB">
                        <a:latin typeface="Cambria Math" panose="02040503050406030204" pitchFamily="18" charset="0"/>
                      </a:rPr>
                      <m:t>α</m:t>
                    </m:r>
                    <m:r>
                      <a:rPr lang="en-GB">
                        <a:latin typeface="Cambria Math" panose="02040503050406030204" pitchFamily="18" charset="0"/>
                      </a:rPr>
                      <m:t>&lt;2:</m:t>
                    </m:r>
                    <m:r>
                      <m:rPr>
                        <m:sty m:val="p"/>
                      </m:rPr>
                      <a:rPr lang="de-CH">
                        <a:latin typeface="Cambria Math" panose="02040503050406030204" pitchFamily="18" charset="0"/>
                      </a:rPr>
                      <m:t>I</m:t>
                    </m:r>
                  </m:oMath>
                </a14:m>
                <a:r>
                  <a:rPr lang="en-GB" dirty="0"/>
                  <a:t>nfinite </a:t>
                </a:r>
                <a:r>
                  <a:rPr lang="en-GB" dirty="0"/>
                  <a:t>second and higher </a:t>
                </a:r>
                <a:r>
                  <a:rPr lang="en-GB" dirty="0"/>
                  <a:t>moments</a:t>
                </a:r>
              </a:p>
              <a:p>
                <a:pPr defTabSz="946221">
                  <a:defRPr/>
                </a:pPr>
                <a:r>
                  <a:rPr lang="en-GB" b="1" dirty="0"/>
                  <a:t>- Operational risks</a:t>
                </a:r>
                <a:r>
                  <a:rPr lang="en-GB" dirty="0"/>
                  <a:t>: </a:t>
                </a:r>
                <a:r>
                  <a:rPr lang="el-GR" i="1" dirty="0"/>
                  <a:t>α &lt; </a:t>
                </a:r>
                <a:r>
                  <a:rPr lang="el-GR" dirty="0"/>
                  <a:t>1 </a:t>
                </a:r>
                <a:r>
                  <a:rPr lang="el-GR" i="1" dirty="0"/>
                  <a:t>⇒</a:t>
                </a:r>
                <a:r>
                  <a:rPr lang="en-GB" b="1" dirty="0"/>
                  <a:t>infinite means </a:t>
                </a:r>
                <a:r>
                  <a:rPr lang="en-GB" i="1" dirty="0"/>
                  <a:t>E|X| </a:t>
                </a:r>
                <a:r>
                  <a:rPr lang="en-GB" dirty="0"/>
                  <a:t>= </a:t>
                </a:r>
                <a:r>
                  <a:rPr lang="en-GB" i="1" dirty="0"/>
                  <a:t>∞</a:t>
                </a:r>
                <a:r>
                  <a:rPr lang="en-GB" dirty="0"/>
                  <a:t>!, </a:t>
                </a:r>
                <a:r>
                  <a:rPr lang="en-GB" b="1" dirty="0"/>
                  <a:t>Firm sizes</a:t>
                </a:r>
                <a:r>
                  <a:rPr lang="en-GB" dirty="0"/>
                  <a:t>, </a:t>
                </a:r>
                <a:r>
                  <a:rPr lang="en-GB" b="1" dirty="0"/>
                  <a:t>sizes </a:t>
                </a:r>
                <a:r>
                  <a:rPr lang="en-GB" dirty="0"/>
                  <a:t>of largest </a:t>
                </a:r>
                <a:r>
                  <a:rPr lang="en-GB" b="1" dirty="0"/>
                  <a:t>mutual funds</a:t>
                </a:r>
                <a:r>
                  <a:rPr lang="en-GB" dirty="0"/>
                  <a:t>, </a:t>
                </a:r>
                <a:r>
                  <a:rPr lang="en-GB" b="1" dirty="0"/>
                  <a:t>city sizes</a:t>
                </a:r>
                <a:r>
                  <a:rPr lang="en-GB" dirty="0"/>
                  <a:t>: </a:t>
                </a:r>
                <a:r>
                  <a:rPr lang="en-GB" i="1" dirty="0"/>
                  <a:t>α ≈ </a:t>
                </a:r>
                <a:r>
                  <a:rPr lang="en-GB" dirty="0"/>
                  <a:t>1, </a:t>
                </a:r>
                <a:r>
                  <a:rPr lang="en-GB" b="1" dirty="0"/>
                  <a:t>Economic losses </a:t>
                </a:r>
                <a:r>
                  <a:rPr lang="en-GB" dirty="0"/>
                  <a:t>from </a:t>
                </a:r>
                <a:r>
                  <a:rPr lang="en-GB" b="1" dirty="0"/>
                  <a:t>earthquakes</a:t>
                </a:r>
                <a:r>
                  <a:rPr lang="en-GB" dirty="0"/>
                  <a:t>: </a:t>
                </a:r>
                <a:r>
                  <a:rPr lang="en-GB" i="1" dirty="0"/>
                  <a:t>α ∈ </a:t>
                </a:r>
                <a:r>
                  <a:rPr lang="en-GB" dirty="0"/>
                  <a:t>[0</a:t>
                </a:r>
                <a:r>
                  <a:rPr lang="en-GB" i="1" dirty="0"/>
                  <a:t>.</a:t>
                </a:r>
                <a:r>
                  <a:rPr lang="en-GB" dirty="0"/>
                  <a:t>6</a:t>
                </a:r>
                <a:r>
                  <a:rPr lang="en-GB" i="1" dirty="0"/>
                  <a:t>, </a:t>
                </a:r>
                <a:r>
                  <a:rPr lang="en-GB" dirty="0"/>
                  <a:t>1</a:t>
                </a:r>
                <a:r>
                  <a:rPr lang="en-GB" i="1" dirty="0"/>
                  <a:t>.</a:t>
                </a:r>
                <a:r>
                  <a:rPr lang="en-GB" dirty="0"/>
                  <a:t>5]</a:t>
                </a:r>
              </a:p>
              <a:p>
                <a:r>
                  <a:rPr lang="en-GB" dirty="0"/>
                  <a:t>- Border a=1 is quite important (switch from finite to infinite mean)</a:t>
                </a:r>
              </a:p>
              <a:p>
                <a:pPr marL="177416" indent="-177416">
                  <a:buFontTx/>
                  <a:buChar char="-"/>
                </a:pPr>
                <a:r>
                  <a:rPr lang="en-GB" baseline="0" dirty="0" smtClean="0"/>
                  <a:t>If </a:t>
                </a:r>
                <a:r>
                  <a:rPr lang="el-GR" i="1" dirty="0"/>
                  <a:t>α &gt; </a:t>
                </a:r>
                <a:r>
                  <a:rPr lang="el-GR" dirty="0"/>
                  <a:t>1</a:t>
                </a:r>
                <a:r>
                  <a:rPr lang="de-CH" dirty="0"/>
                  <a:t> diversification is optimal over non diversifikation (Ibragimov)</a:t>
                </a:r>
              </a:p>
              <a:p>
                <a:pPr marL="177416" indent="-177416" defTabSz="946221">
                  <a:buFontTx/>
                  <a:buChar char="-"/>
                  <a:defRPr/>
                </a:pPr>
                <a:r>
                  <a:rPr lang="en-GB" dirty="0"/>
                  <a:t>Sub- vs. superaditivity</a:t>
                </a:r>
                <a:endParaRPr lang="de-CH" dirty="0"/>
              </a:p>
              <a:p>
                <a:r>
                  <a:rPr lang="de-CH" dirty="0"/>
                  <a:t>- Find that the estimated </a:t>
                </a:r>
                <a:r>
                  <a:rPr lang="el-GR" i="1" dirty="0"/>
                  <a:t>α</a:t>
                </a:r>
                <a:r>
                  <a:rPr lang="de-CH" dirty="0"/>
                  <a:t>&lt;1</a:t>
                </a:r>
                <a:endParaRPr lang="en-GB" baseline="0" dirty="0" smtClean="0"/>
              </a:p>
              <a:p>
                <a:pPr marL="177416" indent="-177416">
                  <a:buFontTx/>
                  <a:buChar char="-"/>
                </a:pPr>
                <a:endParaRPr lang="el-GR" i="1" dirty="0"/>
              </a:p>
            </p:txBody>
          </p:sp>
        </mc:Choice>
        <mc:Fallback xmlns="">
          <p:sp>
            <p:nvSpPr>
              <p:cNvPr id="3" name="Notizenplatzhalter 2"/>
              <p:cNvSpPr>
                <a:spLocks noGrp="1"/>
              </p:cNvSpPr>
              <p:nvPr>
                <p:ph type="body" idx="1"/>
              </p:nvPr>
            </p:nvSpPr>
            <p:spPr/>
            <p:txBody>
              <a:bodyPr/>
              <a:lstStyle/>
              <a:p>
                <a:r>
                  <a:rPr lang="en-GB" dirty="0" smtClean="0"/>
                  <a:t>-</a:t>
                </a:r>
                <a:r>
                  <a:rPr lang="en-GB" sz="1200" i="0" smtClean="0">
                    <a:latin typeface="Cambria Math" panose="02040503050406030204" pitchFamily="18" charset="0"/>
                  </a:rPr>
                  <a:t>α&lt;2</a:t>
                </a:r>
                <a:r>
                  <a:rPr lang="de-CH" sz="1200" b="0" i="0" smtClean="0">
                    <a:latin typeface="Cambria Math" panose="02040503050406030204" pitchFamily="18" charset="0"/>
                  </a:rPr>
                  <a:t>:I</a:t>
                </a:r>
                <a:r>
                  <a:rPr lang="en-GB" sz="1200" dirty="0" smtClean="0"/>
                  <a:t>nfinite </a:t>
                </a:r>
                <a:r>
                  <a:rPr lang="en-GB" sz="1200" dirty="0"/>
                  <a:t>second and higher </a:t>
                </a:r>
                <a:r>
                  <a:rPr lang="en-GB" sz="1200" dirty="0" smtClean="0"/>
                  <a:t>moments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tx1"/>
                    </a:solidFill>
                    <a:latin typeface="+mn-lt"/>
                    <a:ea typeface="+mn-ea"/>
                    <a:cs typeface="+mn-cs"/>
                  </a:rPr>
                  <a:t>- Operational risks</a:t>
                </a:r>
                <a:r>
                  <a:rPr lang="en-GB" sz="1200" b="0" i="0" u="none" strike="noStrike" kern="1200" baseline="0" dirty="0" smtClean="0">
                    <a:solidFill>
                      <a:schemeClr val="tx1"/>
                    </a:solidFill>
                    <a:latin typeface="+mn-lt"/>
                    <a:ea typeface="+mn-ea"/>
                    <a:cs typeface="+mn-cs"/>
                  </a:rPr>
                  <a:t>: </a:t>
                </a:r>
                <a:r>
                  <a:rPr lang="el-GR" sz="1200" b="0" i="1" u="none" strike="noStrike" kern="1200" baseline="0" dirty="0" smtClean="0">
                    <a:solidFill>
                      <a:schemeClr val="tx1"/>
                    </a:solidFill>
                    <a:latin typeface="+mn-lt"/>
                    <a:ea typeface="+mn-ea"/>
                    <a:cs typeface="+mn-cs"/>
                  </a:rPr>
                  <a:t>α &lt; </a:t>
                </a:r>
                <a:r>
                  <a:rPr lang="el-GR" sz="1200" b="0" i="0" u="none" strike="noStrike" kern="1200" baseline="0" dirty="0" smtClean="0">
                    <a:solidFill>
                      <a:schemeClr val="tx1"/>
                    </a:solidFill>
                    <a:latin typeface="+mn-lt"/>
                    <a:ea typeface="+mn-ea"/>
                    <a:cs typeface="+mn-cs"/>
                  </a:rPr>
                  <a:t>1 </a:t>
                </a:r>
                <a:r>
                  <a:rPr lang="el-GR" sz="1200" b="0" i="1" u="none" strike="noStrike" kern="1200" baseline="0" dirty="0" smtClean="0">
                    <a:solidFill>
                      <a:schemeClr val="tx1"/>
                    </a:solidFill>
                    <a:latin typeface="+mn-lt"/>
                    <a:ea typeface="+mn-ea"/>
                    <a:cs typeface="+mn-cs"/>
                  </a:rPr>
                  <a:t>⇒</a:t>
                </a:r>
                <a:r>
                  <a:rPr lang="en-GB" sz="1200" b="1" i="0" u="none" strike="noStrike" kern="1200" baseline="0" dirty="0" smtClean="0">
                    <a:solidFill>
                      <a:schemeClr val="tx1"/>
                    </a:solidFill>
                    <a:latin typeface="+mn-lt"/>
                    <a:ea typeface="+mn-ea"/>
                    <a:cs typeface="+mn-cs"/>
                  </a:rPr>
                  <a:t>infinite means </a:t>
                </a:r>
                <a:r>
                  <a:rPr lang="en-GB" sz="1200" b="0" i="1" u="none" strike="noStrike" kern="1200" baseline="0" dirty="0" smtClean="0">
                    <a:solidFill>
                      <a:schemeClr val="tx1"/>
                    </a:solidFill>
                    <a:latin typeface="+mn-lt"/>
                    <a:ea typeface="+mn-ea"/>
                    <a:cs typeface="+mn-cs"/>
                  </a:rPr>
                  <a:t>E|X| </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Firm sizes</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sizes </a:t>
                </a:r>
                <a:r>
                  <a:rPr lang="en-GB" sz="1200" b="0" i="0" u="none" strike="noStrike" kern="1200" baseline="0" dirty="0" smtClean="0">
                    <a:solidFill>
                      <a:schemeClr val="tx1"/>
                    </a:solidFill>
                    <a:latin typeface="+mn-lt"/>
                    <a:ea typeface="+mn-ea"/>
                    <a:cs typeface="+mn-cs"/>
                  </a:rPr>
                  <a:t>of largest </a:t>
                </a:r>
                <a:r>
                  <a:rPr lang="en-GB" sz="1200" b="1" i="0" u="none" strike="noStrike" kern="1200" baseline="0" dirty="0" smtClean="0">
                    <a:solidFill>
                      <a:schemeClr val="tx1"/>
                    </a:solidFill>
                    <a:latin typeface="+mn-lt"/>
                    <a:ea typeface="+mn-ea"/>
                    <a:cs typeface="+mn-cs"/>
                  </a:rPr>
                  <a:t>mutual funds</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city sizes</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α ≈ </a:t>
                </a:r>
                <a:r>
                  <a:rPr lang="en-GB" sz="1200" b="0" i="0" u="none" strike="noStrike" kern="1200" baseline="0" dirty="0" smtClean="0">
                    <a:solidFill>
                      <a:schemeClr val="tx1"/>
                    </a:solidFill>
                    <a:latin typeface="+mn-lt"/>
                    <a:ea typeface="+mn-ea"/>
                    <a:cs typeface="+mn-cs"/>
                  </a:rPr>
                  <a:t>1, </a:t>
                </a:r>
                <a:r>
                  <a:rPr lang="en-GB" sz="1200" b="1" i="0" u="none" strike="noStrike" kern="1200" baseline="0" dirty="0" smtClean="0">
                    <a:solidFill>
                      <a:schemeClr val="tx1"/>
                    </a:solidFill>
                    <a:latin typeface="+mn-lt"/>
                    <a:ea typeface="+mn-ea"/>
                    <a:cs typeface="+mn-cs"/>
                  </a:rPr>
                  <a:t>Economic losses </a:t>
                </a:r>
                <a:r>
                  <a:rPr lang="en-GB" sz="1200" b="0" i="0" u="none" strike="noStrike" kern="1200" baseline="0" dirty="0" smtClean="0">
                    <a:solidFill>
                      <a:schemeClr val="tx1"/>
                    </a:solidFill>
                    <a:latin typeface="+mn-lt"/>
                    <a:ea typeface="+mn-ea"/>
                    <a:cs typeface="+mn-cs"/>
                  </a:rPr>
                  <a:t>from </a:t>
                </a:r>
                <a:r>
                  <a:rPr lang="en-GB" sz="1200" b="1" i="0" u="none" strike="noStrike" kern="1200" baseline="0" dirty="0" smtClean="0">
                    <a:solidFill>
                      <a:schemeClr val="tx1"/>
                    </a:solidFill>
                    <a:latin typeface="+mn-lt"/>
                    <a:ea typeface="+mn-ea"/>
                    <a:cs typeface="+mn-cs"/>
                  </a:rPr>
                  <a:t>earthquakes</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α ∈ </a:t>
                </a:r>
                <a:r>
                  <a:rPr lang="en-GB" sz="1200" b="0" i="0" u="none" strike="noStrike" kern="1200" baseline="0" dirty="0" smtClean="0">
                    <a:solidFill>
                      <a:schemeClr val="tx1"/>
                    </a:solidFill>
                    <a:latin typeface="+mn-lt"/>
                    <a:ea typeface="+mn-ea"/>
                    <a:cs typeface="+mn-cs"/>
                  </a:rPr>
                  <a:t>[0</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6</a:t>
                </a:r>
                <a:r>
                  <a:rPr lang="en-GB" sz="1200" b="0" i="1" u="none" strike="noStrike" kern="1200" baseline="0" dirty="0" smtClean="0">
                    <a:solidFill>
                      <a:schemeClr val="tx1"/>
                    </a:solidFill>
                    <a:latin typeface="+mn-lt"/>
                    <a:ea typeface="+mn-ea"/>
                    <a:cs typeface="+mn-cs"/>
                  </a:rPr>
                  <a:t>, </a:t>
                </a:r>
                <a:r>
                  <a:rPr lang="en-GB" sz="1200" b="0" i="0" u="none" strike="noStrike" kern="1200" baseline="0" dirty="0" smtClean="0">
                    <a:solidFill>
                      <a:schemeClr val="tx1"/>
                    </a:solidFill>
                    <a:latin typeface="+mn-lt"/>
                    <a:ea typeface="+mn-ea"/>
                    <a:cs typeface="+mn-cs"/>
                  </a:rPr>
                  <a:t>1</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5]</a:t>
                </a:r>
              </a:p>
              <a:p>
                <a:pPr marL="0" indent="0">
                  <a:buFontTx/>
                  <a:buNone/>
                </a:pPr>
                <a:r>
                  <a:rPr lang="en-GB" sz="1200" b="0" i="0" u="none" strike="noStrike" kern="1200" baseline="0" dirty="0" smtClean="0">
                    <a:solidFill>
                      <a:schemeClr val="tx1"/>
                    </a:solidFill>
                    <a:latin typeface="+mn-lt"/>
                    <a:ea typeface="+mn-ea"/>
                    <a:cs typeface="+mn-cs"/>
                  </a:rPr>
                  <a:t>- Border a=1 is quite important (switch from finite to infinite mean)</a:t>
                </a:r>
              </a:p>
              <a:p>
                <a:pPr marL="171450" indent="-171450">
                  <a:buFontTx/>
                  <a:buChar char="-"/>
                </a:pPr>
                <a:r>
                  <a:rPr lang="en-GB" baseline="0" dirty="0" smtClean="0"/>
                  <a:t>If </a:t>
                </a:r>
                <a:r>
                  <a:rPr lang="el-GR" sz="1200" b="0" i="1" u="none" strike="noStrike" kern="1200" baseline="0" dirty="0" smtClean="0">
                    <a:solidFill>
                      <a:schemeClr val="tx1"/>
                    </a:solidFill>
                    <a:latin typeface="+mn-lt"/>
                    <a:ea typeface="+mn-ea"/>
                    <a:cs typeface="+mn-cs"/>
                  </a:rPr>
                  <a:t>α &gt; </a:t>
                </a:r>
                <a:r>
                  <a:rPr lang="el-GR" sz="1200" b="0" i="0" u="none" strike="noStrike" kern="1200" baseline="0" dirty="0" smtClean="0">
                    <a:solidFill>
                      <a:schemeClr val="tx1"/>
                    </a:solidFill>
                    <a:latin typeface="+mn-lt"/>
                    <a:ea typeface="+mn-ea"/>
                    <a:cs typeface="+mn-cs"/>
                  </a:rPr>
                  <a:t>1</a:t>
                </a:r>
                <a:r>
                  <a:rPr lang="de-CH" sz="1200" b="0" i="0" u="none" strike="noStrike" kern="1200" baseline="0" dirty="0" smtClean="0">
                    <a:solidFill>
                      <a:schemeClr val="tx1"/>
                    </a:solidFill>
                    <a:latin typeface="+mn-lt"/>
                    <a:ea typeface="+mn-ea"/>
                    <a:cs typeface="+mn-cs"/>
                  </a:rPr>
                  <a:t> diversification is optimal over non diversifikation (Ibragimov)</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b="0" i="0" u="none" strike="noStrike" kern="1200" baseline="0" dirty="0" smtClean="0">
                    <a:solidFill>
                      <a:schemeClr val="tx1"/>
                    </a:solidFill>
                    <a:latin typeface="+mn-lt"/>
                    <a:ea typeface="+mn-ea"/>
                    <a:cs typeface="+mn-cs"/>
                  </a:rPr>
                  <a:t>Sub- vs. superaditivity</a:t>
                </a:r>
                <a:endParaRPr lang="de-CH" sz="1200" b="0" i="0" u="none" strike="noStrike" kern="1200" baseline="0" dirty="0" smtClean="0">
                  <a:solidFill>
                    <a:schemeClr val="tx1"/>
                  </a:solidFill>
                  <a:latin typeface="+mn-lt"/>
                  <a:ea typeface="+mn-ea"/>
                  <a:cs typeface="+mn-cs"/>
                </a:endParaRPr>
              </a:p>
              <a:p>
                <a:pPr marL="0" indent="0">
                  <a:buFontTx/>
                  <a:buNone/>
                </a:pPr>
                <a:r>
                  <a:rPr lang="de-CH" sz="1200" b="0" i="0" u="none" strike="noStrike" kern="1200" baseline="0" dirty="0" smtClean="0">
                    <a:solidFill>
                      <a:schemeClr val="tx1"/>
                    </a:solidFill>
                    <a:latin typeface="+mn-lt"/>
                    <a:ea typeface="+mn-ea"/>
                    <a:cs typeface="+mn-cs"/>
                  </a:rPr>
                  <a:t>- Find that the estimated </a:t>
                </a:r>
                <a:r>
                  <a:rPr lang="el-GR" sz="1200" b="0" i="1" u="none" strike="noStrike" kern="1200" baseline="0" dirty="0" smtClean="0">
                    <a:solidFill>
                      <a:schemeClr val="tx1"/>
                    </a:solidFill>
                    <a:latin typeface="+mn-lt"/>
                    <a:ea typeface="+mn-ea"/>
                    <a:cs typeface="+mn-cs"/>
                  </a:rPr>
                  <a:t>α</a:t>
                </a:r>
                <a:r>
                  <a:rPr lang="de-CH" sz="1200" b="0" i="0" u="none" strike="noStrike" kern="1200" baseline="0" dirty="0" smtClean="0">
                    <a:solidFill>
                      <a:schemeClr val="tx1"/>
                    </a:solidFill>
                    <a:latin typeface="+mn-lt"/>
                    <a:ea typeface="+mn-ea"/>
                    <a:cs typeface="+mn-cs"/>
                  </a:rPr>
                  <a:t>&lt;1</a:t>
                </a:r>
                <a:endParaRPr lang="en-GB" baseline="0" dirty="0" smtClean="0"/>
              </a:p>
              <a:p>
                <a:pPr marL="171450" indent="-171450">
                  <a:buFontTx/>
                  <a:buChar char="-"/>
                </a:pPr>
                <a:endParaRPr lang="el-GR" sz="1200" b="0" i="1" u="none" strike="noStrike" kern="1200" baseline="0" dirty="0" smtClean="0">
                  <a:solidFill>
                    <a:schemeClr val="tx1"/>
                  </a:solidFill>
                  <a:latin typeface="+mn-lt"/>
                  <a:ea typeface="+mn-ea"/>
                  <a:cs typeface="+mn-cs"/>
                </a:endParaRPr>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5</a:t>
            </a:fld>
            <a:endParaRPr lang="de-CH" dirty="0"/>
          </a:p>
        </p:txBody>
      </p:sp>
    </p:spTree>
    <p:extLst>
      <p:ext uri="{BB962C8B-B14F-4D97-AF65-F5344CB8AC3E}">
        <p14:creationId xmlns:p14="http://schemas.microsoft.com/office/powerpoint/2010/main" val="114274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smtClean="0"/>
              <a:t>IID case:</a:t>
            </a:r>
          </a:p>
          <a:p>
            <a:pPr marL="177416" indent="-177416">
              <a:buFontTx/>
              <a:buChar char="-"/>
            </a:pPr>
            <a:r>
              <a:rPr lang="en-GB" dirty="0" smtClean="0"/>
              <a:t>Keeping</a:t>
            </a:r>
            <a:r>
              <a:rPr lang="en-GB" baseline="0" dirty="0" smtClean="0"/>
              <a:t> portfolio size constant (Sum of n RVs devided by n)</a:t>
            </a:r>
          </a:p>
          <a:p>
            <a:pPr marL="177416" indent="-177416">
              <a:buFontTx/>
              <a:buChar char="-"/>
            </a:pPr>
            <a:r>
              <a:rPr lang="en-GB" baseline="0" dirty="0" smtClean="0"/>
              <a:t>Deterministic sum here</a:t>
            </a:r>
          </a:p>
          <a:p>
            <a:pPr marL="177416" indent="-177416">
              <a:buFontTx/>
              <a:buChar char="-"/>
            </a:pPr>
            <a:r>
              <a:rPr lang="en-GB" baseline="0" dirty="0" smtClean="0"/>
              <a:t>Simulated VaR as used by SII</a:t>
            </a:r>
          </a:p>
          <a:p>
            <a:pPr marL="177416" indent="-177416">
              <a:buFontTx/>
              <a:buChar char="-"/>
            </a:pPr>
            <a:r>
              <a:rPr lang="en-GB" baseline="0" dirty="0" smtClean="0"/>
              <a:t>Normal (</a:t>
            </a:r>
            <a:r>
              <a:rPr lang="el-GR" i="1" dirty="0"/>
              <a:t>α</a:t>
            </a:r>
            <a:r>
              <a:rPr lang="en-GB" baseline="0" dirty="0" smtClean="0"/>
              <a:t>=2) &amp; lognorm lead to decreasing VaR -&gt;Merits of diversification </a:t>
            </a:r>
          </a:p>
          <a:p>
            <a:pPr marL="177416" indent="-177416">
              <a:buFontTx/>
              <a:buChar char="-"/>
            </a:pPr>
            <a:r>
              <a:rPr lang="en-GB" baseline="0" dirty="0" smtClean="0"/>
              <a:t>Pareto: Risk increases as portfolio size </a:t>
            </a:r>
            <a:r>
              <a:rPr lang="en-GB" baseline="0" dirty="0" smtClean="0"/>
              <a:t>does</a:t>
            </a:r>
            <a:endParaRPr lang="en-GB" baseline="0" dirty="0" smtClean="0"/>
          </a:p>
          <a:p>
            <a:pPr marL="177416" indent="-177416">
              <a:buFontTx/>
              <a:buChar char="-"/>
            </a:pPr>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6</a:t>
            </a:fld>
            <a:endParaRPr lang="de-CH" dirty="0"/>
          </a:p>
        </p:txBody>
      </p:sp>
    </p:spTree>
    <p:extLst>
      <p:ext uri="{BB962C8B-B14F-4D97-AF65-F5344CB8AC3E}">
        <p14:creationId xmlns:p14="http://schemas.microsoft.com/office/powerpoint/2010/main" val="2011661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7416" indent="-177416">
              <a:buFontTx/>
              <a:buChar char="-"/>
            </a:pPr>
            <a:r>
              <a:rPr lang="en-GB" dirty="0" smtClean="0"/>
              <a:t>We</a:t>
            </a:r>
            <a:r>
              <a:rPr lang="en-GB" baseline="0" dirty="0" smtClean="0"/>
              <a:t> need to assume how the model (of not clear) needs to be applied -&gt; we can not ask the regulator for a ruling</a:t>
            </a:r>
          </a:p>
          <a:p>
            <a:r>
              <a:rPr lang="en-US" dirty="0" smtClean="0"/>
              <a:t>-  Frequency:</a:t>
            </a:r>
            <a:r>
              <a:rPr lang="en-US" baseline="0" dirty="0" smtClean="0"/>
              <a:t> for a portfolio of 50 (0.15*50), here Poisson model</a:t>
            </a:r>
          </a:p>
          <a:p>
            <a:r>
              <a:rPr lang="en-US" baseline="0" dirty="0" smtClean="0"/>
              <a:t>- Severity: Caped at 50 Mio. USD, empirical distribution (defined on a lattice, h=0.1 Mio. USD)</a:t>
            </a:r>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7</a:t>
            </a:fld>
            <a:endParaRPr lang="de-CH" dirty="0"/>
          </a:p>
        </p:txBody>
      </p:sp>
    </p:spTree>
    <p:extLst>
      <p:ext uri="{BB962C8B-B14F-4D97-AF65-F5344CB8AC3E}">
        <p14:creationId xmlns:p14="http://schemas.microsoft.com/office/powerpoint/2010/main" val="125944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7416" indent="-177416">
              <a:buFontTx/>
              <a:buChar char="-"/>
            </a:pPr>
            <a:r>
              <a:rPr lang="de-CH" dirty="0" err="1" smtClean="0"/>
              <a:t>Scenaria</a:t>
            </a:r>
            <a:r>
              <a:rPr lang="de-CH" dirty="0" smtClean="0"/>
              <a:t> </a:t>
            </a:r>
            <a:r>
              <a:rPr lang="de-CH" dirty="0" err="1" smtClean="0"/>
              <a:t>approach</a:t>
            </a:r>
            <a:r>
              <a:rPr lang="de-CH" baseline="0" dirty="0" smtClean="0"/>
              <a:t> </a:t>
            </a:r>
            <a:r>
              <a:rPr lang="de-CH" baseline="0" dirty="0" err="1" smtClean="0"/>
              <a:t>for</a:t>
            </a:r>
            <a:r>
              <a:rPr lang="de-CH" baseline="0" dirty="0" smtClean="0"/>
              <a:t> </a:t>
            </a:r>
            <a:r>
              <a:rPr lang="de-CH" baseline="0" dirty="0" err="1" smtClean="0"/>
              <a:t>market</a:t>
            </a:r>
            <a:r>
              <a:rPr lang="de-CH" baseline="0" dirty="0" smtClean="0"/>
              <a:t> und </a:t>
            </a:r>
            <a:r>
              <a:rPr lang="de-CH" baseline="0" dirty="0" err="1" smtClean="0"/>
              <a:t>life</a:t>
            </a:r>
            <a:r>
              <a:rPr lang="de-CH" baseline="0" dirty="0" smtClean="0"/>
              <a:t> </a:t>
            </a:r>
            <a:r>
              <a:rPr lang="de-CH" baseline="0" dirty="0" err="1" smtClean="0"/>
              <a:t>underwriting</a:t>
            </a:r>
            <a:r>
              <a:rPr lang="de-CH" baseline="0" dirty="0" smtClean="0"/>
              <a:t> </a:t>
            </a:r>
            <a:r>
              <a:rPr lang="de-CH" baseline="0" dirty="0" err="1" smtClean="0"/>
              <a:t>risk</a:t>
            </a:r>
            <a:endParaRPr lang="de-CH" baseline="0" dirty="0" smtClean="0"/>
          </a:p>
          <a:p>
            <a:pPr marL="177416" indent="-177416">
              <a:buFontTx/>
              <a:buChar char="-"/>
            </a:pPr>
            <a:r>
              <a:rPr lang="de-CH" baseline="0" dirty="0" err="1" smtClean="0"/>
              <a:t>Factor</a:t>
            </a:r>
            <a:r>
              <a:rPr lang="de-CH" baseline="0" dirty="0" smtClean="0"/>
              <a:t> </a:t>
            </a:r>
            <a:r>
              <a:rPr lang="de-CH" baseline="0" dirty="0" err="1" smtClean="0"/>
              <a:t>approach</a:t>
            </a:r>
            <a:r>
              <a:rPr lang="de-CH" baseline="0" dirty="0" smtClean="0"/>
              <a:t> </a:t>
            </a:r>
            <a:r>
              <a:rPr lang="de-CH" baseline="0" dirty="0" err="1" smtClean="0"/>
              <a:t>for</a:t>
            </a:r>
            <a:r>
              <a:rPr lang="de-CH" baseline="0" dirty="0" smtClean="0"/>
              <a:t> non </a:t>
            </a:r>
            <a:r>
              <a:rPr lang="de-CH" baseline="0" dirty="0" err="1" smtClean="0"/>
              <a:t>life</a:t>
            </a:r>
            <a:r>
              <a:rPr lang="de-CH" baseline="0" dirty="0" smtClean="0"/>
              <a:t> </a:t>
            </a:r>
            <a:r>
              <a:rPr lang="de-CH" baseline="0" dirty="0" err="1" smtClean="0"/>
              <a:t>underwriting</a:t>
            </a:r>
            <a:r>
              <a:rPr lang="de-CH" baseline="0" dirty="0" smtClean="0"/>
              <a:t> </a:t>
            </a:r>
            <a:r>
              <a:rPr lang="de-CH" baseline="0" dirty="0" err="1" smtClean="0"/>
              <a:t>risk</a:t>
            </a:r>
            <a:endParaRPr lang="de-CH" dirty="0" smtClean="0"/>
          </a:p>
          <a:p>
            <a:pPr marL="177416" indent="-177416">
              <a:buFontTx/>
              <a:buChar char="-"/>
            </a:pPr>
            <a:r>
              <a:rPr lang="de-CH" dirty="0" smtClean="0"/>
              <a:t>SCR relevant </a:t>
            </a:r>
            <a:r>
              <a:rPr lang="de-CH" dirty="0" err="1" smtClean="0"/>
              <a:t>to</a:t>
            </a:r>
            <a:r>
              <a:rPr lang="de-CH" dirty="0" smtClean="0"/>
              <a:t> </a:t>
            </a:r>
            <a:r>
              <a:rPr lang="de-CH" dirty="0" err="1" smtClean="0"/>
              <a:t>avoid</a:t>
            </a:r>
            <a:r>
              <a:rPr lang="de-CH" baseline="0" dirty="0" smtClean="0"/>
              <a:t> </a:t>
            </a:r>
            <a:r>
              <a:rPr lang="de-CH" baseline="0" dirty="0" err="1" smtClean="0"/>
              <a:t>interventions</a:t>
            </a:r>
            <a:endParaRPr lang="de-CH" baseline="0" dirty="0" smtClean="0"/>
          </a:p>
          <a:p>
            <a:pPr marL="177416" indent="-177416">
              <a:buFontTx/>
              <a:buChar char="-"/>
            </a:pPr>
            <a:r>
              <a:rPr lang="de-CH" baseline="0" dirty="0" smtClean="0"/>
              <a:t>Square </a:t>
            </a:r>
            <a:r>
              <a:rPr lang="de-CH" baseline="0" dirty="0" err="1" smtClean="0"/>
              <a:t>root</a:t>
            </a:r>
            <a:r>
              <a:rPr lang="de-CH" baseline="0" dirty="0" smtClean="0"/>
              <a:t> </a:t>
            </a:r>
            <a:r>
              <a:rPr lang="de-CH" baseline="0" dirty="0" err="1" smtClean="0"/>
              <a:t>formula</a:t>
            </a:r>
            <a:r>
              <a:rPr lang="de-CH" baseline="0" dirty="0" smtClean="0"/>
              <a:t> </a:t>
            </a:r>
            <a:r>
              <a:rPr lang="de-CH" baseline="0" dirty="0" err="1" smtClean="0"/>
              <a:t>simmilar</a:t>
            </a:r>
            <a:r>
              <a:rPr lang="de-CH" baseline="0" dirty="0" smtClean="0"/>
              <a:t> </a:t>
            </a:r>
            <a:r>
              <a:rPr lang="de-CH" baseline="0" dirty="0" err="1" smtClean="0"/>
              <a:t>to</a:t>
            </a:r>
            <a:r>
              <a:rPr lang="de-CH" baseline="0" dirty="0" smtClean="0"/>
              <a:t> </a:t>
            </a:r>
            <a:r>
              <a:rPr lang="de-CH" baseline="0" dirty="0" err="1" smtClean="0"/>
              <a:t>the</a:t>
            </a:r>
            <a:r>
              <a:rPr lang="de-CH" baseline="0" dirty="0" smtClean="0"/>
              <a:t> </a:t>
            </a:r>
            <a:r>
              <a:rPr lang="de-CH" baseline="0" dirty="0" err="1" smtClean="0"/>
              <a:t>calculation</a:t>
            </a:r>
            <a:r>
              <a:rPr lang="de-CH" baseline="0" dirty="0" smtClean="0"/>
              <a:t> </a:t>
            </a:r>
            <a:r>
              <a:rPr lang="de-CH" baseline="0" dirty="0" err="1" smtClean="0"/>
              <a:t>of</a:t>
            </a:r>
            <a:r>
              <a:rPr lang="de-CH" baseline="0" dirty="0" smtClean="0"/>
              <a:t> a </a:t>
            </a:r>
            <a:r>
              <a:rPr lang="de-CH" baseline="0" dirty="0" err="1" smtClean="0"/>
              <a:t>potfolio’s</a:t>
            </a:r>
            <a:r>
              <a:rPr lang="de-CH" baseline="0" dirty="0" smtClean="0"/>
              <a:t> </a:t>
            </a:r>
            <a:r>
              <a:rPr lang="de-CH" baseline="0" dirty="0" err="1" smtClean="0"/>
              <a:t>standard</a:t>
            </a:r>
            <a:r>
              <a:rPr lang="de-CH" baseline="0" dirty="0" smtClean="0"/>
              <a:t> </a:t>
            </a:r>
            <a:r>
              <a:rPr lang="de-CH" baseline="0" dirty="0" err="1" smtClean="0"/>
              <a:t>deviation</a:t>
            </a:r>
            <a:r>
              <a:rPr lang="de-CH" baseline="0" dirty="0" smtClean="0"/>
              <a:t> (SCR </a:t>
            </a:r>
            <a:r>
              <a:rPr lang="de-CH" baseline="0" dirty="0" err="1" smtClean="0"/>
              <a:t>is</a:t>
            </a:r>
            <a:r>
              <a:rPr lang="de-CH" baseline="0" dirty="0" smtClean="0"/>
              <a:t> </a:t>
            </a:r>
            <a:r>
              <a:rPr lang="de-CH" baseline="0" dirty="0" err="1" smtClean="0"/>
              <a:t>simply</a:t>
            </a:r>
            <a:r>
              <a:rPr lang="de-CH" baseline="0" dirty="0" smtClean="0"/>
              <a:t> a linear </a:t>
            </a:r>
            <a:r>
              <a:rPr lang="de-CH" baseline="0" dirty="0" err="1" smtClean="0"/>
              <a:t>transformation</a:t>
            </a:r>
            <a:r>
              <a:rPr lang="de-CH" baseline="0" dirty="0" smtClean="0"/>
              <a:t> </a:t>
            </a:r>
            <a:r>
              <a:rPr lang="de-CH" baseline="0" dirty="0" err="1" smtClean="0"/>
              <a:t>of</a:t>
            </a:r>
            <a:r>
              <a:rPr lang="de-CH" baseline="0" dirty="0" smtClean="0"/>
              <a:t> </a:t>
            </a:r>
            <a:r>
              <a:rPr lang="de-CH" baseline="0" dirty="0" err="1" smtClean="0"/>
              <a:t>the</a:t>
            </a:r>
            <a:r>
              <a:rPr lang="de-CH" baseline="0" dirty="0" smtClean="0"/>
              <a:t> </a:t>
            </a:r>
            <a:r>
              <a:rPr lang="de-CH" baseline="0" dirty="0" err="1" smtClean="0"/>
              <a:t>variance</a:t>
            </a:r>
            <a:r>
              <a:rPr lang="de-CH" baseline="0" dirty="0" smtClean="0"/>
              <a:t>)</a:t>
            </a:r>
          </a:p>
          <a:p>
            <a:pPr marL="177416" indent="-177416">
              <a:buFontTx/>
              <a:buChar char="-"/>
            </a:pPr>
            <a:r>
              <a:rPr lang="de-CH" baseline="0" dirty="0" err="1" smtClean="0"/>
              <a:t>Correlation</a:t>
            </a:r>
            <a:r>
              <a:rPr lang="de-CH" baseline="0" dirty="0" smtClean="0"/>
              <a:t> </a:t>
            </a:r>
            <a:r>
              <a:rPr lang="de-CH" baseline="0" dirty="0" err="1" smtClean="0"/>
              <a:t>matrix</a:t>
            </a:r>
            <a:endParaRPr lang="de-CH" baseline="0" dirty="0" smtClean="0"/>
          </a:p>
          <a:p>
            <a:pPr marL="177416" indent="-177416">
              <a:buFontTx/>
              <a:buChar char="-"/>
            </a:pPr>
            <a:r>
              <a:rPr lang="de-CH" baseline="0" dirty="0" err="1" smtClean="0"/>
              <a:t>Factor</a:t>
            </a:r>
            <a:r>
              <a:rPr lang="de-CH" baseline="0" dirty="0" smtClean="0"/>
              <a:t> </a:t>
            </a:r>
            <a:r>
              <a:rPr lang="de-CH" baseline="0" dirty="0" err="1" smtClean="0"/>
              <a:t>multiplication</a:t>
            </a:r>
            <a:r>
              <a:rPr lang="de-CH" baseline="0" dirty="0" smtClean="0"/>
              <a:t> </a:t>
            </a:r>
            <a:r>
              <a:rPr lang="de-CH" baseline="0" dirty="0" err="1" smtClean="0"/>
              <a:t>is</a:t>
            </a:r>
            <a:r>
              <a:rPr lang="de-CH" baseline="0" dirty="0" smtClean="0"/>
              <a:t> </a:t>
            </a:r>
            <a:r>
              <a:rPr lang="de-CH" baseline="0" dirty="0" err="1" smtClean="0"/>
              <a:t>meant</a:t>
            </a:r>
            <a:r>
              <a:rPr lang="de-CH" baseline="0" dirty="0" smtClean="0"/>
              <a:t> </a:t>
            </a:r>
            <a:r>
              <a:rPr lang="de-CH" baseline="0" dirty="0" err="1" smtClean="0"/>
              <a:t>to</a:t>
            </a:r>
            <a:r>
              <a:rPr lang="de-CH" baseline="0" dirty="0" smtClean="0"/>
              <a:t> </a:t>
            </a:r>
            <a:r>
              <a:rPr lang="de-CH" baseline="0" dirty="0" err="1" smtClean="0"/>
              <a:t>approx</a:t>
            </a:r>
            <a:r>
              <a:rPr lang="de-CH" baseline="0" dirty="0" smtClean="0"/>
              <a:t>. </a:t>
            </a:r>
            <a:r>
              <a:rPr lang="de-CH" baseline="0" dirty="0" err="1" smtClean="0"/>
              <a:t>the</a:t>
            </a:r>
            <a:r>
              <a:rPr lang="de-CH" baseline="0" dirty="0" smtClean="0"/>
              <a:t> </a:t>
            </a:r>
            <a:r>
              <a:rPr lang="de-CH" baseline="0" dirty="0" err="1" smtClean="0"/>
              <a:t>VaR</a:t>
            </a:r>
            <a:r>
              <a:rPr lang="de-CH" baseline="0" dirty="0" smtClean="0"/>
              <a:t> </a:t>
            </a:r>
            <a:r>
              <a:rPr lang="de-CH" baseline="0" dirty="0" err="1" smtClean="0"/>
              <a:t>of</a:t>
            </a:r>
            <a:r>
              <a:rPr lang="de-CH" baseline="0" dirty="0" smtClean="0"/>
              <a:t> a lognormal </a:t>
            </a:r>
            <a:r>
              <a:rPr lang="de-CH" baseline="0" dirty="0" err="1" smtClean="0"/>
              <a:t>distribution</a:t>
            </a:r>
            <a:r>
              <a:rPr lang="de-CH" baseline="0" dirty="0" smtClean="0"/>
              <a:t> (at </a:t>
            </a:r>
            <a:r>
              <a:rPr lang="de-CH" baseline="0" dirty="0" err="1" smtClean="0"/>
              <a:t>the</a:t>
            </a:r>
            <a:r>
              <a:rPr lang="de-CH" baseline="0" dirty="0" smtClean="0"/>
              <a:t> 99.5% </a:t>
            </a:r>
            <a:r>
              <a:rPr lang="de-CH" baseline="0" dirty="0" err="1" smtClean="0"/>
              <a:t>confindence</a:t>
            </a:r>
            <a:r>
              <a:rPr lang="de-CH" baseline="0" dirty="0" smtClean="0"/>
              <a:t> </a:t>
            </a:r>
            <a:r>
              <a:rPr lang="de-CH" baseline="0" dirty="0" err="1" smtClean="0"/>
              <a:t>level</a:t>
            </a:r>
            <a:r>
              <a:rPr lang="de-CH" baseline="0" dirty="0" smtClean="0"/>
              <a:t>)</a:t>
            </a:r>
          </a:p>
          <a:p>
            <a:pPr marL="177416" indent="-177416">
              <a:buFontTx/>
              <a:buChar char="-"/>
            </a:pPr>
            <a:r>
              <a:rPr lang="de-CH" baseline="0" dirty="0" smtClean="0"/>
              <a:t>OP </a:t>
            </a:r>
            <a:r>
              <a:rPr lang="de-CH" baseline="0" dirty="0" err="1" smtClean="0"/>
              <a:t>risk</a:t>
            </a:r>
            <a:r>
              <a:rPr lang="de-CH" baseline="0" dirty="0" smtClean="0"/>
              <a:t>: </a:t>
            </a:r>
            <a:r>
              <a:rPr lang="de-CH" baseline="0" dirty="0" err="1" smtClean="0"/>
              <a:t>factor</a:t>
            </a:r>
            <a:r>
              <a:rPr lang="de-CH" baseline="0" dirty="0" smtClean="0"/>
              <a:t> </a:t>
            </a:r>
            <a:r>
              <a:rPr lang="de-CH" baseline="0" dirty="0" err="1" smtClean="0"/>
              <a:t>times</a:t>
            </a:r>
            <a:r>
              <a:rPr lang="de-CH" baseline="0" dirty="0" smtClean="0"/>
              <a:t> BSCR</a:t>
            </a:r>
          </a:p>
          <a:p>
            <a:pPr marL="177416" indent="-177416">
              <a:buFontTx/>
              <a:buChar char="-"/>
            </a:pPr>
            <a:endParaRPr lang="de-CH" baseline="0" dirty="0" smtClean="0"/>
          </a:p>
          <a:p>
            <a:pPr marL="177416" indent="-177416">
              <a:buFontTx/>
              <a:buChar char="-"/>
            </a:pPr>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8</a:t>
            </a:fld>
            <a:endParaRPr lang="de-CH"/>
          </a:p>
        </p:txBody>
      </p:sp>
    </p:spTree>
    <p:extLst>
      <p:ext uri="{BB962C8B-B14F-4D97-AF65-F5344CB8AC3E}">
        <p14:creationId xmlns:p14="http://schemas.microsoft.com/office/powerpoint/2010/main" val="1779338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marL="177416" indent="-177416" defTabSz="946221">
                  <a:buFontTx/>
                  <a:buChar char="-"/>
                  <a:defRPr/>
                </a:pPr>
                <a:r>
                  <a:rPr lang="en-US" dirty="0"/>
                  <a:t>where the factor (coefficient of variation) is given by the regulator (depending on the </a:t>
                </a:r>
                <a:r>
                  <a:rPr lang="en-US" dirty="0" err="1"/>
                  <a:t>LoB</a:t>
                </a:r>
                <a:r>
                  <a:rPr lang="en-US" dirty="0"/>
                  <a:t>, normal vs cat risk, and premium vs reserve risk) </a:t>
                </a:r>
              </a:p>
              <a:p>
                <a:pPr marL="177416" indent="-177416" defTabSz="946221">
                  <a:buFontTx/>
                  <a:buChar char="-"/>
                  <a:defRPr/>
                </a:pPr>
                <a:r>
                  <a:rPr lang="en-US" dirty="0"/>
                  <a:t>and </a:t>
                </a:r>
                <a14:m>
                  <m:oMath xmlns:m="http://schemas.openxmlformats.org/officeDocument/2006/math">
                    <m:r>
                      <a:rPr lang="de-CH" i="1">
                        <a:latin typeface="Cambria Math" panose="02040503050406030204" pitchFamily="18" charset="0"/>
                        <a:ea typeface="Cambria Math" panose="02040503050406030204" pitchFamily="18" charset="0"/>
                      </a:rPr>
                      <m:t>𝑣</m:t>
                    </m:r>
                  </m:oMath>
                </a14:m>
                <a:r>
                  <a:rPr lang="en-US" dirty="0"/>
                  <a:t> stands for the volume measure (usually total written premium or reserves).</a:t>
                </a:r>
                <a:endParaRPr lang="en-US" dirty="0"/>
              </a:p>
              <a:p>
                <a:endParaRPr lang="en-US" dirty="0"/>
              </a:p>
            </p:txBody>
          </p:sp>
        </mc:Choice>
        <mc:Fallback xmlns="">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where the factor (coefficient of variation) is given by the regulator (depending on the </a:t>
                </a:r>
                <a:r>
                  <a:rPr lang="en-US" sz="1200" dirty="0" err="1" smtClean="0"/>
                  <a:t>LoB</a:t>
                </a:r>
                <a:r>
                  <a:rPr lang="en-US" sz="1200" dirty="0" smtClean="0"/>
                  <a:t>, normal vs cat risk, and premium vs reserve risk) and </a:t>
                </a:r>
                <a:r>
                  <a:rPr lang="de-CH" sz="1200" i="0">
                    <a:latin typeface="Cambria Math" panose="02040503050406030204" pitchFamily="18" charset="0"/>
                    <a:ea typeface="Cambria Math" panose="02040503050406030204" pitchFamily="18" charset="0"/>
                  </a:rPr>
                  <a:t>𝑣</a:t>
                </a:r>
                <a:r>
                  <a:rPr lang="en-US" sz="1200" dirty="0" smtClean="0"/>
                  <a:t> stands for the volume measure (usually total written premium or reserves).</a:t>
                </a:r>
                <a:endParaRPr lang="en-US" sz="1200" dirty="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9</a:t>
            </a:fld>
            <a:endParaRPr lang="de-CH"/>
          </a:p>
        </p:txBody>
      </p:sp>
    </p:spTree>
    <p:extLst>
      <p:ext uri="{BB962C8B-B14F-4D97-AF65-F5344CB8AC3E}">
        <p14:creationId xmlns:p14="http://schemas.microsoft.com/office/powerpoint/2010/main" val="3125288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mit Titel 26er">
    <p:spTree>
      <p:nvGrpSpPr>
        <p:cNvPr id="1" name=""/>
        <p:cNvGrpSpPr/>
        <p:nvPr/>
      </p:nvGrpSpPr>
      <p:grpSpPr>
        <a:xfrm>
          <a:off x="0" y="0"/>
          <a:ext cx="0" cy="0"/>
          <a:chOff x="0" y="0"/>
          <a:chExt cx="0" cy="0"/>
        </a:xfrm>
      </p:grpSpPr>
      <p:sp>
        <p:nvSpPr>
          <p:cNvPr id="4" name="Titel 1"/>
          <p:cNvSpPr txBox="1">
            <a:spLocks/>
          </p:cNvSpPr>
          <p:nvPr userDrawn="1"/>
        </p:nvSpPr>
        <p:spPr>
          <a:xfrm>
            <a:off x="1939515" y="303085"/>
            <a:ext cx="7814085" cy="635699"/>
          </a:xfrm>
          <a:prstGeom prst="rect">
            <a:avLst/>
          </a:prstGeom>
        </p:spPr>
        <p:txBody>
          <a:bodyPr/>
          <a:lstStyle>
            <a:lvl1pPr algn="l" defTabSz="957263" rtl="0" eaLnBrk="0" fontAlgn="base" hangingPunct="0">
              <a:spcBef>
                <a:spcPct val="0"/>
              </a:spcBef>
              <a:spcAft>
                <a:spcPct val="0"/>
              </a:spcAft>
              <a:defRPr sz="2600">
                <a:solidFill>
                  <a:srgbClr val="115C2E"/>
                </a:solidFill>
                <a:latin typeface="Arial"/>
                <a:ea typeface="+mj-ea"/>
                <a:cs typeface="Arial"/>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a:lstStyle>
          <a:p>
            <a:endParaRPr lang="de-CH" kern="0" dirty="0"/>
          </a:p>
        </p:txBody>
      </p:sp>
      <p:sp>
        <p:nvSpPr>
          <p:cNvPr id="3" name="Titel 2"/>
          <p:cNvSpPr>
            <a:spLocks noGrp="1"/>
          </p:cNvSpPr>
          <p:nvPr>
            <p:ph type="title"/>
          </p:nvPr>
        </p:nvSpPr>
        <p:spPr>
          <a:xfrm>
            <a:off x="355600" y="365125"/>
            <a:ext cx="10998200" cy="476123"/>
          </a:xfrm>
          <a:prstGeom prst="rect">
            <a:avLst/>
          </a:prstGeom>
        </p:spPr>
        <p:txBody>
          <a:bodyPr/>
          <a:lstStyle>
            <a:lvl1pPr>
              <a:defRPr b="1">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9" name="Textplatzhalter 8"/>
          <p:cNvSpPr>
            <a:spLocks noGrp="1"/>
          </p:cNvSpPr>
          <p:nvPr>
            <p:ph type="body" sz="quarter" idx="10"/>
          </p:nvPr>
        </p:nvSpPr>
        <p:spPr>
          <a:xfrm>
            <a:off x="355600" y="1341438"/>
            <a:ext cx="111664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20433053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657225" y="365125"/>
            <a:ext cx="8270875" cy="473075"/>
          </a:xfrm>
          <a:prstGeom prst="rect">
            <a:avLst/>
          </a:prstGeom>
        </p:spPr>
        <p:txBody>
          <a:bodyPr/>
          <a:lstStyle>
            <a:lvl1pPr>
              <a:defRPr>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3" name="Textplatzhalter 8"/>
          <p:cNvSpPr>
            <a:spLocks noGrp="1"/>
          </p:cNvSpPr>
          <p:nvPr>
            <p:ph type="body" sz="quarter" idx="10"/>
          </p:nvPr>
        </p:nvSpPr>
        <p:spPr>
          <a:xfrm>
            <a:off x="838200" y="1341438"/>
            <a:ext cx="106838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776731063"/>
      </p:ext>
    </p:extLst>
  </p:cSld>
  <p:clrMapOvr>
    <a:masterClrMapping/>
  </p:clrMapOvr>
  <p:transition>
    <p:cover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32"/>
          <p:cNvSpPr>
            <a:spLocks noChangeArrowheads="1"/>
          </p:cNvSpPr>
          <p:nvPr userDrawn="1"/>
        </p:nvSpPr>
        <p:spPr bwMode="auto">
          <a:xfrm>
            <a:off x="8275516" y="6465725"/>
            <a:ext cx="32668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0" tIns="0" rIns="0" bIns="0" anchor="ctr" anchorCtr="0">
            <a:spAutoFit/>
          </a:bodyPr>
          <a:lstStyle/>
          <a:p>
            <a:pPr algn="r" defTabSz="814388" eaLnBrk="0" fontAlgn="base" hangingPunct="0">
              <a:spcBef>
                <a:spcPct val="0"/>
              </a:spcBef>
              <a:spcAft>
                <a:spcPct val="0"/>
              </a:spcAft>
            </a:pPr>
            <a:r>
              <a:rPr lang="en-US" altLang="de-DE" sz="1200" noProof="0" dirty="0" smtClean="0">
                <a:solidFill>
                  <a:srgbClr val="000000"/>
                </a:solidFill>
                <a:latin typeface="Arial" pitchFamily="34" charset="0"/>
                <a:cs typeface="Arial" pitchFamily="34" charset="0"/>
              </a:rPr>
              <a:t>Regulatory Treatment of Cyber Risk</a:t>
            </a:r>
            <a:endParaRPr lang="en-US" altLang="de-DE" sz="1200" baseline="0" noProof="0" dirty="0" smtClean="0">
              <a:solidFill>
                <a:srgbClr val="000000"/>
              </a:solidFill>
              <a:latin typeface="Arial" pitchFamily="34" charset="0"/>
              <a:cs typeface="Arial" pitchFamily="34" charset="0"/>
            </a:endParaRPr>
          </a:p>
        </p:txBody>
      </p:sp>
      <p:sp>
        <p:nvSpPr>
          <p:cNvPr id="3" name="Textfeld 2"/>
          <p:cNvSpPr txBox="1">
            <a:spLocks noChangeArrowheads="1"/>
          </p:cNvSpPr>
          <p:nvPr userDrawn="1"/>
        </p:nvSpPr>
        <p:spPr bwMode="auto">
          <a:xfrm>
            <a:off x="4617907" y="6414925"/>
            <a:ext cx="3005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ctr" defTabSz="814388" rtl="0" eaLnBrk="0" fontAlgn="base" latinLnBrk="0" hangingPunct="0">
              <a:lnSpc>
                <a:spcPct val="100000"/>
              </a:lnSpc>
              <a:spcBef>
                <a:spcPct val="0"/>
              </a:spcBef>
              <a:spcAft>
                <a:spcPct val="0"/>
              </a:spcAft>
              <a:buClrTx/>
              <a:buSzTx/>
              <a:buFontTx/>
              <a:buNone/>
              <a:tabLst/>
              <a:defRPr/>
            </a:pPr>
            <a:r>
              <a:rPr lang="de-DE" sz="1200" dirty="0" smtClean="0">
                <a:solidFill>
                  <a:srgbClr val="000000"/>
                </a:solidFill>
                <a:latin typeface="Arial" pitchFamily="34" charset="0"/>
                <a:cs typeface="Arial" pitchFamily="34" charset="0"/>
              </a:rPr>
              <a:t>Page </a:t>
            </a:r>
            <a:fld id="{EE4993F3-715B-43F1-808D-3CC4BCD0BEBE}" type="slidenum">
              <a:rPr lang="de-DE" sz="1200" smtClean="0">
                <a:solidFill>
                  <a:srgbClr val="000000"/>
                </a:solidFill>
                <a:latin typeface="Arial" pitchFamily="34" charset="0"/>
                <a:cs typeface="Arial" pitchFamily="34" charset="0"/>
              </a:rPr>
              <a:pPr marL="0" marR="0" indent="0" algn="ctr" defTabSz="814388" rtl="0" eaLnBrk="0" fontAlgn="base" latinLnBrk="0" hangingPunct="0">
                <a:lnSpc>
                  <a:spcPct val="100000"/>
                </a:lnSpc>
                <a:spcBef>
                  <a:spcPct val="0"/>
                </a:spcBef>
                <a:spcAft>
                  <a:spcPct val="0"/>
                </a:spcAft>
                <a:buClrTx/>
                <a:buSzTx/>
                <a:buFontTx/>
                <a:buNone/>
                <a:tabLst/>
                <a:defRPr/>
              </a:pPr>
              <a:t>‹#›</a:t>
            </a:fld>
            <a:endParaRPr lang="de-DE" sz="1200" dirty="0" smtClean="0">
              <a:solidFill>
                <a:srgbClr val="000000"/>
              </a:solidFill>
              <a:latin typeface="Arial" pitchFamily="34" charset="0"/>
              <a:cs typeface="Arial" pitchFamily="34" charset="0"/>
            </a:endParaRPr>
          </a:p>
        </p:txBody>
      </p:sp>
      <p:sp>
        <p:nvSpPr>
          <p:cNvPr id="6" name="Textfeld 5"/>
          <p:cNvSpPr txBox="1">
            <a:spLocks noChangeArrowheads="1"/>
          </p:cNvSpPr>
          <p:nvPr userDrawn="1"/>
        </p:nvSpPr>
        <p:spPr bwMode="auto">
          <a:xfrm>
            <a:off x="617855" y="6422992"/>
            <a:ext cx="25954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l" defTabSz="814388" rtl="0" eaLnBrk="0" fontAlgn="base" latinLnBrk="0" hangingPunct="0">
              <a:lnSpc>
                <a:spcPct val="100000"/>
              </a:lnSpc>
              <a:spcBef>
                <a:spcPct val="0"/>
              </a:spcBef>
              <a:spcAft>
                <a:spcPct val="0"/>
              </a:spcAft>
              <a:buClrTx/>
              <a:buSzTx/>
              <a:buFontTx/>
              <a:buNone/>
              <a:tabLst/>
              <a:defRPr/>
            </a:pPr>
            <a:r>
              <a:rPr lang="en-US" altLang="de-DE" sz="1200" dirty="0" smtClean="0">
                <a:solidFill>
                  <a:srgbClr val="000000"/>
                </a:solidFill>
                <a:latin typeface="Arial" pitchFamily="34" charset="0"/>
                <a:cs typeface="Arial" pitchFamily="34" charset="0"/>
              </a:rPr>
              <a:t>June 29</a:t>
            </a:r>
            <a:r>
              <a:rPr lang="en-US" altLang="de-DE" sz="1200" baseline="30000" dirty="0" smtClean="0">
                <a:solidFill>
                  <a:srgbClr val="000000"/>
                </a:solidFill>
                <a:latin typeface="Arial" pitchFamily="34" charset="0"/>
                <a:cs typeface="Arial" pitchFamily="34" charset="0"/>
              </a:rPr>
              <a:t>th</a:t>
            </a:r>
            <a:r>
              <a:rPr lang="en-US" altLang="de-DE" sz="1200" dirty="0" smtClean="0">
                <a:solidFill>
                  <a:srgbClr val="000000"/>
                </a:solidFill>
                <a:latin typeface="Arial" pitchFamily="34" charset="0"/>
                <a:cs typeface="Arial" pitchFamily="34" charset="0"/>
              </a:rPr>
              <a:t>, 2017</a:t>
            </a:r>
            <a:endParaRPr lang="de-DE" sz="1200" dirty="0" smtClean="0">
              <a:solidFill>
                <a:srgbClr val="000000"/>
              </a:solidFill>
              <a:latin typeface="Arial" pitchFamily="34" charset="0"/>
              <a:cs typeface="Arial" pitchFamily="34" charset="0"/>
            </a:endParaRPr>
          </a:p>
        </p:txBody>
      </p:sp>
      <p:cxnSp>
        <p:nvCxnSpPr>
          <p:cNvPr id="10" name="Gerader Verbinder 9"/>
          <p:cNvCxnSpPr/>
          <p:nvPr userDrawn="1"/>
        </p:nvCxnSpPr>
        <p:spPr bwMode="auto">
          <a:xfrm>
            <a:off x="698500" y="9022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userDrawn="1"/>
        </p:nvCxnSpPr>
        <p:spPr bwMode="auto">
          <a:xfrm>
            <a:off x="698500" y="63251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829800" y="282147"/>
            <a:ext cx="1712531" cy="522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990735"/>
      </p:ext>
    </p:extLst>
  </p:cSld>
  <p:clrMap bg1="lt1" tx1="dk1" bg2="lt2" tx2="dk2" accent1="accent1" accent2="accent2" accent3="accent3" accent4="accent4" accent5="accent5" accent6="accent6" hlink="hlink" folHlink="folHlink"/>
  <p:sldLayoutIdLst>
    <p:sldLayoutId id="2147483662" r:id="rId1"/>
    <p:sldLayoutId id="2147483663" r:id="rId2"/>
  </p:sldLayoutIdLst>
  <p:transition>
    <p:cover dir="d"/>
  </p:transition>
  <p:timing>
    <p:tnLst>
      <p:par>
        <p:cTn id="1" dur="indefinite" restart="never" nodeType="tmRoot"/>
      </p:par>
    </p:tnLst>
  </p:timing>
  <p:txStyles>
    <p:titleStyle>
      <a:lvl1pPr algn="l" defTabSz="957263" rtl="0" eaLnBrk="0" fontAlgn="base" hangingPunct="0">
        <a:spcBef>
          <a:spcPct val="0"/>
        </a:spcBef>
        <a:spcAft>
          <a:spcPct val="0"/>
        </a:spcAft>
        <a:defRPr sz="2600">
          <a:solidFill>
            <a:schemeClr val="accent6">
              <a:lumMod val="50000"/>
            </a:schemeClr>
          </a:solidFill>
          <a:latin typeface="+mj-lt"/>
          <a:ea typeface="+mj-ea"/>
          <a:cs typeface="+mj-cs"/>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p:titleStyle>
    <p:body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mn-lt"/>
          <a:ea typeface="+mn-ea"/>
          <a:cs typeface="+mn-cs"/>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mn-lt"/>
        </a:defRPr>
      </a:lvl2pPr>
      <a:lvl3pPr marL="1187450" indent="-239713" algn="l" defTabSz="957263" rtl="0" eaLnBrk="0" fontAlgn="base" hangingPunct="0">
        <a:spcBef>
          <a:spcPct val="20000"/>
        </a:spcBef>
        <a:spcAft>
          <a:spcPct val="0"/>
        </a:spcAft>
        <a:buChar char="•"/>
        <a:defRPr sz="2400">
          <a:solidFill>
            <a:schemeClr val="tx1"/>
          </a:solidFill>
          <a:latin typeface="+mn-lt"/>
        </a:defRPr>
      </a:lvl3pPr>
      <a:lvl4pPr marL="1597025" indent="-239713" algn="l" defTabSz="957263" rtl="0" eaLnBrk="0" fontAlgn="base" hangingPunct="0">
        <a:spcBef>
          <a:spcPct val="20000"/>
        </a:spcBef>
        <a:spcAft>
          <a:spcPct val="0"/>
        </a:spcAft>
        <a:buChar char="–"/>
        <a:defRPr sz="2400">
          <a:solidFill>
            <a:schemeClr val="tx1"/>
          </a:solidFill>
          <a:latin typeface="+mn-lt"/>
        </a:defRPr>
      </a:lvl4pPr>
      <a:lvl5pPr marL="2005013" indent="-238125" algn="l" defTabSz="957263" rtl="0" eaLnBrk="0" fontAlgn="base" hangingPunct="0">
        <a:spcBef>
          <a:spcPct val="20000"/>
        </a:spcBef>
        <a:spcAft>
          <a:spcPct val="0"/>
        </a:spcAft>
        <a:buChar char="»"/>
        <a:defRPr sz="2400">
          <a:solidFill>
            <a:schemeClr val="tx1"/>
          </a:solidFill>
          <a:latin typeface="+mn-lt"/>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923924" y="1341438"/>
            <a:ext cx="10667062" cy="4669218"/>
          </a:xfrm>
        </p:spPr>
        <p:txBody>
          <a:bodyPr/>
          <a:lstStyle/>
          <a:p>
            <a:pPr marL="0" indent="0" algn="ctr">
              <a:buNone/>
            </a:pPr>
            <a:r>
              <a:rPr lang="en-US" sz="3200" dirty="0" smtClean="0">
                <a:solidFill>
                  <a:schemeClr val="accent6">
                    <a:lumMod val="50000"/>
                  </a:schemeClr>
                </a:solidFill>
              </a:rPr>
              <a:t>2017 Insurance Risk and Finance Research Conference</a:t>
            </a:r>
          </a:p>
          <a:p>
            <a:pPr marL="0" indent="0" algn="ctr">
              <a:buNone/>
            </a:pPr>
            <a:endParaRPr lang="en-US" sz="3200" b="1" dirty="0" smtClean="0">
              <a:solidFill>
                <a:schemeClr val="accent6">
                  <a:lumMod val="50000"/>
                </a:schemeClr>
              </a:solidFill>
            </a:endParaRPr>
          </a:p>
          <a:p>
            <a:pPr marL="0" indent="0" algn="ctr">
              <a:buNone/>
            </a:pPr>
            <a:endParaRPr lang="en-US" sz="3200" b="1" dirty="0" smtClean="0">
              <a:solidFill>
                <a:schemeClr val="accent6">
                  <a:lumMod val="50000"/>
                </a:schemeClr>
              </a:solidFill>
            </a:endParaRPr>
          </a:p>
          <a:p>
            <a:pPr marL="0" indent="0" algn="ctr">
              <a:buNone/>
            </a:pPr>
            <a:r>
              <a:rPr lang="en-US" b="1" dirty="0" smtClean="0">
                <a:solidFill>
                  <a:schemeClr val="accent6">
                    <a:lumMod val="50000"/>
                  </a:schemeClr>
                </a:solidFill>
              </a:rPr>
              <a:t>Does insurance regulation adequately reflect cyber risk?</a:t>
            </a:r>
          </a:p>
          <a:p>
            <a:pPr marL="0" indent="0" algn="ctr">
              <a:buNone/>
            </a:pPr>
            <a:r>
              <a:rPr lang="en-US" dirty="0" smtClean="0">
                <a:solidFill>
                  <a:schemeClr val="accent6">
                    <a:lumMod val="50000"/>
                  </a:schemeClr>
                </a:solidFill>
              </a:rPr>
              <a:t>An Analysis of Solvency II, the Swiss Solvency Test, and the US RBC Standards</a:t>
            </a:r>
          </a:p>
          <a:p>
            <a:pPr marL="0" indent="0">
              <a:buNone/>
            </a:pPr>
            <a:endParaRPr lang="en-US" sz="1400" dirty="0" smtClean="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r>
              <a:rPr lang="en-US" sz="1600" dirty="0" smtClean="0"/>
              <a:t>Werner </a:t>
            </a:r>
            <a:r>
              <a:rPr lang="en-US" sz="1600" dirty="0"/>
              <a:t>Schnell*, </a:t>
            </a:r>
            <a:r>
              <a:rPr lang="en-US" sz="1600" dirty="0" err="1" smtClean="0"/>
              <a:t>Ph.D</a:t>
            </a:r>
            <a:r>
              <a:rPr lang="en-US" sz="1600" dirty="0" smtClean="0"/>
              <a:t> Candidate</a:t>
            </a:r>
          </a:p>
          <a:p>
            <a:pPr marL="0" indent="0">
              <a:buNone/>
            </a:pPr>
            <a:r>
              <a:rPr lang="en-US" sz="1600" dirty="0" smtClean="0"/>
              <a:t>(joint work with Prof. Martin Eling*)</a:t>
            </a:r>
          </a:p>
          <a:p>
            <a:pPr marL="0" indent="0">
              <a:buNone/>
            </a:pPr>
            <a:endParaRPr lang="en-US" sz="1400" dirty="0" smtClean="0"/>
          </a:p>
          <a:p>
            <a:pPr marL="0" indent="0">
              <a:buNone/>
            </a:pPr>
            <a:r>
              <a:rPr lang="en-US" sz="1400" dirty="0" smtClean="0"/>
              <a:t>*Institute of Insurance Economics, University of </a:t>
            </a:r>
            <a:r>
              <a:rPr lang="en-US" sz="1400" dirty="0" err="1" smtClean="0"/>
              <a:t>St.Gallen</a:t>
            </a:r>
            <a:endParaRPr lang="en-US" sz="1400" dirty="0" smtClean="0"/>
          </a:p>
          <a:p>
            <a:pPr marL="0" indent="0">
              <a:buNone/>
            </a:pPr>
            <a:endParaRPr lang="en-US" sz="2600" dirty="0" smtClean="0">
              <a:solidFill>
                <a:schemeClr val="accent6">
                  <a:lumMod val="50000"/>
                </a:schemeClr>
              </a:solidFill>
              <a:ea typeface="+mj-ea"/>
            </a:endParaRPr>
          </a:p>
        </p:txBody>
      </p:sp>
    </p:spTree>
    <p:extLst>
      <p:ext uri="{BB962C8B-B14F-4D97-AF65-F5344CB8AC3E}">
        <p14:creationId xmlns:p14="http://schemas.microsoft.com/office/powerpoint/2010/main" val="967182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Solvency II and Cyber Risk (Underwriting)</a:t>
            </a:r>
            <a:endParaRPr lang="en-US" dirty="0"/>
          </a:p>
        </p:txBody>
      </p:sp>
      <p:pic>
        <p:nvPicPr>
          <p:cNvPr id="16" name="Grafik 15"/>
          <p:cNvPicPr/>
          <p:nvPr/>
        </p:nvPicPr>
        <p:blipFill>
          <a:blip r:embed="rId3"/>
          <a:stretch>
            <a:fillRect/>
          </a:stretch>
        </p:blipFill>
        <p:spPr>
          <a:xfrm>
            <a:off x="6965157" y="2257425"/>
            <a:ext cx="4085589" cy="3584574"/>
          </a:xfrm>
          <a:prstGeom prst="rect">
            <a:avLst/>
          </a:prstGeom>
        </p:spPr>
      </p:pic>
      <p:pic>
        <p:nvPicPr>
          <p:cNvPr id="17" name="Grafik 16"/>
          <p:cNvPicPr/>
          <p:nvPr/>
        </p:nvPicPr>
        <p:blipFill>
          <a:blip r:embed="rId4"/>
          <a:stretch>
            <a:fillRect/>
          </a:stretch>
        </p:blipFill>
        <p:spPr>
          <a:xfrm>
            <a:off x="712311" y="2071927"/>
            <a:ext cx="4940935" cy="3938588"/>
          </a:xfrm>
          <a:prstGeom prst="rect">
            <a:avLst/>
          </a:prstGeom>
        </p:spPr>
      </p:pic>
      <p:sp>
        <p:nvSpPr>
          <p:cNvPr id="11" name="Textfeld 10"/>
          <p:cNvSpPr txBox="1"/>
          <p:nvPr/>
        </p:nvSpPr>
        <p:spPr>
          <a:xfrm>
            <a:off x="1132046" y="1420156"/>
            <a:ext cx="4521200" cy="369332"/>
          </a:xfrm>
          <a:prstGeom prst="rect">
            <a:avLst/>
          </a:prstGeom>
          <a:noFill/>
        </p:spPr>
        <p:txBody>
          <a:bodyPr wrap="square" rtlCol="0">
            <a:spAutoFit/>
          </a:bodyPr>
          <a:lstStyle/>
          <a:p>
            <a:r>
              <a:rPr lang="en-US" dirty="0" err="1" smtClean="0">
                <a:latin typeface="Arial" panose="020B0604020202020204" pitchFamily="34" charset="0"/>
                <a:cs typeface="Arial" panose="020B0604020202020204" pitchFamily="34" charset="0"/>
              </a:rPr>
              <a:t>VaR</a:t>
            </a:r>
            <a:r>
              <a:rPr lang="en-US" dirty="0" smtClean="0">
                <a:latin typeface="Arial" panose="020B0604020202020204" pitchFamily="34" charset="0"/>
                <a:cs typeface="Arial" panose="020B0604020202020204" pitchFamily="34" charset="0"/>
              </a:rPr>
              <a:t> vs. SCR</a:t>
            </a:r>
            <a:endParaRPr lang="en-US" dirty="0">
              <a:latin typeface="Arial" panose="020B0604020202020204" pitchFamily="34" charset="0"/>
              <a:cs typeface="Arial" panose="020B0604020202020204" pitchFamily="34" charset="0"/>
            </a:endParaRPr>
          </a:p>
        </p:txBody>
      </p:sp>
      <p:sp>
        <p:nvSpPr>
          <p:cNvPr id="19" name="Textfeld 18"/>
          <p:cNvSpPr txBox="1"/>
          <p:nvPr/>
        </p:nvSpPr>
        <p:spPr>
          <a:xfrm>
            <a:off x="7107714" y="1420156"/>
            <a:ext cx="4165600"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Cover Limits / Portfolio Size Boundary</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3153803"/>
      </p:ext>
    </p:extLst>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Solvency II and Cyber Risk (Underwriting)</a:t>
            </a:r>
            <a:endParaRPr lang="en-US" dirty="0"/>
          </a:p>
        </p:txBody>
      </p:sp>
      <p:sp>
        <p:nvSpPr>
          <p:cNvPr id="3" name="Textplatzhalter 2"/>
          <p:cNvSpPr>
            <a:spLocks noGrp="1"/>
          </p:cNvSpPr>
          <p:nvPr>
            <p:ph type="body" sz="quarter" idx="10"/>
          </p:nvPr>
        </p:nvSpPr>
        <p:spPr/>
        <p:txBody>
          <a:bodyPr/>
          <a:lstStyle/>
          <a:p>
            <a:pPr marL="0" indent="0">
              <a:buNone/>
            </a:pPr>
            <a:r>
              <a:rPr lang="en-US" sz="1800" dirty="0" smtClean="0"/>
              <a:t>Sliced at cover limit l= US$ 50 m</a:t>
            </a:r>
            <a:endParaRPr lang="en-US" sz="1800" dirty="0"/>
          </a:p>
        </p:txBody>
      </p:sp>
      <p:pic>
        <p:nvPicPr>
          <p:cNvPr id="12" name="Grafik 11"/>
          <p:cNvPicPr/>
          <p:nvPr/>
        </p:nvPicPr>
        <p:blipFill>
          <a:blip r:embed="rId3"/>
          <a:stretch>
            <a:fillRect/>
          </a:stretch>
        </p:blipFill>
        <p:spPr>
          <a:xfrm>
            <a:off x="1587501" y="1981200"/>
            <a:ext cx="7975600" cy="4029456"/>
          </a:xfrm>
          <a:prstGeom prst="rect">
            <a:avLst/>
          </a:prstGeom>
        </p:spPr>
      </p:pic>
    </p:spTree>
    <p:extLst>
      <p:ext uri="{BB962C8B-B14F-4D97-AF65-F5344CB8AC3E}">
        <p14:creationId xmlns:p14="http://schemas.microsoft.com/office/powerpoint/2010/main" val="3509048018"/>
      </p:ext>
    </p:extLst>
  </p:cSld>
  <p:clrMapOvr>
    <a:masterClrMapping/>
  </p:clrMapOvr>
  <p:transition>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US Risk </a:t>
            </a:r>
            <a:r>
              <a:rPr lang="en-GB" dirty="0"/>
              <a:t>B</a:t>
            </a:r>
            <a:r>
              <a:rPr lang="en-GB" dirty="0" smtClean="0"/>
              <a:t>ased Capital and Cyber Risk (Underwriting)</a:t>
            </a:r>
            <a:endParaRPr lang="en-GB" dirty="0"/>
          </a:p>
        </p:txBody>
      </p:sp>
      <p:sp>
        <p:nvSpPr>
          <p:cNvPr id="8" name="Rectangle 4"/>
          <p:cNvSpPr>
            <a:spLocks noChangeArrowheads="1"/>
          </p:cNvSpPr>
          <p:nvPr/>
        </p:nvSpPr>
        <p:spPr bwMode="auto">
          <a:xfrm>
            <a:off x="1121846" y="1467130"/>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dirty="0" smtClean="0">
                <a:ln>
                  <a:noFill/>
                </a:ln>
                <a:solidFill>
                  <a:schemeClr val="tx1"/>
                </a:solidFill>
                <a:effectLst/>
                <a:latin typeface="Arial" panose="020B0604020202020204" pitchFamily="34" charset="0"/>
              </a:rPr>
              <a:t/>
            </a:r>
            <a:br>
              <a:rPr kumimoji="0" lang="en-GB" altLang="en-US" sz="1800" b="0" i="0" u="none" strike="noStrike" cap="none" normalizeH="0" baseline="0" dirty="0" smtClean="0">
                <a:ln>
                  <a:noFill/>
                </a:ln>
                <a:solidFill>
                  <a:schemeClr val="tx1"/>
                </a:solidFill>
                <a:effectLst/>
                <a:latin typeface="Arial" panose="020B0604020202020204" pitchFamily="34" charset="0"/>
              </a:rPr>
            </a:b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1" name="Rechteck 10"/>
              <p:cNvSpPr/>
              <p:nvPr/>
            </p:nvSpPr>
            <p:spPr>
              <a:xfrm>
                <a:off x="963680" y="1284302"/>
                <a:ext cx="6326120" cy="3988656"/>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Aggregation </a:t>
                </a:r>
                <a:r>
                  <a:rPr lang="en-GB" dirty="0">
                    <a:latin typeface="Arial" panose="020B0604020202020204" pitchFamily="34" charset="0"/>
                    <a:cs typeface="Arial" panose="020B0604020202020204" pitchFamily="34" charset="0"/>
                  </a:rPr>
                  <a:t>by the square root formula:</a:t>
                </a:r>
              </a:p>
              <a:p>
                <a:endParaRPr lang="en-GB" i="1" dirty="0"/>
              </a:p>
              <a:p>
                <a:pPr/>
                <a14:m>
                  <m:oMathPara xmlns:m="http://schemas.openxmlformats.org/officeDocument/2006/math">
                    <m:oMathParaPr>
                      <m:jc m:val="center"/>
                    </m:oMathParaPr>
                    <m:oMath xmlns:m="http://schemas.openxmlformats.org/officeDocument/2006/math">
                      <m:r>
                        <a:rPr lang="en-GB" i="1">
                          <a:latin typeface="Cambria Math" panose="02040503050406030204" pitchFamily="18" charset="0"/>
                        </a:rPr>
                        <m:t>𝑟𝑏𝑐</m:t>
                      </m:r>
                      <m:r>
                        <a:rPr lang="en-GB" i="1">
                          <a:latin typeface="Cambria Math" panose="02040503050406030204" pitchFamily="18" charset="0"/>
                        </a:rPr>
                        <m:t>=</m:t>
                      </m:r>
                      <m:rad>
                        <m:radPr>
                          <m:degHide m:val="on"/>
                          <m:ctrlPr>
                            <a:rPr lang="en-GB" i="1">
                              <a:latin typeface="Cambria Math" panose="02040503050406030204" pitchFamily="18" charset="0"/>
                            </a:rPr>
                          </m:ctrlPr>
                        </m:radPr>
                        <m:deg/>
                        <m:e>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GB" b="0" i="1" smtClean="0">
                                      <a:latin typeface="Cambria Math" panose="02040503050406030204" pitchFamily="18" charset="0"/>
                                    </a:rPr>
                                    <m:t>𝑟𝑏𝑐</m:t>
                                  </m:r>
                                </m:e>
                                <m:sub>
                                  <m:r>
                                    <a:rPr lang="en-GB" i="1">
                                      <a:latin typeface="Cambria Math" panose="02040503050406030204" pitchFamily="18" charset="0"/>
                                    </a:rPr>
                                    <m:t>𝑃</m:t>
                                  </m:r>
                                </m:sub>
                              </m:sSub>
                            </m:e>
                            <m:sup>
                              <m:r>
                                <a:rPr lang="en-GB" i="1">
                                  <a:latin typeface="Cambria Math" panose="02040503050406030204" pitchFamily="18" charset="0"/>
                                </a:rPr>
                                <m:t>2</m:t>
                              </m:r>
                            </m:sup>
                          </m:sSup>
                          <m:r>
                            <a:rPr lang="en-GB" i="1">
                              <a:latin typeface="Cambria Math" panose="02040503050406030204" pitchFamily="18" charset="0"/>
                            </a:rPr>
                            <m:t>+</m:t>
                          </m:r>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GB" b="0" i="1" smtClean="0">
                                      <a:latin typeface="Cambria Math" panose="02040503050406030204" pitchFamily="18" charset="0"/>
                                    </a:rPr>
                                    <m:t>𝑟𝑏𝑐</m:t>
                                  </m:r>
                                </m:e>
                                <m:sub>
                                  <m:r>
                                    <a:rPr lang="en-GB" i="1">
                                      <a:latin typeface="Cambria Math" panose="02040503050406030204" pitchFamily="18" charset="0"/>
                                    </a:rPr>
                                    <m:t>𝑅</m:t>
                                  </m:r>
                                </m:sub>
                              </m:sSub>
                            </m:e>
                            <m:sup>
                              <m:r>
                                <a:rPr lang="en-GB" i="1">
                                  <a:latin typeface="Cambria Math" panose="02040503050406030204" pitchFamily="18" charset="0"/>
                                </a:rPr>
                                <m:t>2</m:t>
                              </m:r>
                            </m:sup>
                          </m:sSup>
                          <m:r>
                            <a:rPr lang="en-GB" b="0" i="1" smtClean="0">
                              <a:latin typeface="Cambria Math" panose="02040503050406030204" pitchFamily="18" charset="0"/>
                            </a:rPr>
                            <m:t>+…</m:t>
                          </m:r>
                        </m:e>
                      </m:rad>
                    </m:oMath>
                  </m:oMathPara>
                </a14:m>
                <a:endParaRPr lang="en-GB" dirty="0" smtClean="0"/>
              </a:p>
              <a:p>
                <a:endParaRPr lang="en-GB" dirty="0" smtClean="0"/>
              </a:p>
              <a:p>
                <a:endParaRPr lang="en-GB" dirty="0"/>
              </a:p>
              <a:p>
                <a:r>
                  <a:rPr lang="en-GB" dirty="0">
                    <a:latin typeface="Arial" panose="020B0604020202020204" pitchFamily="34" charset="0"/>
                    <a:cs typeface="Arial" panose="020B0604020202020204" pitchFamily="34" charset="0"/>
                  </a:rPr>
                  <a:t>Required </a:t>
                </a:r>
                <a:r>
                  <a:rPr lang="en-GB" dirty="0" smtClean="0">
                    <a:latin typeface="Arial" panose="020B0604020202020204" pitchFamily="34" charset="0"/>
                    <a:cs typeface="Arial" panose="020B0604020202020204" pitchFamily="34" charset="0"/>
                  </a:rPr>
                  <a:t>capital (factor based approach):</a:t>
                </a:r>
                <a:endParaRPr lang="en-GB" i="1" dirty="0">
                  <a:latin typeface="Arial" panose="020B0604020202020204" pitchFamily="34" charset="0"/>
                  <a:cs typeface="Arial" panose="020B0604020202020204" pitchFamily="34" charset="0"/>
                </a:endParaRPr>
              </a:p>
              <a:p>
                <a:pPr/>
                <a14:m>
                  <m:oMathPara xmlns:m="http://schemas.openxmlformats.org/officeDocument/2006/math">
                    <m:oMathParaPr>
                      <m:jc m:val="center"/>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𝑟𝑏𝑐</m:t>
                          </m:r>
                        </m:e>
                        <m:sub>
                          <m:r>
                            <m:rPr>
                              <m:nor/>
                            </m:rPr>
                            <a:rPr lang="en-GB">
                              <a:latin typeface="Cambria Math" panose="02040503050406030204" pitchFamily="18" charset="0"/>
                            </a:rPr>
                            <m:t>i</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𝑟</m:t>
                          </m:r>
                        </m:e>
                        <m:sub>
                          <m:r>
                            <a:rPr lang="en-GB" i="1">
                              <a:latin typeface="Cambria Math" panose="02040503050406030204" pitchFamily="18" charset="0"/>
                            </a:rPr>
                            <m:t>𝑖</m:t>
                          </m:r>
                        </m:sub>
                      </m:sSub>
                      <m:r>
                        <a:rPr lang="en-GB" i="1">
                          <a:latin typeface="Cambria Math" panose="02040503050406030204" pitchFamily="18" charset="0"/>
                        </a:rPr>
                        <m:t> ∙</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𝑣</m:t>
                          </m:r>
                        </m:e>
                        <m:sub>
                          <m:r>
                            <a:rPr lang="en-GB" i="1">
                              <a:latin typeface="Cambria Math" panose="02040503050406030204" pitchFamily="18" charset="0"/>
                              <a:ea typeface="Cambria Math" panose="02040503050406030204" pitchFamily="18" charset="0"/>
                            </a:rPr>
                            <m:t>𝑖</m:t>
                          </m:r>
                        </m:sub>
                      </m:sSub>
                    </m:oMath>
                  </m:oMathPara>
                </a14:m>
                <a:endParaRPr lang="en-GB" dirty="0"/>
              </a:p>
              <a:p>
                <a:endParaRPr lang="en-GB" i="1" dirty="0"/>
              </a:p>
              <a:p>
                <a:r>
                  <a:rPr lang="en-GB" i="1" dirty="0">
                    <a:latin typeface="Arial" panose="020B0604020202020204" pitchFamily="34" charset="0"/>
                    <a:cs typeface="Arial" panose="020B0604020202020204" pitchFamily="34" charset="0"/>
                  </a:rPr>
                  <a:t>w</a:t>
                </a:r>
                <a:r>
                  <a:rPr lang="en-GB" i="1" dirty="0" smtClean="0">
                    <a:latin typeface="Arial" panose="020B0604020202020204" pitchFamily="34" charset="0"/>
                    <a:cs typeface="Arial" panose="020B0604020202020204" pitchFamily="34" charset="0"/>
                  </a:rPr>
                  <a:t>here volume measure </a:t>
                </a:r>
                <a14:m>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𝑣</m:t>
                        </m:r>
                      </m:e>
                      <m:sub/>
                    </m:sSub>
                  </m:oMath>
                </a14:m>
                <a:r>
                  <a:rPr lang="en-GB" i="1" dirty="0">
                    <a:latin typeface="Arial" panose="020B0604020202020204" pitchFamily="34" charset="0"/>
                    <a:cs typeface="Arial" panose="020B0604020202020204" pitchFamily="34" charset="0"/>
                  </a:rPr>
                  <a:t> </a:t>
                </a:r>
                <a:r>
                  <a:rPr lang="en-GB" i="1" dirty="0" smtClean="0">
                    <a:latin typeface="Arial" panose="020B0604020202020204" pitchFamily="34" charset="0"/>
                    <a:cs typeface="Arial" panose="020B0604020202020204" pitchFamily="34" charset="0"/>
                  </a:rPr>
                  <a:t>correspondents to the written </a:t>
                </a:r>
                <a:r>
                  <a:rPr lang="en-GB" i="1" dirty="0">
                    <a:latin typeface="Arial" panose="020B0604020202020204" pitchFamily="34" charset="0"/>
                    <a:cs typeface="Arial" panose="020B0604020202020204" pitchFamily="34" charset="0"/>
                  </a:rPr>
                  <a:t>premium /</a:t>
                </a:r>
                <a:r>
                  <a:rPr lang="en-GB" i="1" dirty="0" smtClean="0">
                    <a:latin typeface="Arial" panose="020B0604020202020204" pitchFamily="34" charset="0"/>
                    <a:cs typeface="Arial" panose="020B0604020202020204" pitchFamily="34" charset="0"/>
                  </a:rPr>
                  <a:t> reserves and r </a:t>
                </a:r>
                <a:r>
                  <a:rPr lang="en-GB" i="1" dirty="0">
                    <a:latin typeface="Arial" panose="020B0604020202020204" pitchFamily="34" charset="0"/>
                    <a:cs typeface="Arial" panose="020B0604020202020204" pitchFamily="34" charset="0"/>
                  </a:rPr>
                  <a:t>is </a:t>
                </a:r>
                <a:r>
                  <a:rPr lang="en-GB" i="1" dirty="0" smtClean="0">
                    <a:latin typeface="Arial" panose="020B0604020202020204" pitchFamily="34" charset="0"/>
                    <a:cs typeface="Arial" panose="020B0604020202020204" pitchFamily="34" charset="0"/>
                  </a:rPr>
                  <a:t>the stressed </a:t>
                </a:r>
                <a:r>
                  <a:rPr lang="en-GB" i="1" dirty="0">
                    <a:latin typeface="Arial" panose="020B0604020202020204" pitchFamily="34" charset="0"/>
                    <a:cs typeface="Arial" panose="020B0604020202020204" pitchFamily="34" charset="0"/>
                  </a:rPr>
                  <a:t>risk factor or cost ratio given by </a:t>
                </a:r>
                <a:r>
                  <a:rPr lang="en-GB" i="1" dirty="0" smtClean="0">
                    <a:latin typeface="Arial" panose="020B0604020202020204" pitchFamily="34" charset="0"/>
                    <a:cs typeface="Arial" panose="020B0604020202020204" pitchFamily="34" charset="0"/>
                  </a:rPr>
                  <a:t>NAIC.</a:t>
                </a:r>
              </a:p>
              <a:p>
                <a:endParaRPr lang="en-GB" i="1" dirty="0"/>
              </a:p>
              <a:p>
                <a:r>
                  <a:rPr lang="en-GB" i="1" dirty="0" smtClean="0">
                    <a:latin typeface="Arial" panose="020B0604020202020204" pitchFamily="34" charset="0"/>
                    <a:cs typeface="Arial" panose="020B0604020202020204" pitchFamily="34" charset="0"/>
                  </a:rPr>
                  <a:t>So far no explicit consideration of cat risk.</a:t>
                </a:r>
                <a:endParaRPr lang="en-GB" dirty="0" smtClean="0">
                  <a:latin typeface="Arial" panose="020B0604020202020204" pitchFamily="34" charset="0"/>
                  <a:cs typeface="Arial" panose="020B0604020202020204" pitchFamily="34" charset="0"/>
                </a:endParaRPr>
              </a:p>
            </p:txBody>
          </p:sp>
        </mc:Choice>
        <mc:Fallback xmlns="">
          <p:sp>
            <p:nvSpPr>
              <p:cNvPr id="11" name="Rechteck 10"/>
              <p:cNvSpPr>
                <a:spLocks noRot="1" noChangeAspect="1" noMove="1" noResize="1" noEditPoints="1" noAdjustHandles="1" noChangeArrowheads="1" noChangeShapeType="1" noTextEdit="1"/>
              </p:cNvSpPr>
              <p:nvPr/>
            </p:nvSpPr>
            <p:spPr>
              <a:xfrm>
                <a:off x="963680" y="1284302"/>
                <a:ext cx="6326120" cy="3988656"/>
              </a:xfrm>
              <a:prstGeom prst="rect">
                <a:avLst/>
              </a:prstGeom>
              <a:blipFill rotWithShape="0">
                <a:blip r:embed="rId3"/>
                <a:stretch>
                  <a:fillRect l="-771" t="-917" b="-15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5" name="Tabelle 4"/>
              <p:cNvGraphicFramePr>
                <a:graphicFrameLocks noGrp="1"/>
              </p:cNvGraphicFramePr>
              <p:nvPr>
                <p:extLst>
                  <p:ext uri="{D42A27DB-BD31-4B8C-83A1-F6EECF244321}">
                    <p14:modId xmlns:p14="http://schemas.microsoft.com/office/powerpoint/2010/main" val="2051237785"/>
                  </p:ext>
                </p:extLst>
              </p:nvPr>
            </p:nvGraphicFramePr>
            <p:xfrm>
              <a:off x="8509000" y="2377590"/>
              <a:ext cx="2413000" cy="1802079"/>
            </p:xfrm>
            <a:graphic>
              <a:graphicData uri="http://schemas.openxmlformats.org/drawingml/2006/table">
                <a:tbl>
                  <a:tblPr firstRow="1" firstCol="1" bandRow="1"/>
                  <a:tblGrid>
                    <a:gridCol w="1613979"/>
                    <a:gridCol w="799021"/>
                  </a:tblGrid>
                  <a:tr h="506445">
                    <a:tc>
                      <a:txBody>
                        <a:bodyPr/>
                        <a:lstStyle/>
                        <a:p>
                          <a:pPr algn="l">
                            <a:lnSpc>
                              <a:spcPct val="150000"/>
                            </a:lnSpc>
                            <a:spcBef>
                              <a:spcPts val="1200"/>
                            </a:spcBef>
                            <a:spcAft>
                              <a:spcPts val="0"/>
                            </a:spcAft>
                          </a:pPr>
                          <a:r>
                            <a:rPr lang="en-US" sz="1800" b="1" kern="100" dirty="0">
                              <a:effectLst/>
                              <a:latin typeface="Palatino Linotype" panose="02040502050505030304" pitchFamily="18" charset="0"/>
                              <a:ea typeface="Calibri" panose="020F0502020204030204" pitchFamily="34" charset="0"/>
                              <a:cs typeface="Times New Roman" panose="02020603050405020304" pitchFamily="18" charset="0"/>
                            </a:rPr>
                            <a:t> </a:t>
                          </a:r>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1200"/>
                            </a:spcBef>
                            <a:spcAft>
                              <a:spcPts val="0"/>
                            </a:spcAft>
                          </a:pPr>
                          <a14:m>
                            <m:oMathPara xmlns:m="http://schemas.openxmlformats.org/officeDocument/2006/math">
                              <m:oMathParaPr>
                                <m:jc m:val="centerGroup"/>
                              </m:oMathParaPr>
                              <m:oMath xmlns:m="http://schemas.openxmlformats.org/officeDocument/2006/math">
                                <m:sSubSup>
                                  <m:sSubSupPr>
                                    <m:ctrlPr>
                                      <a:rPr lang="en-GB" sz="1800" b="1" i="1" kern="100">
                                        <a:effectLst/>
                                        <a:latin typeface="Cambria Math" panose="02040503050406030204" pitchFamily="18" charset="0"/>
                                        <a:ea typeface="SimSun" panose="02010600030101010101" pitchFamily="2" charset="-122"/>
                                        <a:cs typeface="Calibri Light" panose="020F0302020204030204" pitchFamily="34" charset="0"/>
                                      </a:rPr>
                                    </m:ctrlPr>
                                  </m:sSubSupPr>
                                  <m:e>
                                    <m:r>
                                      <a:rPr lang="en-US" sz="1800" b="1" i="1" kern="100">
                                        <a:effectLst/>
                                        <a:latin typeface="Cambria Math" panose="02040503050406030204" pitchFamily="18" charset="0"/>
                                        <a:ea typeface="Calibri" panose="020F0502020204030204" pitchFamily="34" charset="0"/>
                                        <a:cs typeface="Calibri Light" panose="020F0302020204030204" pitchFamily="34" charset="0"/>
                                      </a:rPr>
                                      <m:t>𝑹</m:t>
                                    </m:r>
                                  </m:e>
                                  <m:sub>
                                    <m:r>
                                      <a:rPr lang="en-US" sz="1800" b="1" i="1" kern="100">
                                        <a:effectLst/>
                                        <a:latin typeface="Cambria Math" panose="02040503050406030204" pitchFamily="18" charset="0"/>
                                        <a:ea typeface="Calibri" panose="020F0502020204030204" pitchFamily="34" charset="0"/>
                                        <a:cs typeface="Calibri Light" panose="020F0302020204030204" pitchFamily="34" charset="0"/>
                                      </a:rPr>
                                      <m:t>(.)</m:t>
                                    </m:r>
                                  </m:sub>
                                  <m:sup>
                                    <m:r>
                                      <a:rPr lang="en-US" sz="1800" b="1" i="1" kern="100">
                                        <a:effectLst/>
                                        <a:latin typeface="Cambria Math" panose="02040503050406030204" pitchFamily="18" charset="0"/>
                                        <a:ea typeface="Calibri" panose="020F0502020204030204" pitchFamily="34" charset="0"/>
                                        <a:cs typeface="Calibri Light" panose="020F0302020204030204" pitchFamily="34" charset="0"/>
                                      </a:rPr>
                                      <m:t>𝒕𝒐𝒕𝒂𝒍</m:t>
                                    </m:r>
                                  </m:sup>
                                </m:sSubSup>
                              </m:oMath>
                            </m:oMathPara>
                          </a14:m>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915">
                    <a:tc>
                      <a:txBody>
                        <a:bodyPr/>
                        <a:lstStyle/>
                        <a:p>
                          <a:pPr algn="l">
                            <a:lnSpc>
                              <a:spcPct val="150000"/>
                            </a:lnSpc>
                            <a:spcBef>
                              <a:spcPts val="1200"/>
                            </a:spcBef>
                            <a:spcAft>
                              <a:spcPts val="0"/>
                            </a:spcAft>
                          </a:pPr>
                          <a14:m>
                            <m:oMathPara xmlns:m="http://schemas.openxmlformats.org/officeDocument/2006/math">
                              <m:oMathParaPr>
                                <m:jc m:val="left"/>
                              </m:oMathParaPr>
                              <m:oMath xmlns:m="http://schemas.openxmlformats.org/officeDocument/2006/math">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𝑷𝒓𝒆𝒎𝒊𝒖𝒎</m:t>
                                </m:r>
                              </m:oMath>
                            </m:oMathPara>
                          </a14:m>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1200"/>
                            </a:spcBef>
                            <a:spcAft>
                              <a:spcPts val="0"/>
                            </a:spcAft>
                          </a:pPr>
                          <a:r>
                            <a:rPr lang="en-US" sz="1800" kern="100" dirty="0">
                              <a:effectLst/>
                              <a:latin typeface="Palatino Linotype" panose="02040502050505030304" pitchFamily="18" charset="0"/>
                              <a:ea typeface="Calibri" panose="020F0502020204030204" pitchFamily="34" charset="0"/>
                              <a:cs typeface="Times New Roman" panose="02020603050405020304" pitchFamily="18" charset="0"/>
                            </a:rPr>
                            <a:t>0.32</a:t>
                          </a:r>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430915">
                    <a:tc>
                      <a:txBody>
                        <a:bodyPr/>
                        <a:lstStyle/>
                        <a:p>
                          <a:pPr algn="l">
                            <a:lnSpc>
                              <a:spcPct val="150000"/>
                            </a:lnSpc>
                            <a:spcBef>
                              <a:spcPts val="1200"/>
                            </a:spcBef>
                            <a:spcAft>
                              <a:spcPts val="0"/>
                            </a:spcAft>
                          </a:pPr>
                          <a14:m>
                            <m:oMathPara xmlns:m="http://schemas.openxmlformats.org/officeDocument/2006/math">
                              <m:oMathParaPr>
                                <m:jc m:val="left"/>
                              </m:oMathParaPr>
                              <m:oMath xmlns:m="http://schemas.openxmlformats.org/officeDocument/2006/math">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𝑹𝒆𝒔𝒆𝒓𝒗𝒆𝒔</m:t>
                                </m:r>
                              </m:oMath>
                            </m:oMathPara>
                          </a14:m>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1200"/>
                            </a:spcBef>
                            <a:spcAft>
                              <a:spcPts val="0"/>
                            </a:spcAft>
                          </a:pPr>
                          <a:r>
                            <a:rPr lang="en-US" sz="1800" kern="100" dirty="0">
                              <a:effectLst/>
                              <a:latin typeface="Palatino Linotype" panose="02040502050505030304" pitchFamily="18" charset="0"/>
                              <a:ea typeface="Calibri" panose="020F0502020204030204" pitchFamily="34" charset="0"/>
                              <a:cs typeface="Times New Roman" panose="02020603050405020304" pitchFamily="18" charset="0"/>
                            </a:rPr>
                            <a:t>0.51</a:t>
                          </a:r>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r h="430915">
                    <a:tc>
                      <a:txBody>
                        <a:bodyPr/>
                        <a:lstStyle/>
                        <a:p>
                          <a:pPr algn="l">
                            <a:lnSpc>
                              <a:spcPct val="150000"/>
                            </a:lnSpc>
                            <a:spcBef>
                              <a:spcPts val="1200"/>
                            </a:spcBef>
                            <a:spcAft>
                              <a:spcPts val="0"/>
                            </a:spcAft>
                          </a:pPr>
                          <a14:m>
                            <m:oMathPara xmlns:m="http://schemas.openxmlformats.org/officeDocument/2006/math">
                              <m:oMathParaPr>
                                <m:jc m:val="left"/>
                              </m:oMathParaPr>
                              <m:oMath xmlns:m="http://schemas.openxmlformats.org/officeDocument/2006/math">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𝑼𝒏𝒅𝒆𝒓𝒘𝒓𝒊𝒕𝒊𝒏𝒈</m:t>
                                </m:r>
                              </m:oMath>
                            </m:oMathPara>
                          </a14:m>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r">
                            <a:lnSpc>
                              <a:spcPct val="150000"/>
                            </a:lnSpc>
                            <a:spcBef>
                              <a:spcPts val="1200"/>
                            </a:spcBef>
                            <a:spcAft>
                              <a:spcPts val="0"/>
                            </a:spcAft>
                          </a:pPr>
                          <a:r>
                            <a:rPr lang="en-US" sz="1800" kern="100" dirty="0">
                              <a:effectLst/>
                              <a:latin typeface="Palatino Linotype" panose="02040502050505030304" pitchFamily="18" charset="0"/>
                              <a:ea typeface="Calibri" panose="020F0502020204030204" pitchFamily="34" charset="0"/>
                              <a:cs typeface="Times New Roman" panose="02020603050405020304" pitchFamily="18" charset="0"/>
                            </a:rPr>
                            <a:t>0.31</a:t>
                          </a:r>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 name="Tabelle 4"/>
              <p:cNvGraphicFramePr>
                <a:graphicFrameLocks noGrp="1"/>
              </p:cNvGraphicFramePr>
              <p:nvPr>
                <p:extLst>
                  <p:ext uri="{D42A27DB-BD31-4B8C-83A1-F6EECF244321}">
                    <p14:modId xmlns:p14="http://schemas.microsoft.com/office/powerpoint/2010/main" val="2051237785"/>
                  </p:ext>
                </p:extLst>
              </p:nvPr>
            </p:nvGraphicFramePr>
            <p:xfrm>
              <a:off x="8509000" y="2377590"/>
              <a:ext cx="2413000" cy="1802079"/>
            </p:xfrm>
            <a:graphic>
              <a:graphicData uri="http://schemas.openxmlformats.org/drawingml/2006/table">
                <a:tbl>
                  <a:tblPr firstRow="1" firstCol="1" bandRow="1"/>
                  <a:tblGrid>
                    <a:gridCol w="1613979"/>
                    <a:gridCol w="799021"/>
                  </a:tblGrid>
                  <a:tr h="509334">
                    <a:tc>
                      <a:txBody>
                        <a:bodyPr/>
                        <a:lstStyle/>
                        <a:p>
                          <a:pPr algn="l">
                            <a:lnSpc>
                              <a:spcPct val="150000"/>
                            </a:lnSpc>
                            <a:spcBef>
                              <a:spcPts val="1200"/>
                            </a:spcBef>
                            <a:spcAft>
                              <a:spcPts val="0"/>
                            </a:spcAft>
                          </a:pPr>
                          <a:r>
                            <a:rPr lang="en-US" sz="1800" b="1" kern="100" dirty="0">
                              <a:effectLst/>
                              <a:latin typeface="Palatino Linotype" panose="02040502050505030304" pitchFamily="18" charset="0"/>
                              <a:ea typeface="Calibri" panose="020F0502020204030204" pitchFamily="34" charset="0"/>
                              <a:cs typeface="Times New Roman" panose="02020603050405020304" pitchFamily="18" charset="0"/>
                            </a:rPr>
                            <a:t> </a:t>
                          </a:r>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4"/>
                          <a:stretch>
                            <a:fillRect l="-203053" t="-3571" r="-2290" b="-267857"/>
                          </a:stretch>
                        </a:blipFill>
                      </a:tcPr>
                    </a:tc>
                  </a:tr>
                  <a:tr h="430915">
                    <a:tc>
                      <a:txBody>
                        <a:bodyPr/>
                        <a:lstStyle/>
                        <a:p>
                          <a:endParaRPr lang="en-US"/>
                        </a:p>
                      </a:txBody>
                      <a:tcPr marL="68580" marR="68580" marT="0" marB="0">
                        <a:lnL>
                          <a:noFill/>
                        </a:lnL>
                        <a:lnR>
                          <a:noFill/>
                        </a:lnR>
                        <a:lnT w="12700" cap="flat" cmpd="sng" algn="ctr">
                          <a:solidFill>
                            <a:srgbClr val="000000"/>
                          </a:solidFill>
                          <a:prstDash val="solid"/>
                          <a:round/>
                          <a:headEnd type="none" w="med" len="med"/>
                          <a:tailEnd type="none" w="med" len="med"/>
                        </a:lnT>
                        <a:lnB>
                          <a:noFill/>
                        </a:lnB>
                        <a:blipFill rotWithShape="0">
                          <a:blip r:embed="rId4"/>
                          <a:stretch>
                            <a:fillRect t="-124286" r="-50376" b="-221429"/>
                          </a:stretch>
                        </a:blipFill>
                      </a:tcPr>
                    </a:tc>
                    <a:tc>
                      <a:txBody>
                        <a:bodyPr/>
                        <a:lstStyle/>
                        <a:p>
                          <a:pPr algn="r">
                            <a:lnSpc>
                              <a:spcPct val="150000"/>
                            </a:lnSpc>
                            <a:spcBef>
                              <a:spcPts val="1200"/>
                            </a:spcBef>
                            <a:spcAft>
                              <a:spcPts val="0"/>
                            </a:spcAft>
                          </a:pPr>
                          <a:r>
                            <a:rPr lang="en-US" sz="1800" kern="100" dirty="0">
                              <a:effectLst/>
                              <a:latin typeface="Palatino Linotype" panose="02040502050505030304" pitchFamily="18" charset="0"/>
                              <a:ea typeface="Calibri" panose="020F0502020204030204" pitchFamily="34" charset="0"/>
                              <a:cs typeface="Times New Roman" panose="02020603050405020304" pitchFamily="18" charset="0"/>
                            </a:rPr>
                            <a:t>0.32</a:t>
                          </a:r>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430915">
                    <a:tc>
                      <a:txBody>
                        <a:bodyPr/>
                        <a:lstStyle/>
                        <a:p>
                          <a:endParaRPr lang="en-US"/>
                        </a:p>
                      </a:txBody>
                      <a:tcPr marL="68580" marR="68580" marT="0" marB="0">
                        <a:lnL>
                          <a:noFill/>
                        </a:lnL>
                        <a:lnR>
                          <a:noFill/>
                        </a:lnR>
                        <a:lnT>
                          <a:noFill/>
                        </a:lnT>
                        <a:lnB w="12700" cap="flat" cmpd="sng" algn="ctr">
                          <a:solidFill>
                            <a:srgbClr val="000000"/>
                          </a:solidFill>
                          <a:prstDash val="solid"/>
                          <a:round/>
                          <a:headEnd type="none" w="med" len="med"/>
                          <a:tailEnd type="none" w="med" len="med"/>
                        </a:lnB>
                        <a:blipFill rotWithShape="0">
                          <a:blip r:embed="rId4"/>
                          <a:stretch>
                            <a:fillRect t="-221127" r="-50376" b="-118310"/>
                          </a:stretch>
                        </a:blipFill>
                      </a:tcPr>
                    </a:tc>
                    <a:tc>
                      <a:txBody>
                        <a:bodyPr/>
                        <a:lstStyle/>
                        <a:p>
                          <a:pPr algn="r">
                            <a:lnSpc>
                              <a:spcPct val="150000"/>
                            </a:lnSpc>
                            <a:spcBef>
                              <a:spcPts val="1200"/>
                            </a:spcBef>
                            <a:spcAft>
                              <a:spcPts val="0"/>
                            </a:spcAft>
                          </a:pPr>
                          <a:r>
                            <a:rPr lang="en-US" sz="1800" kern="100" dirty="0">
                              <a:effectLst/>
                              <a:latin typeface="Palatino Linotype" panose="02040502050505030304" pitchFamily="18" charset="0"/>
                              <a:ea typeface="Calibri" panose="020F0502020204030204" pitchFamily="34" charset="0"/>
                              <a:cs typeface="Times New Roman" panose="02020603050405020304" pitchFamily="18" charset="0"/>
                            </a:rPr>
                            <a:t>0.51</a:t>
                          </a:r>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r h="430915">
                    <a:tc>
                      <a:txBody>
                        <a:bodyPr/>
                        <a:lstStyle/>
                        <a:p>
                          <a:endParaRPr lang="en-US"/>
                        </a:p>
                      </a:txBody>
                      <a:tcPr marL="68580" marR="68580" marT="0" marB="0">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blipFill rotWithShape="0">
                          <a:blip r:embed="rId4"/>
                          <a:stretch>
                            <a:fillRect t="-321127" r="-50376" b="-18310"/>
                          </a:stretch>
                        </a:blipFill>
                      </a:tcPr>
                    </a:tc>
                    <a:tc>
                      <a:txBody>
                        <a:bodyPr/>
                        <a:lstStyle/>
                        <a:p>
                          <a:pPr algn="r">
                            <a:lnSpc>
                              <a:spcPct val="150000"/>
                            </a:lnSpc>
                            <a:spcBef>
                              <a:spcPts val="1200"/>
                            </a:spcBef>
                            <a:spcAft>
                              <a:spcPts val="0"/>
                            </a:spcAft>
                          </a:pPr>
                          <a:r>
                            <a:rPr lang="en-US" sz="1800" kern="100" dirty="0">
                              <a:effectLst/>
                              <a:latin typeface="Palatino Linotype" panose="02040502050505030304" pitchFamily="18" charset="0"/>
                              <a:ea typeface="Calibri" panose="020F0502020204030204" pitchFamily="34" charset="0"/>
                              <a:cs typeface="Times New Roman" panose="02020603050405020304" pitchFamily="18" charset="0"/>
                            </a:rPr>
                            <a:t>0.31</a:t>
                          </a:r>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1320846284"/>
      </p:ext>
    </p:extLst>
  </p:cSld>
  <p:clrMapOvr>
    <a:masterClrMapping/>
  </p:clrMapOvr>
  <p:transition>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Cyber Risk and US Risk Based Capital (Underwriting)</a:t>
            </a:r>
          </a:p>
        </p:txBody>
      </p:sp>
      <p:pic>
        <p:nvPicPr>
          <p:cNvPr id="4" name="Grafik 3"/>
          <p:cNvPicPr/>
          <p:nvPr/>
        </p:nvPicPr>
        <p:blipFill>
          <a:blip r:embed="rId3"/>
          <a:stretch>
            <a:fillRect/>
          </a:stretch>
        </p:blipFill>
        <p:spPr>
          <a:xfrm>
            <a:off x="5939790" y="1941830"/>
            <a:ext cx="5394960" cy="3792220"/>
          </a:xfrm>
          <a:prstGeom prst="rect">
            <a:avLst/>
          </a:prstGeom>
        </p:spPr>
      </p:pic>
      <p:pic>
        <p:nvPicPr>
          <p:cNvPr id="5" name="Grafik 4"/>
          <p:cNvPicPr/>
          <p:nvPr/>
        </p:nvPicPr>
        <p:blipFill>
          <a:blip r:embed="rId4"/>
          <a:stretch>
            <a:fillRect/>
          </a:stretch>
        </p:blipFill>
        <p:spPr>
          <a:xfrm>
            <a:off x="1143000" y="1740852"/>
            <a:ext cx="4304506" cy="3993198"/>
          </a:xfrm>
          <a:prstGeom prst="rect">
            <a:avLst/>
          </a:prstGeom>
        </p:spPr>
      </p:pic>
      <p:sp>
        <p:nvSpPr>
          <p:cNvPr id="7" name="Textfeld 6"/>
          <p:cNvSpPr txBox="1"/>
          <p:nvPr/>
        </p:nvSpPr>
        <p:spPr>
          <a:xfrm>
            <a:off x="6307614" y="1371520"/>
            <a:ext cx="4165600"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Cover Limits / Portfolio Size Boundary</a:t>
            </a:r>
          </a:p>
        </p:txBody>
      </p:sp>
    </p:spTree>
    <p:extLst>
      <p:ext uri="{BB962C8B-B14F-4D97-AF65-F5344CB8AC3E}">
        <p14:creationId xmlns:p14="http://schemas.microsoft.com/office/powerpoint/2010/main" val="4088758453"/>
      </p:ext>
    </p:extLst>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Cyber Risk and US Risk Based Capital (Underwriting)</a:t>
            </a:r>
          </a:p>
        </p:txBody>
      </p:sp>
      <p:pic>
        <p:nvPicPr>
          <p:cNvPr id="4" name="Grafik 3"/>
          <p:cNvPicPr/>
          <p:nvPr/>
        </p:nvPicPr>
        <p:blipFill>
          <a:blip r:embed="rId2"/>
          <a:stretch>
            <a:fillRect/>
          </a:stretch>
        </p:blipFill>
        <p:spPr>
          <a:xfrm>
            <a:off x="1993900" y="977900"/>
            <a:ext cx="8178800" cy="5181600"/>
          </a:xfrm>
          <a:prstGeom prst="rect">
            <a:avLst/>
          </a:prstGeom>
        </p:spPr>
      </p:pic>
      <p:sp>
        <p:nvSpPr>
          <p:cNvPr id="3" name="Textplatzhalter 2"/>
          <p:cNvSpPr>
            <a:spLocks noGrp="1"/>
          </p:cNvSpPr>
          <p:nvPr>
            <p:ph type="body" sz="quarter" idx="10"/>
          </p:nvPr>
        </p:nvSpPr>
        <p:spPr/>
        <p:txBody>
          <a:bodyPr/>
          <a:lstStyle/>
          <a:p>
            <a:pPr>
              <a:buFont typeface="Arial" panose="020B0604020202020204" pitchFamily="34" charset="0"/>
              <a:buChar char="•"/>
            </a:pPr>
            <a:r>
              <a:rPr lang="en-GB" sz="1800" dirty="0"/>
              <a:t>Sliced at cover limit l= US$ 50 m</a:t>
            </a:r>
          </a:p>
          <a:p>
            <a:endParaRPr lang="en-GB" dirty="0"/>
          </a:p>
        </p:txBody>
      </p:sp>
    </p:spTree>
    <p:extLst>
      <p:ext uri="{BB962C8B-B14F-4D97-AF65-F5344CB8AC3E}">
        <p14:creationId xmlns:p14="http://schemas.microsoft.com/office/powerpoint/2010/main" val="922335423"/>
      </p:ext>
    </p:extLst>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bgerundetes Rechteck 8"/>
          <p:cNvSpPr/>
          <p:nvPr/>
        </p:nvSpPr>
        <p:spPr bwMode="auto">
          <a:xfrm>
            <a:off x="1622388" y="2257296"/>
            <a:ext cx="3017882" cy="2555117"/>
          </a:xfrm>
          <a:prstGeom prst="roundRect">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CY: Premium risk</a:t>
            </a:r>
          </a:p>
        </p:txBody>
      </p:sp>
      <p:sp>
        <p:nvSpPr>
          <p:cNvPr id="2" name="Titel 1"/>
          <p:cNvSpPr>
            <a:spLocks noGrp="1"/>
          </p:cNvSpPr>
          <p:nvPr>
            <p:ph type="title"/>
          </p:nvPr>
        </p:nvSpPr>
        <p:spPr/>
        <p:txBody>
          <a:bodyPr/>
          <a:lstStyle/>
          <a:p>
            <a:r>
              <a:rPr lang="en-US" dirty="0" smtClean="0"/>
              <a:t>Cyber Risk and Swiss Solvency Test (Underwriting)</a:t>
            </a:r>
            <a:endParaRPr lang="en-US" dirty="0"/>
          </a:p>
        </p:txBody>
      </p:sp>
      <mc:AlternateContent xmlns:mc="http://schemas.openxmlformats.org/markup-compatibility/2006" xmlns:a14="http://schemas.microsoft.com/office/drawing/2010/main">
        <mc:Choice Requires="a14">
          <p:sp>
            <p:nvSpPr>
              <p:cNvPr id="4" name="Abgerundetes Rechteck 3"/>
              <p:cNvSpPr/>
              <p:nvPr/>
            </p:nvSpPr>
            <p:spPr bwMode="auto">
              <a:xfrm>
                <a:off x="1861619" y="1165685"/>
                <a:ext cx="2470009" cy="414432"/>
              </a:xfrm>
              <a:prstGeom prst="roundRect">
                <a:avLst/>
              </a:prstGeom>
              <a:solidFill>
                <a:schemeClr val="bg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eaLnBrk="0" fontAlgn="base" hangingPunct="0">
                  <a:spcBef>
                    <a:spcPct val="0"/>
                  </a:spcBef>
                  <a:spcAft>
                    <a:spcPct val="0"/>
                  </a:spcAft>
                </a:pPr>
                <a:r>
                  <a:rPr lang="en-US" dirty="0" smtClean="0">
                    <a:latin typeface="Arial" panose="020B0604020202020204" pitchFamily="34" charset="0"/>
                    <a:cs typeface="Arial" panose="020B0604020202020204" pitchFamily="34" charset="0"/>
                  </a:rPr>
                  <a:t>Reserves</a:t>
                </a:r>
                <a:r>
                  <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14:m>
                  <m:oMath xmlns:m="http://schemas.openxmlformats.org/officeDocument/2006/math">
                    <m:sSub>
                      <m:sSubPr>
                        <m:ctrlPr>
                          <a:rPr lang="en-US" b="1" i="1" kern="100">
                            <a:latin typeface="Cambria Math" panose="02040503050406030204" pitchFamily="18" charset="0"/>
                            <a:ea typeface="SimSun" panose="02010600030101010101" pitchFamily="2" charset="-122"/>
                            <a:cs typeface="Times New Roman" panose="02020603050405020304" pitchFamily="18" charset="0"/>
                          </a:rPr>
                        </m:ctrlPr>
                      </m:sSubPr>
                      <m:e>
                        <m:r>
                          <a:rPr lang="en-US" b="1" i="1" kern="100" smtClean="0">
                            <a:latin typeface="Cambria Math" panose="02040503050406030204" pitchFamily="18" charset="0"/>
                            <a:ea typeface="Cambria Math" panose="02040503050406030204" pitchFamily="18" charset="0"/>
                            <a:cs typeface="Times New Roman" panose="02020603050405020304" pitchFamily="18" charset="0"/>
                          </a:rPr>
                          <m:t>𝝁</m:t>
                        </m:r>
                      </m:e>
                      <m:sub>
                        <m:r>
                          <a:rPr lang="en-US" b="1" i="1" kern="100" smtClean="0">
                            <a:latin typeface="Cambria Math" panose="02040503050406030204" pitchFamily="18" charset="0"/>
                            <a:ea typeface="SimSun" panose="02010600030101010101" pitchFamily="2" charset="-122"/>
                            <a:cs typeface="Times New Roman" panose="02020603050405020304" pitchFamily="18" charset="0"/>
                          </a:rPr>
                          <m:t>𝑹</m:t>
                        </m:r>
                      </m:sub>
                    </m:sSub>
                  </m:oMath>
                </a14:m>
                <a:r>
                  <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14:m>
                  <m:oMath xmlns:m="http://schemas.openxmlformats.org/officeDocument/2006/math">
                    <m:sSubSup>
                      <m:sSubSupPr>
                        <m:ctrlPr>
                          <a:rPr lang="en-US" b="1" i="1" kern="100" smtClean="0">
                            <a:latin typeface="Cambria Math" panose="02040503050406030204" pitchFamily="18" charset="0"/>
                            <a:ea typeface="Cambria Math" panose="02040503050406030204" pitchFamily="18" charset="0"/>
                            <a:cs typeface="Times New Roman" panose="02020603050405020304" pitchFamily="18" charset="0"/>
                          </a:rPr>
                        </m:ctrlPr>
                      </m:sSubSupPr>
                      <m:e>
                        <m:r>
                          <a:rPr lang="en-US" b="1" i="1" kern="100">
                            <a:latin typeface="Cambria Math" panose="02040503050406030204" pitchFamily="18" charset="0"/>
                            <a:ea typeface="Cambria Math" panose="02040503050406030204" pitchFamily="18" charset="0"/>
                            <a:cs typeface="Times New Roman" panose="02020603050405020304" pitchFamily="18" charset="0"/>
                          </a:rPr>
                          <m:t>𝝈</m:t>
                        </m:r>
                      </m:e>
                      <m:sub>
                        <m:r>
                          <a:rPr lang="en-US" b="1" i="1" kern="100" smtClean="0">
                            <a:latin typeface="Cambria Math" panose="02040503050406030204" pitchFamily="18" charset="0"/>
                            <a:ea typeface="Cambria Math" panose="02040503050406030204" pitchFamily="18" charset="0"/>
                            <a:cs typeface="Times New Roman" panose="02020603050405020304" pitchFamily="18" charset="0"/>
                          </a:rPr>
                          <m:t>𝑹</m:t>
                        </m:r>
                      </m:sub>
                      <m:sup>
                        <m:r>
                          <a:rPr lang="en-US" b="1" i="1" kern="100" smtClean="0">
                            <a:latin typeface="Cambria Math" panose="02040503050406030204" pitchFamily="18" charset="0"/>
                            <a:ea typeface="Cambria Math" panose="02040503050406030204" pitchFamily="18" charset="0"/>
                            <a:cs typeface="Times New Roman" panose="02020603050405020304" pitchFamily="18" charset="0"/>
                          </a:rPr>
                          <m:t>𝟐</m:t>
                        </m:r>
                      </m:sup>
                    </m:sSubSup>
                  </m:oMath>
                </a14:m>
                <a:r>
                  <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p>
            </p:txBody>
          </p:sp>
        </mc:Choice>
        <mc:Fallback xmlns="">
          <p:sp>
            <p:nvSpPr>
              <p:cNvPr id="4" name="Abgerundetes Rechteck 3"/>
              <p:cNvSpPr>
                <a:spLocks noRot="1" noChangeAspect="1" noMove="1" noResize="1" noEditPoints="1" noAdjustHandles="1" noChangeArrowheads="1" noChangeShapeType="1" noTextEdit="1"/>
              </p:cNvSpPr>
              <p:nvPr/>
            </p:nvSpPr>
            <p:spPr bwMode="auto">
              <a:xfrm>
                <a:off x="1861619" y="1165685"/>
                <a:ext cx="2470009" cy="414432"/>
              </a:xfrm>
              <a:prstGeom prst="roundRect">
                <a:avLst/>
              </a:prstGeom>
              <a:blipFill rotWithShape="0">
                <a:blip r:embed="rId3"/>
                <a:stretch>
                  <a:fillRect l="-980" b="-20000"/>
                </a:stretch>
              </a:blipFill>
              <a:ln w="12700" cap="flat" cmpd="sng" algn="ctr">
                <a:solidFill>
                  <a:schemeClr val="tx1"/>
                </a:solidFill>
                <a:prstDash val="solid"/>
                <a:round/>
                <a:headEnd type="none" w="med" len="med"/>
                <a:tailEnd type="none" w="med" len="med"/>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Abgerundetes Rechteck 5"/>
              <p:cNvSpPr/>
              <p:nvPr/>
            </p:nvSpPr>
            <p:spPr bwMode="auto">
              <a:xfrm>
                <a:off x="1861619" y="2907132"/>
                <a:ext cx="2596081" cy="386840"/>
              </a:xfrm>
              <a:prstGeom prst="roundRect">
                <a:avLst/>
              </a:prstGeom>
              <a:solidFill>
                <a:schemeClr val="bg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eaLnBrk="0" fontAlgn="base" hangingPunct="0">
                  <a:spcBef>
                    <a:spcPct val="0"/>
                  </a:spcBef>
                  <a:spcAft>
                    <a:spcPct val="0"/>
                  </a:spcAft>
                </a:pPr>
                <a:r>
                  <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Normal</a:t>
                </a:r>
                <a:r>
                  <a:rPr kumimoji="0" lang="en-US" b="0" i="0" u="none" strike="noStrike" cap="none" normalizeH="0" dirty="0" smtClean="0">
                    <a:ln>
                      <a:noFill/>
                    </a:ln>
                    <a:solidFill>
                      <a:schemeClr val="tx1"/>
                    </a:solidFill>
                    <a:effectLst/>
                    <a:latin typeface="Arial" panose="020B0604020202020204" pitchFamily="34" charset="0"/>
                    <a:cs typeface="Arial" panose="020B0604020202020204" pitchFamily="34" charset="0"/>
                  </a:rPr>
                  <a:t> Losses (</a:t>
                </a:r>
                <a14:m>
                  <m:oMath xmlns:m="http://schemas.openxmlformats.org/officeDocument/2006/math">
                    <m:sSub>
                      <m:sSubPr>
                        <m:ctrlPr>
                          <a:rPr lang="en-US" b="1" i="1" kern="100">
                            <a:latin typeface="Cambria Math" panose="02040503050406030204" pitchFamily="18" charset="0"/>
                            <a:ea typeface="SimSun" panose="02010600030101010101" pitchFamily="2" charset="-122"/>
                            <a:cs typeface="Times New Roman" panose="02020603050405020304" pitchFamily="18" charset="0"/>
                          </a:rPr>
                        </m:ctrlPr>
                      </m:sSubPr>
                      <m:e>
                        <m:r>
                          <a:rPr lang="en-US" b="1" i="1" kern="100">
                            <a:latin typeface="Cambria Math" panose="02040503050406030204" pitchFamily="18" charset="0"/>
                            <a:ea typeface="Cambria Math" panose="02040503050406030204" pitchFamily="18" charset="0"/>
                            <a:cs typeface="Times New Roman" panose="02020603050405020304" pitchFamily="18" charset="0"/>
                          </a:rPr>
                          <m:t>𝝁</m:t>
                        </m:r>
                      </m:e>
                      <m:sub>
                        <m:r>
                          <a:rPr lang="en-US" b="1" i="1" kern="100" smtClean="0">
                            <a:latin typeface="Cambria Math" panose="02040503050406030204" pitchFamily="18" charset="0"/>
                            <a:ea typeface="Cambria Math" panose="02040503050406030204" pitchFamily="18" charset="0"/>
                            <a:cs typeface="Times New Roman" panose="02020603050405020304" pitchFamily="18" charset="0"/>
                          </a:rPr>
                          <m:t>𝑵</m:t>
                        </m:r>
                      </m:sub>
                    </m:sSub>
                  </m:oMath>
                </a14:m>
                <a:r>
                  <a:rPr lang="en-US" dirty="0">
                    <a:latin typeface="Arial" panose="020B0604020202020204" pitchFamily="34" charset="0"/>
                    <a:cs typeface="Arial" panose="020B0604020202020204" pitchFamily="34" charset="0"/>
                  </a:rPr>
                  <a:t>, </a:t>
                </a:r>
                <a14:m>
                  <m:oMath xmlns:m="http://schemas.openxmlformats.org/officeDocument/2006/math">
                    <m:sSubSup>
                      <m:sSubSupPr>
                        <m:ctrlPr>
                          <a:rPr lang="en-US" b="1" i="1" kern="100">
                            <a:latin typeface="Cambria Math" panose="02040503050406030204" pitchFamily="18" charset="0"/>
                            <a:ea typeface="Cambria Math" panose="02040503050406030204" pitchFamily="18" charset="0"/>
                            <a:cs typeface="Times New Roman" panose="02020603050405020304" pitchFamily="18" charset="0"/>
                          </a:rPr>
                        </m:ctrlPr>
                      </m:sSubSupPr>
                      <m:e>
                        <m:r>
                          <a:rPr lang="en-US" b="1" i="1" kern="100">
                            <a:latin typeface="Cambria Math" panose="02040503050406030204" pitchFamily="18" charset="0"/>
                            <a:ea typeface="Cambria Math" panose="02040503050406030204" pitchFamily="18" charset="0"/>
                            <a:cs typeface="Times New Roman" panose="02020603050405020304" pitchFamily="18" charset="0"/>
                          </a:rPr>
                          <m:t>𝝈</m:t>
                        </m:r>
                      </m:e>
                      <m:sub>
                        <m:r>
                          <a:rPr lang="en-US" b="1" i="1" kern="100" smtClean="0">
                            <a:latin typeface="Cambria Math" panose="02040503050406030204" pitchFamily="18" charset="0"/>
                            <a:ea typeface="Cambria Math" panose="02040503050406030204" pitchFamily="18" charset="0"/>
                            <a:cs typeface="Times New Roman" panose="02020603050405020304" pitchFamily="18" charset="0"/>
                          </a:rPr>
                          <m:t>𝑵</m:t>
                        </m:r>
                      </m:sub>
                      <m:sup>
                        <m:r>
                          <a:rPr lang="en-US" b="1" i="1" kern="100">
                            <a:latin typeface="Cambria Math" panose="02040503050406030204" pitchFamily="18" charset="0"/>
                            <a:ea typeface="Cambria Math" panose="02040503050406030204" pitchFamily="18" charset="0"/>
                            <a:cs typeface="Times New Roman" panose="02020603050405020304" pitchFamily="18" charset="0"/>
                          </a:rPr>
                          <m:t>𝟐</m:t>
                        </m:r>
                      </m:sup>
                    </m:sSubSup>
                  </m:oMath>
                </a14:m>
                <a:r>
                  <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p>
            </p:txBody>
          </p:sp>
        </mc:Choice>
        <mc:Fallback xmlns="">
          <p:sp>
            <p:nvSpPr>
              <p:cNvPr id="6" name="Abgerundetes Rechteck 5"/>
              <p:cNvSpPr>
                <a:spLocks noRot="1" noChangeAspect="1" noMove="1" noResize="1" noEditPoints="1" noAdjustHandles="1" noChangeArrowheads="1" noChangeShapeType="1" noTextEdit="1"/>
              </p:cNvSpPr>
              <p:nvPr/>
            </p:nvSpPr>
            <p:spPr bwMode="auto">
              <a:xfrm>
                <a:off x="1861619" y="2907132"/>
                <a:ext cx="2596081" cy="386840"/>
              </a:xfrm>
              <a:prstGeom prst="roundRect">
                <a:avLst/>
              </a:prstGeom>
              <a:blipFill rotWithShape="0">
                <a:blip r:embed="rId4"/>
                <a:stretch>
                  <a:fillRect l="-935" r="-3271" b="-27692"/>
                </a:stretch>
              </a:blipFill>
              <a:ln w="12700" cap="flat" cmpd="sng" algn="ctr">
                <a:solidFill>
                  <a:schemeClr val="tx1"/>
                </a:solidFill>
                <a:prstDash val="solid"/>
                <a:round/>
                <a:headEnd type="none" w="med" len="med"/>
                <a:tailEnd type="none" w="med" len="med"/>
              </a:ln>
              <a:effectLst/>
            </p:spPr>
            <p:txBody>
              <a:bodyPr/>
              <a:lstStyle/>
              <a:p>
                <a:r>
                  <a:rPr lang="en-GB">
                    <a:noFill/>
                  </a:rPr>
                  <a:t> </a:t>
                </a:r>
              </a:p>
            </p:txBody>
          </p:sp>
        </mc:Fallback>
      </mc:AlternateContent>
      <p:sp>
        <p:nvSpPr>
          <p:cNvPr id="7" name="Abgerundetes Rechteck 6"/>
          <p:cNvSpPr/>
          <p:nvPr/>
        </p:nvSpPr>
        <p:spPr bwMode="auto">
          <a:xfrm>
            <a:off x="1861619" y="3903569"/>
            <a:ext cx="2470009" cy="685561"/>
          </a:xfrm>
          <a:prstGeom prst="roundRect">
            <a:avLst/>
          </a:prstGeom>
          <a:solidFill>
            <a:schemeClr val="bg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Arial" panose="020B0604020202020204" pitchFamily="34" charset="0"/>
                <a:cs typeface="Arial" panose="020B0604020202020204" pitchFamily="34" charset="0"/>
              </a:rPr>
              <a:t>Extreme Losses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(comp. Pareto)</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Abgerundetes Rechteck 7"/>
              <p:cNvSpPr/>
              <p:nvPr/>
            </p:nvSpPr>
            <p:spPr bwMode="auto">
              <a:xfrm>
                <a:off x="5187023" y="2043113"/>
                <a:ext cx="2583415" cy="428367"/>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eaLnBrk="0" fontAlgn="base" hangingPunct="0">
                  <a:spcBef>
                    <a:spcPct val="0"/>
                  </a:spcBef>
                  <a:spcAft>
                    <a:spcPct val="0"/>
                  </a:spcAft>
                </a:pPr>
                <a:r>
                  <a:rPr lang="en-US" dirty="0" err="1" smtClean="0">
                    <a:latin typeface="Arial" panose="020B0604020202020204" pitchFamily="34" charset="0"/>
                    <a:cs typeface="Arial" panose="020B0604020202020204" pitchFamily="34" charset="0"/>
                  </a:rPr>
                  <a:t>LogN</a:t>
                </a:r>
                <a:r>
                  <a:rPr lang="en-US" dirty="0" smtClean="0">
                    <a:latin typeface="Arial" panose="020B0604020202020204" pitchFamily="34" charset="0"/>
                    <a:cs typeface="Arial" panose="020B0604020202020204" pitchFamily="34" charset="0"/>
                  </a:rPr>
                  <a:t>(</a:t>
                </a:r>
                <a14:m>
                  <m:oMath xmlns:m="http://schemas.openxmlformats.org/officeDocument/2006/math">
                    <m:sSub>
                      <m:sSubPr>
                        <m:ctrlPr>
                          <a:rPr lang="en-US" b="1" i="1" kern="100">
                            <a:latin typeface="Cambria Math" panose="02040503050406030204" pitchFamily="18" charset="0"/>
                            <a:ea typeface="SimSun" panose="02010600030101010101" pitchFamily="2" charset="-122"/>
                            <a:cs typeface="Times New Roman" panose="02020603050405020304" pitchFamily="18" charset="0"/>
                          </a:rPr>
                        </m:ctrlPr>
                      </m:sSubPr>
                      <m:e>
                        <m:r>
                          <a:rPr lang="en-US" b="1" i="1" kern="100">
                            <a:latin typeface="Cambria Math" panose="02040503050406030204" pitchFamily="18" charset="0"/>
                            <a:ea typeface="Cambria Math" panose="02040503050406030204" pitchFamily="18" charset="0"/>
                            <a:cs typeface="Times New Roman" panose="02020603050405020304" pitchFamily="18" charset="0"/>
                          </a:rPr>
                          <m:t>𝝁</m:t>
                        </m:r>
                      </m:e>
                      <m:sub>
                        <m:r>
                          <a:rPr lang="en-US" b="1" i="1" kern="100">
                            <a:latin typeface="Cambria Math" panose="02040503050406030204" pitchFamily="18" charset="0"/>
                            <a:ea typeface="SimSun" panose="02010600030101010101" pitchFamily="2" charset="-122"/>
                            <a:cs typeface="Times New Roman" panose="02020603050405020304" pitchFamily="18" charset="0"/>
                          </a:rPr>
                          <m:t>𝑹</m:t>
                        </m:r>
                      </m:sub>
                    </m:sSub>
                    <m:r>
                      <a:rPr lang="en-US" b="1" i="1" kern="100" smtClean="0">
                        <a:latin typeface="Cambria Math" panose="02040503050406030204" pitchFamily="18" charset="0"/>
                        <a:ea typeface="SimSun" panose="02010600030101010101" pitchFamily="2" charset="-122"/>
                        <a:cs typeface="Times New Roman" panose="02020603050405020304" pitchFamily="18" charset="0"/>
                      </a:rPr>
                      <m:t>+</m:t>
                    </m:r>
                    <m:sSub>
                      <m:sSubPr>
                        <m:ctrlPr>
                          <a:rPr lang="en-US" b="1" i="1" kern="100">
                            <a:latin typeface="Cambria Math" panose="02040503050406030204" pitchFamily="18" charset="0"/>
                            <a:ea typeface="SimSun" panose="02010600030101010101" pitchFamily="2" charset="-122"/>
                            <a:cs typeface="Times New Roman" panose="02020603050405020304" pitchFamily="18" charset="0"/>
                          </a:rPr>
                        </m:ctrlPr>
                      </m:sSubPr>
                      <m:e>
                        <m:r>
                          <a:rPr lang="en-US" b="1" i="1" kern="100">
                            <a:latin typeface="Cambria Math" panose="02040503050406030204" pitchFamily="18" charset="0"/>
                            <a:ea typeface="Cambria Math" panose="02040503050406030204" pitchFamily="18" charset="0"/>
                            <a:cs typeface="Times New Roman" panose="02020603050405020304" pitchFamily="18" charset="0"/>
                          </a:rPr>
                          <m:t>𝝁</m:t>
                        </m:r>
                      </m:e>
                      <m:sub>
                        <m:r>
                          <a:rPr lang="en-US" b="1" i="1" kern="100">
                            <a:latin typeface="Cambria Math" panose="02040503050406030204" pitchFamily="18" charset="0"/>
                            <a:ea typeface="Cambria Math" panose="02040503050406030204" pitchFamily="18" charset="0"/>
                            <a:cs typeface="Times New Roman" panose="02020603050405020304" pitchFamily="18" charset="0"/>
                          </a:rPr>
                          <m:t>𝑵</m:t>
                        </m:r>
                      </m:sub>
                    </m:sSub>
                  </m:oMath>
                </a14:m>
                <a:r>
                  <a:rPr lang="en-US" dirty="0" smtClean="0">
                    <a:latin typeface="Arial" panose="020B0604020202020204" pitchFamily="34" charset="0"/>
                    <a:cs typeface="Arial" panose="020B0604020202020204" pitchFamily="34" charset="0"/>
                  </a:rPr>
                  <a:t>, </a:t>
                </a:r>
                <a14:m>
                  <m:oMath xmlns:m="http://schemas.openxmlformats.org/officeDocument/2006/math">
                    <m:sSubSup>
                      <m:sSubSupPr>
                        <m:ctrlPr>
                          <a:rPr lang="en-US" b="1" i="1" kern="100">
                            <a:latin typeface="Cambria Math" panose="02040503050406030204" pitchFamily="18" charset="0"/>
                            <a:ea typeface="Cambria Math" panose="02040503050406030204" pitchFamily="18" charset="0"/>
                            <a:cs typeface="Times New Roman" panose="02020603050405020304" pitchFamily="18" charset="0"/>
                          </a:rPr>
                        </m:ctrlPr>
                      </m:sSubSupPr>
                      <m:e>
                        <m:r>
                          <a:rPr lang="en-US" b="1" i="1" kern="100">
                            <a:latin typeface="Cambria Math" panose="02040503050406030204" pitchFamily="18" charset="0"/>
                            <a:ea typeface="Cambria Math" panose="02040503050406030204" pitchFamily="18" charset="0"/>
                            <a:cs typeface="Times New Roman" panose="02020603050405020304" pitchFamily="18" charset="0"/>
                          </a:rPr>
                          <m:t>𝝈</m:t>
                        </m:r>
                      </m:e>
                      <m:sub>
                        <m:r>
                          <a:rPr lang="en-US" b="1" i="1" kern="100">
                            <a:latin typeface="Cambria Math" panose="02040503050406030204" pitchFamily="18" charset="0"/>
                            <a:ea typeface="Cambria Math" panose="02040503050406030204" pitchFamily="18" charset="0"/>
                            <a:cs typeface="Times New Roman" panose="02020603050405020304" pitchFamily="18" charset="0"/>
                          </a:rPr>
                          <m:t>𝑹</m:t>
                        </m:r>
                      </m:sub>
                      <m:sup>
                        <m:r>
                          <a:rPr lang="en-US" b="1" i="1" kern="100">
                            <a:latin typeface="Cambria Math" panose="02040503050406030204" pitchFamily="18" charset="0"/>
                            <a:ea typeface="Cambria Math" panose="02040503050406030204" pitchFamily="18" charset="0"/>
                            <a:cs typeface="Times New Roman" panose="02020603050405020304" pitchFamily="18" charset="0"/>
                          </a:rPr>
                          <m:t>𝟐</m:t>
                        </m:r>
                      </m:sup>
                    </m:sSubSup>
                    <m:r>
                      <a:rPr lang="en-US" b="1" i="1" kern="100" smtClean="0">
                        <a:latin typeface="Cambria Math" panose="02040503050406030204" pitchFamily="18" charset="0"/>
                        <a:ea typeface="Cambria Math" panose="02040503050406030204" pitchFamily="18" charset="0"/>
                        <a:cs typeface="Times New Roman" panose="02020603050405020304" pitchFamily="18" charset="0"/>
                      </a:rPr>
                      <m:t>+</m:t>
                    </m:r>
                    <m:sSubSup>
                      <m:sSubSupPr>
                        <m:ctrlPr>
                          <a:rPr lang="en-US" b="1" i="1" kern="100">
                            <a:latin typeface="Cambria Math" panose="02040503050406030204" pitchFamily="18" charset="0"/>
                            <a:ea typeface="Cambria Math" panose="02040503050406030204" pitchFamily="18" charset="0"/>
                            <a:cs typeface="Times New Roman" panose="02020603050405020304" pitchFamily="18" charset="0"/>
                          </a:rPr>
                        </m:ctrlPr>
                      </m:sSubSupPr>
                      <m:e>
                        <m:r>
                          <a:rPr lang="en-US" b="1" i="1" kern="100">
                            <a:latin typeface="Cambria Math" panose="02040503050406030204" pitchFamily="18" charset="0"/>
                            <a:ea typeface="Cambria Math" panose="02040503050406030204" pitchFamily="18" charset="0"/>
                            <a:cs typeface="Times New Roman" panose="02020603050405020304" pitchFamily="18" charset="0"/>
                          </a:rPr>
                          <m:t>𝝈</m:t>
                        </m:r>
                      </m:e>
                      <m:sub>
                        <m:r>
                          <a:rPr lang="en-US" b="1" i="1" kern="100">
                            <a:latin typeface="Cambria Math" panose="02040503050406030204" pitchFamily="18" charset="0"/>
                            <a:ea typeface="Cambria Math" panose="02040503050406030204" pitchFamily="18" charset="0"/>
                            <a:cs typeface="Times New Roman" panose="02020603050405020304" pitchFamily="18" charset="0"/>
                          </a:rPr>
                          <m:t>𝑵</m:t>
                        </m:r>
                      </m:sub>
                      <m:sup>
                        <m:r>
                          <a:rPr lang="en-US" b="1" i="1" kern="100">
                            <a:latin typeface="Cambria Math" panose="02040503050406030204" pitchFamily="18" charset="0"/>
                            <a:ea typeface="Cambria Math" panose="02040503050406030204" pitchFamily="18" charset="0"/>
                            <a:cs typeface="Times New Roman" panose="02020603050405020304" pitchFamily="18" charset="0"/>
                          </a:rPr>
                          <m:t>𝟐</m:t>
                        </m:r>
                      </m:sup>
                    </m:sSubSup>
                  </m:oMath>
                </a14:m>
                <a:r>
                  <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p>
            </p:txBody>
          </p:sp>
        </mc:Choice>
        <mc:Fallback xmlns="">
          <p:sp>
            <p:nvSpPr>
              <p:cNvPr id="8" name="Abgerundetes Rechteck 7"/>
              <p:cNvSpPr>
                <a:spLocks noRot="1" noChangeAspect="1" noMove="1" noResize="1" noEditPoints="1" noAdjustHandles="1" noChangeArrowheads="1" noChangeShapeType="1" noTextEdit="1"/>
              </p:cNvSpPr>
              <p:nvPr/>
            </p:nvSpPr>
            <p:spPr bwMode="auto">
              <a:xfrm>
                <a:off x="5187023" y="2043113"/>
                <a:ext cx="2583415" cy="428367"/>
              </a:xfrm>
              <a:prstGeom prst="roundRect">
                <a:avLst/>
              </a:prstGeom>
              <a:blipFill rotWithShape="0">
                <a:blip r:embed="rId5"/>
                <a:stretch>
                  <a:fillRect l="-939" r="-5634" b="-16667"/>
                </a:stretch>
              </a:blipFill>
              <a:ln w="12700" cap="flat" cmpd="sng" algn="ctr">
                <a:solidFill>
                  <a:schemeClr val="tx1"/>
                </a:solidFill>
                <a:prstDash val="solid"/>
                <a:round/>
                <a:headEnd type="none" w="med" len="med"/>
                <a:tailEnd type="none" w="med" len="med"/>
              </a:ln>
              <a:effectLst/>
            </p:spPr>
            <p:txBody>
              <a:bodyPr/>
              <a:lstStyle/>
              <a:p>
                <a:r>
                  <a:rPr lang="en-GB">
                    <a:noFill/>
                  </a:rPr>
                  <a:t> </a:t>
                </a:r>
              </a:p>
            </p:txBody>
          </p:sp>
        </mc:Fallback>
      </mc:AlternateContent>
      <p:sp>
        <p:nvSpPr>
          <p:cNvPr id="10" name="Abgerundetes Rechteck 9"/>
          <p:cNvSpPr/>
          <p:nvPr/>
        </p:nvSpPr>
        <p:spPr bwMode="auto">
          <a:xfrm>
            <a:off x="7252334" y="3393326"/>
            <a:ext cx="1449275" cy="398482"/>
          </a:xfrm>
          <a:prstGeom prst="roundRect">
            <a:avLst/>
          </a:prstGeom>
          <a:solidFill>
            <a:srgbClr val="FFFF00"/>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Arial" panose="020B0604020202020204" pitchFamily="34" charset="0"/>
                <a:cs typeface="Arial" panose="020B0604020202020204" pitchFamily="34" charset="0"/>
              </a:rPr>
              <a:t>Convolution</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cxnSp>
        <p:nvCxnSpPr>
          <p:cNvPr id="12" name="Gerader Verbinder 11"/>
          <p:cNvCxnSpPr>
            <a:stCxn id="4" idx="3"/>
            <a:endCxn id="8" idx="1"/>
          </p:cNvCxnSpPr>
          <p:nvPr/>
        </p:nvCxnSpPr>
        <p:spPr bwMode="auto">
          <a:xfrm>
            <a:off x="4331628" y="1372901"/>
            <a:ext cx="855395" cy="884396"/>
          </a:xfrm>
          <a:prstGeom prst="bentConnector3">
            <a:avLst>
              <a:gd name="adj1" fmla="val 50000"/>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13" name="Gerader Verbinder 12"/>
          <p:cNvCxnSpPr>
            <a:stCxn id="6" idx="3"/>
            <a:endCxn id="8" idx="1"/>
          </p:cNvCxnSpPr>
          <p:nvPr/>
        </p:nvCxnSpPr>
        <p:spPr bwMode="auto">
          <a:xfrm flipV="1">
            <a:off x="4457700" y="2257297"/>
            <a:ext cx="729323" cy="843255"/>
          </a:xfrm>
          <a:prstGeom prst="bentConnector3">
            <a:avLst>
              <a:gd name="adj1" fmla="val 50000"/>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1" name="Gerader Verbinder 30"/>
          <p:cNvCxnSpPr>
            <a:stCxn id="7" idx="3"/>
            <a:endCxn id="10" idx="2"/>
          </p:cNvCxnSpPr>
          <p:nvPr/>
        </p:nvCxnSpPr>
        <p:spPr bwMode="auto">
          <a:xfrm flipV="1">
            <a:off x="4331628" y="3791808"/>
            <a:ext cx="3645344" cy="454542"/>
          </a:xfrm>
          <a:prstGeom prst="bentConnector2">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38" name="Gerader Verbinder 37"/>
          <p:cNvCxnSpPr>
            <a:stCxn id="8" idx="3"/>
            <a:endCxn id="10" idx="0"/>
          </p:cNvCxnSpPr>
          <p:nvPr/>
        </p:nvCxnSpPr>
        <p:spPr bwMode="auto">
          <a:xfrm>
            <a:off x="7770438" y="2257297"/>
            <a:ext cx="206534" cy="1136029"/>
          </a:xfrm>
          <a:prstGeom prst="bentConnector2">
            <a:avLst/>
          </a:prstGeom>
          <a:solidFill>
            <a:schemeClr val="accent1"/>
          </a:solidFill>
          <a:ln w="12700" cap="flat" cmpd="sng" algn="ctr">
            <a:solidFill>
              <a:schemeClr val="tx1"/>
            </a:solidFill>
            <a:prstDash val="solid"/>
            <a:round/>
            <a:headEnd type="none" w="med" len="med"/>
            <a:tailEnd type="triangle" w="med" len="med"/>
          </a:ln>
          <a:effectLst/>
        </p:spPr>
      </p:cxnSp>
      <p:sp>
        <p:nvSpPr>
          <p:cNvPr id="43" name="Abgerundetes Rechteck 42"/>
          <p:cNvSpPr/>
          <p:nvPr/>
        </p:nvSpPr>
        <p:spPr bwMode="auto">
          <a:xfrm>
            <a:off x="9163795" y="3381452"/>
            <a:ext cx="424706" cy="435756"/>
          </a:xfrm>
          <a:prstGeom prst="roundRect">
            <a:avLst/>
          </a:prstGeom>
          <a:solidFill>
            <a:schemeClr val="bg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eaLnBrk="0" fontAlgn="base" hangingPunct="0">
              <a:spcBef>
                <a:spcPct val="0"/>
              </a:spcBef>
              <a:spcAft>
                <a:spcPct val="0"/>
              </a:spcAft>
            </a:pPr>
            <a:r>
              <a:rPr lang="en-US" dirty="0" smtClean="0">
                <a:latin typeface="Arial" panose="020B0604020202020204" pitchFamily="34" charset="0"/>
                <a:cs typeface="Arial" panose="020B0604020202020204" pitchFamily="34" charset="0"/>
              </a:rPr>
              <a:t>X</a:t>
            </a:r>
            <a:endParaRPr kumimoji="0" lang="en-US"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cxnSp>
        <p:nvCxnSpPr>
          <p:cNvPr id="44" name="Gerader Verbinder 43"/>
          <p:cNvCxnSpPr>
            <a:stCxn id="10" idx="3"/>
            <a:endCxn id="43" idx="1"/>
          </p:cNvCxnSpPr>
          <p:nvPr/>
        </p:nvCxnSpPr>
        <p:spPr bwMode="auto">
          <a:xfrm>
            <a:off x="8701609" y="3592567"/>
            <a:ext cx="462186" cy="6763"/>
          </a:xfrm>
          <a:prstGeom prst="line">
            <a:avLst/>
          </a:prstGeom>
          <a:solidFill>
            <a:schemeClr val="accent1"/>
          </a:solidFill>
          <a:ln w="12700" cap="flat" cmpd="sng" algn="ctr">
            <a:solidFill>
              <a:schemeClr val="tx1"/>
            </a:solidFill>
            <a:prstDash val="solid"/>
            <a:round/>
            <a:headEnd type="none" w="med" len="med"/>
            <a:tailEnd type="triangle" w="med" len="med"/>
          </a:ln>
          <a:effectLst/>
        </p:spPr>
      </p:cxnSp>
      <mc:AlternateContent xmlns:mc="http://schemas.openxmlformats.org/markup-compatibility/2006" xmlns:a14="http://schemas.microsoft.com/office/drawing/2010/main">
        <mc:Choice Requires="a14">
          <p:sp>
            <p:nvSpPr>
              <p:cNvPr id="3" name="Textfeld 2"/>
              <p:cNvSpPr txBox="1"/>
              <p:nvPr/>
            </p:nvSpPr>
            <p:spPr>
              <a:xfrm>
                <a:off x="758825" y="5198727"/>
                <a:ext cx="10375900" cy="92333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SST defines the parameters of the distributions.</a:t>
                </a:r>
              </a:p>
              <a:p>
                <a:pPr marL="285750"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Then, the distribution of the total loss is derived numerically and the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𝑇𝑉𝑎𝑅</m:t>
                        </m:r>
                      </m:e>
                      <m:sub>
                        <m:r>
                          <a:rPr lang="en-US" b="0" i="1" smtClean="0">
                            <a:latin typeface="Cambria Math" panose="02040503050406030204" pitchFamily="18" charset="0"/>
                          </a:rPr>
                          <m:t>99%</m:t>
                        </m:r>
                      </m:sub>
                    </m:sSub>
                    <m:d>
                      <m:dPr>
                        <m:ctrlPr>
                          <a:rPr lang="en-US" i="1">
                            <a:latin typeface="Cambria Math" panose="02040503050406030204" pitchFamily="18" charset="0"/>
                          </a:rPr>
                        </m:ctrlPr>
                      </m:dPr>
                      <m:e>
                        <m:r>
                          <a:rPr lang="en-US" i="1">
                            <a:latin typeface="Cambria Math" panose="02040503050406030204" pitchFamily="18" charset="0"/>
                          </a:rPr>
                          <m:t>𝑋</m:t>
                        </m:r>
                      </m:e>
                    </m:d>
                  </m:oMath>
                </a14:m>
                <a:r>
                  <a:rPr lang="en-US" dirty="0" smtClean="0">
                    <a:latin typeface="Arial" panose="020B0604020202020204" pitchFamily="34" charset="0"/>
                    <a:cs typeface="Arial" panose="020B0604020202020204" pitchFamily="34" charset="0"/>
                  </a:rPr>
                  <a:t> is calculated.</a:t>
                </a:r>
              </a:p>
            </p:txBody>
          </p:sp>
        </mc:Choice>
        <mc:Fallback xmlns="">
          <p:sp>
            <p:nvSpPr>
              <p:cNvPr id="3" name="Textfeld 2"/>
              <p:cNvSpPr txBox="1">
                <a:spLocks noRot="1" noChangeAspect="1" noMove="1" noResize="1" noEditPoints="1" noAdjustHandles="1" noChangeArrowheads="1" noChangeShapeType="1" noTextEdit="1"/>
              </p:cNvSpPr>
              <p:nvPr/>
            </p:nvSpPr>
            <p:spPr>
              <a:xfrm>
                <a:off x="758825" y="5198727"/>
                <a:ext cx="10375900" cy="923330"/>
              </a:xfrm>
              <a:prstGeom prst="rect">
                <a:avLst/>
              </a:prstGeom>
              <a:blipFill rotWithShape="0">
                <a:blip r:embed="rId6"/>
                <a:stretch>
                  <a:fillRect l="-352" b="-4636"/>
                </a:stretch>
              </a:blipFill>
            </p:spPr>
            <p:txBody>
              <a:bodyPr/>
              <a:lstStyle/>
              <a:p>
                <a:r>
                  <a:rPr lang="en-GB">
                    <a:noFill/>
                  </a:rPr>
                  <a:t> </a:t>
                </a:r>
              </a:p>
            </p:txBody>
          </p:sp>
        </mc:Fallback>
      </mc:AlternateContent>
    </p:spTree>
    <p:extLst>
      <p:ext uri="{BB962C8B-B14F-4D97-AF65-F5344CB8AC3E}">
        <p14:creationId xmlns:p14="http://schemas.microsoft.com/office/powerpoint/2010/main" val="3407391888"/>
      </p:ext>
    </p:extLst>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Cyber Risk and Swiss Solvency Test (Underwriting)</a:t>
            </a:r>
          </a:p>
        </p:txBody>
      </p:sp>
      <p:pic>
        <p:nvPicPr>
          <p:cNvPr id="5" name="Grafik 4"/>
          <p:cNvPicPr/>
          <p:nvPr/>
        </p:nvPicPr>
        <p:blipFill>
          <a:blip r:embed="rId2"/>
          <a:stretch>
            <a:fillRect/>
          </a:stretch>
        </p:blipFill>
        <p:spPr>
          <a:xfrm>
            <a:off x="971551" y="1736089"/>
            <a:ext cx="4571999" cy="4222750"/>
          </a:xfrm>
          <a:prstGeom prst="rect">
            <a:avLst/>
          </a:prstGeom>
        </p:spPr>
      </p:pic>
      <p:pic>
        <p:nvPicPr>
          <p:cNvPr id="6" name="Grafik 5"/>
          <p:cNvPicPr/>
          <p:nvPr/>
        </p:nvPicPr>
        <p:blipFill>
          <a:blip r:embed="rId3"/>
          <a:stretch>
            <a:fillRect/>
          </a:stretch>
        </p:blipFill>
        <p:spPr>
          <a:xfrm>
            <a:off x="6761004" y="1865788"/>
            <a:ext cx="4597717" cy="3963353"/>
          </a:xfrm>
          <a:prstGeom prst="rect">
            <a:avLst/>
          </a:prstGeom>
        </p:spPr>
      </p:pic>
      <p:sp>
        <p:nvSpPr>
          <p:cNvPr id="7" name="Textfeld 6"/>
          <p:cNvSpPr txBox="1"/>
          <p:nvPr/>
        </p:nvSpPr>
        <p:spPr>
          <a:xfrm>
            <a:off x="946150" y="1210546"/>
            <a:ext cx="4521200" cy="369332"/>
          </a:xfrm>
          <a:prstGeom prst="rect">
            <a:avLst/>
          </a:prstGeom>
          <a:noFill/>
        </p:spPr>
        <p:txBody>
          <a:bodyPr wrap="square" rtlCol="0">
            <a:spAutoFit/>
          </a:bodyPr>
          <a:lstStyle/>
          <a:p>
            <a:r>
              <a:rPr lang="en-GB" dirty="0" err="1" smtClean="0">
                <a:latin typeface="Arial" panose="020B0604020202020204" pitchFamily="34" charset="0"/>
                <a:cs typeface="Arial" panose="020B0604020202020204" pitchFamily="34" charset="0"/>
              </a:rPr>
              <a:t>TVaR</a:t>
            </a:r>
            <a:r>
              <a:rPr lang="en-GB" dirty="0" smtClean="0">
                <a:latin typeface="Arial" panose="020B0604020202020204" pitchFamily="34" charset="0"/>
                <a:cs typeface="Arial" panose="020B0604020202020204" pitchFamily="34" charset="0"/>
              </a:rPr>
              <a:t> vs. RTK</a:t>
            </a:r>
            <a:endParaRPr lang="en-GB" dirty="0">
              <a:latin typeface="Arial" panose="020B0604020202020204" pitchFamily="34" charset="0"/>
              <a:cs typeface="Arial" panose="020B0604020202020204" pitchFamily="34" charset="0"/>
            </a:endParaRPr>
          </a:p>
        </p:txBody>
      </p:sp>
      <p:sp>
        <p:nvSpPr>
          <p:cNvPr id="8" name="Textfeld 7"/>
          <p:cNvSpPr txBox="1"/>
          <p:nvPr/>
        </p:nvSpPr>
        <p:spPr>
          <a:xfrm>
            <a:off x="6832918" y="1210546"/>
            <a:ext cx="4165600"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Cover Limits / Portfolio Size Boundary</a:t>
            </a:r>
          </a:p>
        </p:txBody>
      </p:sp>
    </p:spTree>
    <p:extLst>
      <p:ext uri="{BB962C8B-B14F-4D97-AF65-F5344CB8AC3E}">
        <p14:creationId xmlns:p14="http://schemas.microsoft.com/office/powerpoint/2010/main" val="3179909694"/>
      </p:ext>
    </p:extLst>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a:t>
            </a:r>
            <a:endParaRPr lang="en-GB" dirty="0"/>
          </a:p>
        </p:txBody>
      </p:sp>
      <p:sp>
        <p:nvSpPr>
          <p:cNvPr id="3" name="Textplatzhalter 2"/>
          <p:cNvSpPr>
            <a:spLocks noGrp="1"/>
          </p:cNvSpPr>
          <p:nvPr>
            <p:ph type="body" sz="quarter" idx="10"/>
          </p:nvPr>
        </p:nvSpPr>
        <p:spPr/>
        <p:txBody>
          <a:bodyPr/>
          <a:lstStyle/>
          <a:p>
            <a:pPr marL="0" indent="0">
              <a:lnSpc>
                <a:spcPct val="150000"/>
              </a:lnSpc>
              <a:buNone/>
            </a:pPr>
            <a:endParaRPr lang="en-GB" sz="1800" dirty="0" smtClean="0"/>
          </a:p>
          <a:p>
            <a:pPr marL="0" indent="0">
              <a:lnSpc>
                <a:spcPct val="150000"/>
              </a:lnSpc>
              <a:buNone/>
            </a:pPr>
            <a:endParaRPr lang="en-GB" sz="1800" dirty="0"/>
          </a:p>
          <a:p>
            <a:pPr marL="0" indent="0">
              <a:lnSpc>
                <a:spcPct val="150000"/>
              </a:lnSpc>
              <a:buNone/>
            </a:pPr>
            <a:endParaRPr lang="en-GB" sz="1800" dirty="0" smtClean="0"/>
          </a:p>
          <a:p>
            <a:pPr marL="0" indent="0">
              <a:lnSpc>
                <a:spcPct val="150000"/>
              </a:lnSpc>
              <a:buNone/>
            </a:pPr>
            <a:endParaRPr lang="en-GB" sz="1800" dirty="0" smtClean="0"/>
          </a:p>
          <a:p>
            <a:pPr marL="0" indent="0">
              <a:lnSpc>
                <a:spcPct val="150000"/>
              </a:lnSpc>
              <a:buNone/>
            </a:pPr>
            <a:endParaRPr lang="en-GB" sz="1800" dirty="0"/>
          </a:p>
          <a:p>
            <a:pPr marL="0" indent="0">
              <a:lnSpc>
                <a:spcPct val="150000"/>
              </a:lnSpc>
              <a:buNone/>
            </a:pPr>
            <a:endParaRPr lang="en-GB" sz="1800" dirty="0" smtClean="0"/>
          </a:p>
          <a:p>
            <a:pPr marL="0" indent="0">
              <a:lnSpc>
                <a:spcPct val="150000"/>
              </a:lnSpc>
              <a:buNone/>
            </a:pPr>
            <a:endParaRPr lang="en-GB" sz="1800" dirty="0"/>
          </a:p>
          <a:p>
            <a:endParaRPr lang="en-GB" dirty="0"/>
          </a:p>
        </p:txBody>
      </p:sp>
      <p:sp>
        <p:nvSpPr>
          <p:cNvPr id="5" name="Textfeld 4"/>
          <p:cNvSpPr txBox="1"/>
          <p:nvPr/>
        </p:nvSpPr>
        <p:spPr>
          <a:xfrm>
            <a:off x="838199" y="1341438"/>
            <a:ext cx="10683875" cy="4108817"/>
          </a:xfrm>
          <a:prstGeom prst="rect">
            <a:avLst/>
          </a:prstGeom>
          <a:noFill/>
        </p:spPr>
        <p:txBody>
          <a:bodyPr wrap="square" rtlCol="0">
            <a:spAutoFit/>
          </a:bodyPr>
          <a:lstStyle/>
          <a:p>
            <a:pPr>
              <a:lnSpc>
                <a:spcPct val="150000"/>
              </a:lnSpc>
            </a:pPr>
            <a:r>
              <a:rPr lang="en-US" b="1" dirty="0" smtClean="0">
                <a:latin typeface="Arial" panose="020B0604020202020204" pitchFamily="34" charset="0"/>
                <a:cs typeface="Arial" panose="020B0604020202020204" pitchFamily="34" charset="0"/>
              </a:rPr>
              <a:t>Key findings</a:t>
            </a:r>
            <a:endParaRPr lang="en-US" dirty="0" smtClean="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All three regulatory models underestimate cyber risk especially for small portfolios sizes and high cover limits</a:t>
            </a:r>
          </a:p>
          <a:p>
            <a:pPr marL="285750"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This is due to the characteristics of cyber risk, such as the heavy tails and strong correlation. </a:t>
            </a:r>
            <a:r>
              <a:rPr lang="en-US" dirty="0">
                <a:latin typeface="Arial" panose="020B0604020202020204" pitchFamily="34" charset="0"/>
                <a:cs typeface="Arial" panose="020B0604020202020204" pitchFamily="34" charset="0"/>
              </a:rPr>
              <a:t>A</a:t>
            </a:r>
            <a:r>
              <a:rPr lang="en-US" dirty="0" smtClean="0">
                <a:latin typeface="Arial" panose="020B0604020202020204" pitchFamily="34" charset="0"/>
                <a:cs typeface="Arial" panose="020B0604020202020204" pitchFamily="34" charset="0"/>
              </a:rPr>
              <a:t>s a result there are adverse consequences for diversification</a:t>
            </a:r>
          </a:p>
          <a:p>
            <a:pPr marL="285750" indent="-285750">
              <a:lnSpc>
                <a:spcPct val="150000"/>
              </a:lnSpc>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a:p>
            <a:pPr>
              <a:lnSpc>
                <a:spcPct val="150000"/>
              </a:lnSpc>
            </a:pPr>
            <a:r>
              <a:rPr lang="en-US" b="1" dirty="0" smtClean="0">
                <a:latin typeface="Arial" panose="020B0604020202020204" pitchFamily="34" charset="0"/>
                <a:cs typeface="Arial" panose="020B0604020202020204" pitchFamily="34" charset="0"/>
              </a:rPr>
              <a:t>Disclaimer</a:t>
            </a:r>
          </a:p>
          <a:p>
            <a:pPr marL="285750"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SAS Data representative for a specific underwriting portfolio / operational cyber risk exposures?</a:t>
            </a:r>
          </a:p>
          <a:p>
            <a:pPr marL="285750"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Assumptions on how to apply the regulatory models (no rulings available)</a:t>
            </a:r>
          </a:p>
          <a:p>
            <a:pPr marL="285750"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3851109570"/>
      </p:ext>
    </p:extLst>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a:t>
            </a:r>
            <a:endParaRPr lang="en-GB" dirty="0"/>
          </a:p>
        </p:txBody>
      </p:sp>
      <p:sp>
        <p:nvSpPr>
          <p:cNvPr id="3" name="Textplatzhalter 2"/>
          <p:cNvSpPr>
            <a:spLocks noGrp="1"/>
          </p:cNvSpPr>
          <p:nvPr>
            <p:ph type="body" sz="quarter" idx="10"/>
          </p:nvPr>
        </p:nvSpPr>
        <p:spPr/>
        <p:txBody>
          <a:bodyPr/>
          <a:lstStyle/>
          <a:p>
            <a:pPr marL="0" indent="0">
              <a:lnSpc>
                <a:spcPct val="150000"/>
              </a:lnSpc>
              <a:buNone/>
            </a:pPr>
            <a:r>
              <a:rPr lang="en-US" sz="1800" b="1" dirty="0" smtClean="0"/>
              <a:t>Recommendations</a:t>
            </a:r>
          </a:p>
          <a:p>
            <a:pPr marL="285750" indent="-285750">
              <a:lnSpc>
                <a:spcPct val="150000"/>
              </a:lnSpc>
              <a:buFont typeface="Arial" panose="020B0604020202020204" pitchFamily="34" charset="0"/>
              <a:buChar char="•"/>
            </a:pPr>
            <a:r>
              <a:rPr lang="en-US" sz="1800" dirty="0" smtClean="0"/>
              <a:t>Instead of a “one fits it all” approach: specific risk factors and correlations calibrated with cyber risk data</a:t>
            </a:r>
          </a:p>
          <a:p>
            <a:pPr marL="285750" indent="-285750">
              <a:lnSpc>
                <a:spcPct val="150000"/>
              </a:lnSpc>
              <a:buFont typeface="Arial" panose="020B0604020202020204" pitchFamily="34" charset="0"/>
              <a:buChar char="•"/>
            </a:pPr>
            <a:r>
              <a:rPr lang="en-US" sz="1800" dirty="0" smtClean="0"/>
              <a:t>Heavy tails would call for replacing the log normal assumption used by SII and SST by a power law distribution </a:t>
            </a:r>
          </a:p>
          <a:p>
            <a:pPr marL="285750" indent="-285750">
              <a:lnSpc>
                <a:spcPct val="150000"/>
              </a:lnSpc>
              <a:buFont typeface="Arial" panose="020B0604020202020204" pitchFamily="34" charset="0"/>
              <a:buChar char="•"/>
            </a:pPr>
            <a:r>
              <a:rPr lang="en-US" sz="1800" dirty="0" smtClean="0"/>
              <a:t>Sound risk models will become even more important as the insurance industry will rely more heavily on new technologies and cyber underwriting portfolios increase</a:t>
            </a:r>
          </a:p>
          <a:p>
            <a:pPr marL="285750" indent="-285750">
              <a:lnSpc>
                <a:spcPct val="150000"/>
              </a:lnSpc>
              <a:buFont typeface="Arial" panose="020B0604020202020204" pitchFamily="34" charset="0"/>
              <a:buChar char="•"/>
            </a:pPr>
            <a:r>
              <a:rPr lang="en-US" sz="1800" dirty="0" smtClean="0"/>
              <a:t>Data quality should be improved </a:t>
            </a:r>
          </a:p>
          <a:p>
            <a:pPr marL="0" indent="0">
              <a:lnSpc>
                <a:spcPct val="150000"/>
              </a:lnSpc>
              <a:buNone/>
            </a:pPr>
            <a:endParaRPr lang="en-US" sz="1800" dirty="0" smtClean="0"/>
          </a:p>
          <a:p>
            <a:pPr marL="0" indent="0">
              <a:lnSpc>
                <a:spcPct val="150000"/>
              </a:lnSpc>
              <a:buNone/>
            </a:pPr>
            <a:endParaRPr lang="en-US" sz="1800" dirty="0" smtClean="0"/>
          </a:p>
          <a:p>
            <a:pPr marL="0" indent="0">
              <a:buNone/>
            </a:pPr>
            <a:endParaRPr lang="en-US" dirty="0"/>
          </a:p>
        </p:txBody>
      </p:sp>
    </p:spTree>
    <p:extLst>
      <p:ext uri="{BB962C8B-B14F-4D97-AF65-F5344CB8AC3E}">
        <p14:creationId xmlns:p14="http://schemas.microsoft.com/office/powerpoint/2010/main" val="2004005537"/>
      </p:ext>
    </p:extLst>
  </p:cSld>
  <p:clrMapOvr>
    <a:masterClrMapping/>
  </p:clrMapOvr>
  <p:transition>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Questions and Discussion</a:t>
            </a:r>
            <a:endParaRPr lang="en-GB" dirty="0"/>
          </a:p>
        </p:txBody>
      </p:sp>
      <p:sp>
        <p:nvSpPr>
          <p:cNvPr id="3" name="Textplatzhalter 2"/>
          <p:cNvSpPr>
            <a:spLocks noGrp="1"/>
          </p:cNvSpPr>
          <p:nvPr>
            <p:ph type="body" sz="quarter" idx="10"/>
          </p:nvPr>
        </p:nvSpPr>
        <p:spPr>
          <a:xfrm>
            <a:off x="838200" y="2959100"/>
            <a:ext cx="10683875" cy="560277"/>
          </a:xfrm>
        </p:spPr>
        <p:txBody>
          <a:bodyPr/>
          <a:lstStyle/>
          <a:p>
            <a:pPr marL="0" indent="0" algn="ctr">
              <a:buNone/>
            </a:pPr>
            <a:r>
              <a:rPr lang="en-GB" dirty="0" smtClean="0"/>
              <a:t>Thanks a lot for your attention!</a:t>
            </a:r>
            <a:endParaRPr lang="en-GB" dirty="0"/>
          </a:p>
        </p:txBody>
      </p:sp>
    </p:spTree>
    <p:extLst>
      <p:ext uri="{BB962C8B-B14F-4D97-AF65-F5344CB8AC3E}">
        <p14:creationId xmlns:p14="http://schemas.microsoft.com/office/powerpoint/2010/main" val="3626377206"/>
      </p:ext>
    </p:extLst>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Content</a:t>
            </a:r>
            <a:endParaRPr lang="en-GB" dirty="0">
              <a:latin typeface="Arial" panose="020B0604020202020204" pitchFamily="34" charset="0"/>
              <a:cs typeface="Arial" panose="020B0604020202020204" pitchFamily="34" charset="0"/>
            </a:endParaRPr>
          </a:p>
        </p:txBody>
      </p:sp>
      <p:sp>
        <p:nvSpPr>
          <p:cNvPr id="3" name="Textplatzhalter 2"/>
          <p:cNvSpPr>
            <a:spLocks noGrp="1"/>
          </p:cNvSpPr>
          <p:nvPr>
            <p:ph type="body" sz="quarter" idx="10"/>
          </p:nvPr>
        </p:nvSpPr>
        <p:spPr>
          <a:xfrm>
            <a:off x="990600" y="1341438"/>
            <a:ext cx="10531475" cy="4669218"/>
          </a:xfrm>
        </p:spPr>
        <p:txBody>
          <a:bodyPr/>
          <a:lstStyle/>
          <a:p>
            <a:pPr>
              <a:lnSpc>
                <a:spcPct val="150000"/>
              </a:lnSpc>
              <a:buFont typeface="Arial" panose="020B0604020202020204" pitchFamily="34" charset="0"/>
              <a:buChar char="•"/>
            </a:pPr>
            <a:r>
              <a:rPr lang="en-GB" sz="1800" dirty="0"/>
              <a:t>Cyber </a:t>
            </a:r>
            <a:r>
              <a:rPr lang="en-GB" sz="1800" dirty="0" smtClean="0"/>
              <a:t>Risk </a:t>
            </a:r>
            <a:r>
              <a:rPr lang="en-GB" sz="1800" dirty="0"/>
              <a:t>and </a:t>
            </a:r>
            <a:r>
              <a:rPr lang="en-GB" sz="1800" dirty="0" smtClean="0"/>
              <a:t>Insurance</a:t>
            </a:r>
          </a:p>
          <a:p>
            <a:pPr>
              <a:lnSpc>
                <a:spcPct val="150000"/>
              </a:lnSpc>
              <a:buFont typeface="Arial" panose="020B0604020202020204" pitchFamily="34" charset="0"/>
              <a:buChar char="•"/>
            </a:pPr>
            <a:r>
              <a:rPr lang="en-GB" sz="1800" dirty="0" smtClean="0"/>
              <a:t>Excursion: Cyber </a:t>
            </a:r>
            <a:r>
              <a:rPr lang="en-GB" sz="1800" dirty="0"/>
              <a:t>Risk and Diversification </a:t>
            </a:r>
          </a:p>
          <a:p>
            <a:pPr>
              <a:lnSpc>
                <a:spcPct val="150000"/>
              </a:lnSpc>
              <a:buFont typeface="Arial" panose="020B0604020202020204" pitchFamily="34" charset="0"/>
              <a:buChar char="•"/>
            </a:pPr>
            <a:r>
              <a:rPr lang="en-GB" sz="1800" dirty="0" smtClean="0"/>
              <a:t>Methodology</a:t>
            </a:r>
          </a:p>
          <a:p>
            <a:pPr>
              <a:lnSpc>
                <a:spcPct val="150000"/>
              </a:lnSpc>
              <a:buFont typeface="Arial" panose="020B0604020202020204" pitchFamily="34" charset="0"/>
              <a:buChar char="•"/>
            </a:pPr>
            <a:r>
              <a:rPr lang="en-GB" sz="1800" dirty="0" smtClean="0"/>
              <a:t>Solvency II and Cyber Risk</a:t>
            </a:r>
          </a:p>
          <a:p>
            <a:pPr>
              <a:lnSpc>
                <a:spcPct val="150000"/>
              </a:lnSpc>
              <a:buFont typeface="Arial" panose="020B0604020202020204" pitchFamily="34" charset="0"/>
              <a:buChar char="•"/>
            </a:pPr>
            <a:r>
              <a:rPr lang="en-GB" sz="1800" dirty="0" smtClean="0"/>
              <a:t>US Risk </a:t>
            </a:r>
            <a:r>
              <a:rPr lang="en-GB" sz="1800" dirty="0"/>
              <a:t>B</a:t>
            </a:r>
            <a:r>
              <a:rPr lang="en-GB" sz="1800" dirty="0" smtClean="0"/>
              <a:t>ased </a:t>
            </a:r>
            <a:r>
              <a:rPr lang="en-GB" sz="1800" dirty="0"/>
              <a:t>C</a:t>
            </a:r>
            <a:r>
              <a:rPr lang="en-GB" sz="1800" dirty="0" smtClean="0"/>
              <a:t>apital (RBC) and Cyber Risk </a:t>
            </a:r>
          </a:p>
          <a:p>
            <a:pPr>
              <a:lnSpc>
                <a:spcPct val="150000"/>
              </a:lnSpc>
              <a:buFont typeface="Arial" panose="020B0604020202020204" pitchFamily="34" charset="0"/>
              <a:buChar char="•"/>
            </a:pPr>
            <a:r>
              <a:rPr lang="en-GB" sz="1800" dirty="0" smtClean="0"/>
              <a:t>Swiss Solvency </a:t>
            </a:r>
            <a:r>
              <a:rPr lang="en-GB" sz="1800" dirty="0"/>
              <a:t>T</a:t>
            </a:r>
            <a:r>
              <a:rPr lang="en-GB" sz="1800" dirty="0" smtClean="0"/>
              <a:t>est (SST) and Cyber Risk </a:t>
            </a:r>
          </a:p>
          <a:p>
            <a:pPr>
              <a:lnSpc>
                <a:spcPct val="150000"/>
              </a:lnSpc>
              <a:buFont typeface="Arial" panose="020B0604020202020204" pitchFamily="34" charset="0"/>
              <a:buChar char="•"/>
            </a:pPr>
            <a:r>
              <a:rPr lang="en-GB" sz="1800" dirty="0" smtClean="0"/>
              <a:t>Conclusion &amp; Extensions</a:t>
            </a:r>
          </a:p>
        </p:txBody>
      </p:sp>
    </p:spTree>
    <p:extLst>
      <p:ext uri="{BB962C8B-B14F-4D97-AF65-F5344CB8AC3E}">
        <p14:creationId xmlns:p14="http://schemas.microsoft.com/office/powerpoint/2010/main" val="1264407242"/>
      </p:ext>
    </p:extLst>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Cyber Risk and Insurance</a:t>
            </a:r>
            <a:endParaRPr lang="en-GB" dirty="0">
              <a:latin typeface="Arial" panose="020B0604020202020204" pitchFamily="34" charset="0"/>
              <a:cs typeface="Arial" panose="020B0604020202020204" pitchFamily="34" charset="0"/>
            </a:endParaRPr>
          </a:p>
        </p:txBody>
      </p:sp>
      <p:sp>
        <p:nvSpPr>
          <p:cNvPr id="3" name="Rechteck 2"/>
          <p:cNvSpPr/>
          <p:nvPr/>
        </p:nvSpPr>
        <p:spPr>
          <a:xfrm>
            <a:off x="899886" y="1604220"/>
            <a:ext cx="10406743" cy="4247317"/>
          </a:xfrm>
          <a:prstGeom prst="rect">
            <a:avLst/>
          </a:prstGeom>
        </p:spPr>
        <p:txBody>
          <a:bodyPr wrap="square">
            <a:spAutoFit/>
          </a:bodyPr>
          <a:lstStyle/>
          <a:p>
            <a:pPr lvl="0">
              <a:lnSpc>
                <a:spcPct val="150000"/>
              </a:lnSpc>
            </a:pPr>
            <a:r>
              <a:rPr lang="en-GB" b="1" dirty="0">
                <a:latin typeface="Arial" panose="020B0604020202020204" pitchFamily="34" charset="0"/>
                <a:cs typeface="Arial" panose="020B0604020202020204" pitchFamily="34" charset="0"/>
              </a:rPr>
              <a:t>Operational Cyber </a:t>
            </a:r>
            <a:r>
              <a:rPr lang="en-GB" b="1" dirty="0" smtClean="0">
                <a:latin typeface="Arial" panose="020B0604020202020204" pitchFamily="34" charset="0"/>
                <a:cs typeface="Arial" panose="020B0604020202020204" pitchFamily="34" charset="0"/>
              </a:rPr>
              <a:t>Risk</a:t>
            </a:r>
          </a:p>
          <a:p>
            <a:pPr marL="285750" lvl="0" indent="-285750">
              <a:lnSpc>
                <a:spcPct val="150000"/>
              </a:lnSpc>
              <a:buFont typeface="Arial" panose="020B0604020202020204" pitchFamily="34" charset="0"/>
              <a:buChar char="•"/>
            </a:pPr>
            <a:r>
              <a:rPr lang="en-GB" dirty="0" smtClean="0">
                <a:latin typeface="Arial" panose="020B0604020202020204" pitchFamily="34" charset="0"/>
                <a:cs typeface="Arial" panose="020B0604020202020204" pitchFamily="34" charset="0"/>
              </a:rPr>
              <a:t>Solvency II: </a:t>
            </a:r>
            <a:r>
              <a:rPr lang="en-GB" dirty="0">
                <a:latin typeface="Arial" panose="020B0604020202020204" pitchFamily="34" charset="0"/>
                <a:cs typeface="Arial" panose="020B0604020202020204" pitchFamily="34" charset="0"/>
              </a:rPr>
              <a:t>Factor approach</a:t>
            </a:r>
          </a:p>
          <a:p>
            <a:pPr marL="285750" lvl="0" indent="-285750">
              <a:lnSpc>
                <a:spcPct val="150000"/>
              </a:lnSpc>
              <a:buFont typeface="Arial" panose="020B0604020202020204" pitchFamily="34" charset="0"/>
              <a:buChar char="•"/>
            </a:pPr>
            <a:r>
              <a:rPr lang="en-GB" dirty="0" smtClean="0">
                <a:latin typeface="Arial" panose="020B0604020202020204" pitchFamily="34" charset="0"/>
                <a:cs typeface="Arial" panose="020B0604020202020204" pitchFamily="34" charset="0"/>
              </a:rPr>
              <a:t>US Risk Based Capital: </a:t>
            </a:r>
            <a:r>
              <a:rPr lang="en-GB" dirty="0">
                <a:latin typeface="Arial" panose="020B0604020202020204" pitchFamily="34" charset="0"/>
                <a:cs typeface="Arial" panose="020B0604020202020204" pitchFamily="34" charset="0"/>
              </a:rPr>
              <a:t>Reporting requirements (Factor approach is planned)</a:t>
            </a:r>
          </a:p>
          <a:p>
            <a:pPr marL="285750" lvl="0" indent="-285750">
              <a:lnSpc>
                <a:spcPct val="150000"/>
              </a:lnSpc>
              <a:buFont typeface="Arial" panose="020B0604020202020204" pitchFamily="34" charset="0"/>
              <a:buChar char="•"/>
            </a:pPr>
            <a:r>
              <a:rPr lang="en-GB" dirty="0">
                <a:latin typeface="Arial" panose="020B0604020202020204" pitchFamily="34" charset="0"/>
                <a:cs typeface="Arial" panose="020B0604020202020204" pitchFamily="34" charset="0"/>
              </a:rPr>
              <a:t>Swiss Solvency </a:t>
            </a:r>
            <a:r>
              <a:rPr lang="en-GB" dirty="0" smtClean="0">
                <a:latin typeface="Arial" panose="020B0604020202020204" pitchFamily="34" charset="0"/>
                <a:cs typeface="Arial" panose="020B0604020202020204" pitchFamily="34" charset="0"/>
              </a:rPr>
              <a:t>Test: </a:t>
            </a:r>
            <a:r>
              <a:rPr lang="en-GB" dirty="0">
                <a:latin typeface="Arial" panose="020B0604020202020204" pitchFamily="34" charset="0"/>
                <a:cs typeface="Arial" panose="020B0604020202020204" pitchFamily="34" charset="0"/>
              </a:rPr>
              <a:t>Reporting requirements</a:t>
            </a:r>
          </a:p>
          <a:p>
            <a:pPr lvl="0">
              <a:lnSpc>
                <a:spcPct val="150000"/>
              </a:lnSpc>
            </a:pPr>
            <a:endParaRPr lang="en-GB" b="1" dirty="0" smtClean="0">
              <a:latin typeface="Arial" panose="020B0604020202020204" pitchFamily="34" charset="0"/>
              <a:cs typeface="Arial" panose="020B0604020202020204" pitchFamily="34" charset="0"/>
            </a:endParaRPr>
          </a:p>
          <a:p>
            <a:pPr>
              <a:lnSpc>
                <a:spcPct val="150000"/>
              </a:lnSpc>
            </a:pPr>
            <a:r>
              <a:rPr lang="en-GB" b="1" dirty="0">
                <a:latin typeface="Arial" panose="020B0604020202020204" pitchFamily="34" charset="0"/>
                <a:cs typeface="Arial" panose="020B0604020202020204" pitchFamily="34" charset="0"/>
              </a:rPr>
              <a:t>Underwriting Cyber </a:t>
            </a:r>
            <a:r>
              <a:rPr lang="en-GB" b="1" dirty="0" smtClean="0">
                <a:latin typeface="Arial" panose="020B0604020202020204" pitchFamily="34" charset="0"/>
                <a:cs typeface="Arial" panose="020B0604020202020204" pitchFamily="34" charset="0"/>
              </a:rPr>
              <a:t>Risk</a:t>
            </a:r>
            <a:endParaRPr lang="en-GB" dirty="0">
              <a:latin typeface="Arial" panose="020B0604020202020204" pitchFamily="34" charset="0"/>
              <a:cs typeface="Arial" panose="020B0604020202020204" pitchFamily="34" charset="0"/>
            </a:endParaRPr>
          </a:p>
          <a:p>
            <a:pPr marL="285750" lvl="0" indent="-285750">
              <a:lnSpc>
                <a:spcPct val="150000"/>
              </a:lnSpc>
              <a:buFont typeface="Arial" panose="020B0604020202020204" pitchFamily="34" charset="0"/>
              <a:buChar char="•"/>
            </a:pPr>
            <a:r>
              <a:rPr lang="en-GB" dirty="0">
                <a:latin typeface="Arial" panose="020B0604020202020204" pitchFamily="34" charset="0"/>
                <a:cs typeface="Arial" panose="020B0604020202020204" pitchFamily="34" charset="0"/>
              </a:rPr>
              <a:t>Solvency </a:t>
            </a:r>
            <a:r>
              <a:rPr lang="en-GB" dirty="0" smtClean="0">
                <a:latin typeface="Arial" panose="020B0604020202020204" pitchFamily="34" charset="0"/>
                <a:cs typeface="Arial" panose="020B0604020202020204" pitchFamily="34" charset="0"/>
              </a:rPr>
              <a:t>II: </a:t>
            </a:r>
            <a:r>
              <a:rPr lang="en-GB" dirty="0">
                <a:latin typeface="Arial" panose="020B0604020202020204" pitchFamily="34" charset="0"/>
                <a:cs typeface="Arial" panose="020B0604020202020204" pitchFamily="34" charset="0"/>
              </a:rPr>
              <a:t>Factor approach</a:t>
            </a:r>
          </a:p>
          <a:p>
            <a:pPr marL="285750" lvl="0" indent="-285750">
              <a:lnSpc>
                <a:spcPct val="150000"/>
              </a:lnSpc>
              <a:buFont typeface="Arial" panose="020B0604020202020204" pitchFamily="34" charset="0"/>
              <a:buChar char="•"/>
            </a:pPr>
            <a:r>
              <a:rPr lang="en-GB" dirty="0" smtClean="0">
                <a:latin typeface="Arial" panose="020B0604020202020204" pitchFamily="34" charset="0"/>
                <a:cs typeface="Arial" panose="020B0604020202020204" pitchFamily="34" charset="0"/>
              </a:rPr>
              <a:t>US Risk </a:t>
            </a:r>
            <a:r>
              <a:rPr lang="en-GB" dirty="0">
                <a:latin typeface="Arial" panose="020B0604020202020204" pitchFamily="34" charset="0"/>
                <a:cs typeface="Arial" panose="020B0604020202020204" pitchFamily="34" charset="0"/>
              </a:rPr>
              <a:t>Based </a:t>
            </a:r>
            <a:r>
              <a:rPr lang="en-GB" dirty="0" smtClean="0">
                <a:latin typeface="Arial" panose="020B0604020202020204" pitchFamily="34" charset="0"/>
                <a:cs typeface="Arial" panose="020B0604020202020204" pitchFamily="34" charset="0"/>
              </a:rPr>
              <a:t>Capital: </a:t>
            </a:r>
            <a:r>
              <a:rPr lang="en-GB" dirty="0">
                <a:latin typeface="Arial" panose="020B0604020202020204" pitchFamily="34" charset="0"/>
                <a:cs typeface="Arial" panose="020B0604020202020204" pitchFamily="34" charset="0"/>
              </a:rPr>
              <a:t>Factor approach</a:t>
            </a:r>
          </a:p>
          <a:p>
            <a:pPr marL="285750" lvl="0" indent="-285750">
              <a:lnSpc>
                <a:spcPct val="150000"/>
              </a:lnSpc>
              <a:buFont typeface="Arial" panose="020B0604020202020204" pitchFamily="34" charset="0"/>
              <a:buChar char="•"/>
            </a:pPr>
            <a:r>
              <a:rPr lang="en-GB" dirty="0">
                <a:latin typeface="Arial" panose="020B0604020202020204" pitchFamily="34" charset="0"/>
                <a:cs typeface="Arial" panose="020B0604020202020204" pitchFamily="34" charset="0"/>
              </a:rPr>
              <a:t>Swiss Solvency </a:t>
            </a:r>
            <a:r>
              <a:rPr lang="en-GB" dirty="0" smtClean="0">
                <a:latin typeface="Arial" panose="020B0604020202020204" pitchFamily="34" charset="0"/>
                <a:cs typeface="Arial" panose="020B0604020202020204" pitchFamily="34" charset="0"/>
              </a:rPr>
              <a:t>Test: </a:t>
            </a:r>
            <a:r>
              <a:rPr lang="en-GB" dirty="0">
                <a:latin typeface="Arial" panose="020B0604020202020204" pitchFamily="34" charset="0"/>
                <a:cs typeface="Arial" panose="020B0604020202020204" pitchFamily="34" charset="0"/>
              </a:rPr>
              <a:t>Stochastic modelling</a:t>
            </a:r>
          </a:p>
          <a:p>
            <a:pPr lvl="0">
              <a:lnSpc>
                <a:spcPct val="150000"/>
              </a:lnSpc>
            </a:pP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4135374"/>
      </p:ext>
    </p:extLst>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Excursion: </a:t>
            </a:r>
            <a:r>
              <a:rPr lang="en-US" dirty="0" smtClean="0">
                <a:latin typeface="Arial" panose="020B0604020202020204" pitchFamily="34" charset="0"/>
                <a:cs typeface="Arial" panose="020B0604020202020204" pitchFamily="34" charset="0"/>
              </a:rPr>
              <a:t>Methodology</a:t>
            </a:r>
            <a:endParaRPr lang="en-US"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1" y="1272209"/>
                <a:ext cx="10420350" cy="4738447"/>
              </a:xfrm>
            </p:spPr>
            <p:txBody>
              <a:bodyPr/>
              <a:lstStyle/>
              <a:p>
                <a:pPr marL="0" indent="0" defTabSz="914400" eaLnBrk="1" hangingPunct="1">
                  <a:lnSpc>
                    <a:spcPct val="150000"/>
                  </a:lnSpc>
                  <a:buNone/>
                  <a:tabLst>
                    <a:tab pos="1524000" algn="l"/>
                  </a:tabLst>
                </a:pPr>
                <a:r>
                  <a:rPr lang="en-US" sz="1800" b="1" kern="1200" dirty="0" smtClean="0"/>
                  <a:t>Generally, the (simplified) approach is: </a:t>
                </a:r>
              </a:p>
              <a:p>
                <a:pPr marL="419100" lvl="1" indent="0" defTabSz="914400" eaLnBrk="1" hangingPunct="1">
                  <a:lnSpc>
                    <a:spcPct val="150000"/>
                  </a:lnSpc>
                  <a:buNone/>
                  <a:tabLst>
                    <a:tab pos="1524000" algn="l"/>
                  </a:tabLst>
                </a:pPr>
                <a:r>
                  <a:rPr lang="en-US" sz="1800" kern="1200" dirty="0" smtClean="0"/>
                  <a:t>1) Portfolio</a:t>
                </a:r>
                <a:r>
                  <a:rPr lang="en-US" sz="1800" dirty="0" smtClean="0"/>
                  <a:t> formation: </a:t>
                </a:r>
                <a:endParaRPr lang="en-US" sz="1800" dirty="0"/>
              </a:p>
              <a:p>
                <a:pPr marL="419100" lvl="1" indent="0">
                  <a:buNone/>
                </a:pPr>
                <a14:m>
                  <m:oMathPara xmlns:m="http://schemas.openxmlformats.org/officeDocument/2006/math">
                    <m:oMathParaPr>
                      <m:jc m:val="center"/>
                    </m:oMathParaPr>
                    <m:oMath xmlns:m="http://schemas.openxmlformats.org/officeDocument/2006/math">
                      <m:r>
                        <m:rPr>
                          <m:sty m:val="p"/>
                        </m:rPr>
                        <a:rPr lang="en-US" sz="1800">
                          <a:latin typeface="Cambria Math" panose="02040503050406030204" pitchFamily="18" charset="0"/>
                        </a:rPr>
                        <m:t>X</m:t>
                      </m:r>
                      <m:r>
                        <a:rPr lang="en-US" sz="1800">
                          <a:latin typeface="Cambria Math" panose="02040503050406030204" pitchFamily="18" charset="0"/>
                        </a:rPr>
                        <m:t>=</m:t>
                      </m:r>
                      <m:f>
                        <m:fPr>
                          <m:ctrlPr>
                            <a:rPr lang="en-US" sz="1800" i="1" smtClean="0">
                              <a:latin typeface="Cambria Math" panose="02040503050406030204" pitchFamily="18" charset="0"/>
                            </a:rPr>
                          </m:ctrlPr>
                        </m:fPr>
                        <m:num>
                          <m:r>
                            <a:rPr lang="en-US" sz="1800" b="0" i="1" smtClean="0">
                              <a:latin typeface="Cambria Math" panose="02040503050406030204" pitchFamily="18" charset="0"/>
                            </a:rPr>
                            <m:t>1</m:t>
                          </m:r>
                        </m:num>
                        <m:den>
                          <m:r>
                            <a:rPr lang="en-US" sz="1800" b="0" i="1" smtClean="0">
                              <a:latin typeface="Cambria Math" panose="02040503050406030204" pitchFamily="18" charset="0"/>
                            </a:rPr>
                            <m:t>𝑛</m:t>
                          </m:r>
                        </m:den>
                      </m:f>
                      <m:nary>
                        <m:naryPr>
                          <m:chr m:val="∑"/>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𝑖</m:t>
                          </m:r>
                          <m:r>
                            <a:rPr lang="en-US" sz="1800" b="0" i="1" smtClean="0">
                              <a:latin typeface="Cambria Math" panose="02040503050406030204" pitchFamily="18" charset="0"/>
                            </a:rPr>
                            <m:t>=1</m:t>
                          </m:r>
                        </m:sub>
                        <m:sup>
                          <m:r>
                            <a:rPr lang="en-US" sz="1800" b="0" i="1" smtClean="0">
                              <a:latin typeface="Cambria Math" panose="02040503050406030204" pitchFamily="18" charset="0"/>
                            </a:rPr>
                            <m:t>𝑛</m:t>
                          </m:r>
                        </m:sup>
                        <m:e>
                          <m:sSub>
                            <m:sSubPr>
                              <m:ctrlPr>
                                <a:rPr lang="en-US" sz="1800" i="1">
                                  <a:latin typeface="Cambria Math" panose="02040503050406030204" pitchFamily="18" charset="0"/>
                                </a:rPr>
                              </m:ctrlPr>
                            </m:sSubPr>
                            <m:e>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e>
                      </m:nary>
                    </m:oMath>
                  </m:oMathPara>
                </a14:m>
                <a:endParaRPr lang="en-US" sz="1800" kern="1200" dirty="0" smtClean="0"/>
              </a:p>
              <a:p>
                <a:pPr marL="946150" lvl="2" indent="-230188">
                  <a:lnSpc>
                    <a:spcPct val="120000"/>
                  </a:lnSpc>
                  <a:buNone/>
                </a:pPr>
                <a:r>
                  <a:rPr lang="en-US" sz="1800" kern="1200" dirty="0" smtClean="0"/>
                  <a:t>Different assumptions for: </a:t>
                </a:r>
              </a:p>
              <a:p>
                <a:pPr marL="946150" lvl="3" indent="-230188">
                  <a:lnSpc>
                    <a:spcPct val="120000"/>
                  </a:lnSpc>
                  <a:buFont typeface="Arial" panose="020B0604020202020204" pitchFamily="34" charset="0"/>
                  <a:buChar char="•"/>
                </a:pPr>
                <a:r>
                  <a:rPr lang="en-US" sz="1800" kern="1200" dirty="0" smtClean="0"/>
                  <a:t>the marginal distribution of Z: Empirical</a:t>
                </a:r>
                <a:r>
                  <a:rPr lang="en-US" sz="1800" kern="1200" dirty="0"/>
                  <a:t>, log normal, </a:t>
                </a:r>
                <a:r>
                  <a:rPr lang="en-US" sz="1800" kern="1200" dirty="0" smtClean="0"/>
                  <a:t>Pareto</a:t>
                </a:r>
              </a:p>
              <a:p>
                <a:pPr marL="946150" lvl="3" indent="-230188">
                  <a:lnSpc>
                    <a:spcPct val="120000"/>
                  </a:lnSpc>
                  <a:buFont typeface="Arial" panose="020B0604020202020204" pitchFamily="34" charset="0"/>
                  <a:buChar char="•"/>
                </a:pPr>
                <a:r>
                  <a:rPr lang="en-US" sz="1800" kern="1200" dirty="0" smtClean="0"/>
                  <a:t>and the dependency between </a:t>
                </a:r>
                <a14:m>
                  <m:oMath xmlns:m="http://schemas.openxmlformats.org/officeDocument/2006/math">
                    <m:sSub>
                      <m:sSubPr>
                        <m:ctrlPr>
                          <a:rPr lang="en-US" sz="1800" i="1">
                            <a:latin typeface="Cambria Math" panose="02040503050406030204" pitchFamily="18" charset="0"/>
                          </a:rPr>
                        </m:ctrlPr>
                      </m:sSubPr>
                      <m:e>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r>
                      <a:rPr lang="en-US" sz="1800" i="1">
                        <a:latin typeface="Cambria Math" panose="02040503050406030204" pitchFamily="18" charset="0"/>
                      </a:rPr>
                      <m:t> </m:t>
                    </m:r>
                  </m:oMath>
                </a14:m>
                <a:r>
                  <a:rPr lang="en-US" sz="1800" kern="1200" dirty="0" smtClean="0"/>
                  <a:t>(see below)</a:t>
                </a:r>
              </a:p>
              <a:p>
                <a:pPr marL="419100" lvl="1" indent="0">
                  <a:lnSpc>
                    <a:spcPct val="150000"/>
                  </a:lnSpc>
                  <a:buNone/>
                </a:pPr>
                <a:r>
                  <a:rPr lang="en-US" sz="1800" kern="1200" dirty="0" smtClean="0"/>
                  <a:t>2) X is either simulated or its distribution is derived numerically (Panjer recursion) </a:t>
                </a:r>
              </a:p>
              <a:p>
                <a:pPr marL="684213" lvl="1" indent="-265113">
                  <a:lnSpc>
                    <a:spcPct val="150000"/>
                  </a:lnSpc>
                  <a:buNone/>
                </a:pPr>
                <a:r>
                  <a:rPr lang="en-US" sz="1800" kern="1200" dirty="0" smtClean="0"/>
                  <a:t>3) Finally, </a:t>
                </a:r>
                <a14:m>
                  <m:oMath xmlns:m="http://schemas.openxmlformats.org/officeDocument/2006/math">
                    <m:sSub>
                      <m:sSubPr>
                        <m:ctrlPr>
                          <a:rPr lang="en-US" sz="1800" b="0" i="1" kern="1200" smtClean="0">
                            <a:latin typeface="Cambria Math" panose="02040503050406030204" pitchFamily="18" charset="0"/>
                          </a:rPr>
                        </m:ctrlPr>
                      </m:sSubPr>
                      <m:e>
                        <m:r>
                          <a:rPr lang="en-US" sz="1800" b="0" i="1" kern="1200" smtClean="0">
                            <a:latin typeface="Cambria Math" panose="02040503050406030204" pitchFamily="18" charset="0"/>
                          </a:rPr>
                          <m:t>𝑉𝑎𝑅</m:t>
                        </m:r>
                      </m:e>
                      <m:sub>
                        <m:r>
                          <a:rPr lang="en-US" sz="1800" b="0" i="1" kern="1200" smtClean="0">
                            <a:latin typeface="Cambria Math" panose="02040503050406030204" pitchFamily="18" charset="0"/>
                          </a:rPr>
                          <m:t>𝑞</m:t>
                        </m:r>
                      </m:sub>
                    </m:sSub>
                    <m:d>
                      <m:dPr>
                        <m:ctrlPr>
                          <a:rPr lang="en-US" sz="1800" b="0" i="1" kern="1200" smtClean="0">
                            <a:latin typeface="Cambria Math" panose="02040503050406030204" pitchFamily="18" charset="0"/>
                          </a:rPr>
                        </m:ctrlPr>
                      </m:dPr>
                      <m:e>
                        <m:r>
                          <a:rPr lang="en-US" sz="1800" b="0" i="1" kern="1200" smtClean="0">
                            <a:latin typeface="Cambria Math" panose="02040503050406030204" pitchFamily="18" charset="0"/>
                          </a:rPr>
                          <m:t>𝑋</m:t>
                        </m:r>
                      </m:e>
                    </m:d>
                    <m:r>
                      <a:rPr lang="en-US" sz="1800" b="0" i="1" kern="1200" smtClean="0">
                        <a:latin typeface="Cambria Math" panose="02040503050406030204" pitchFamily="18" charset="0"/>
                      </a:rPr>
                      <m:t> </m:t>
                    </m:r>
                  </m:oMath>
                </a14:m>
                <a:r>
                  <a:rPr lang="en-US" sz="1800" kern="1200" dirty="0" smtClean="0"/>
                  <a:t>for SII and </a:t>
                </a:r>
                <a14:m>
                  <m:oMath xmlns:m="http://schemas.openxmlformats.org/officeDocument/2006/math">
                    <m:sSub>
                      <m:sSubPr>
                        <m:ctrlPr>
                          <a:rPr lang="en-US" sz="1800" i="1" kern="1200">
                            <a:latin typeface="Cambria Math" panose="02040503050406030204" pitchFamily="18" charset="0"/>
                          </a:rPr>
                        </m:ctrlPr>
                      </m:sSubPr>
                      <m:e>
                        <m:r>
                          <a:rPr lang="en-US" sz="1800" b="0" i="1" kern="1200" smtClean="0">
                            <a:latin typeface="Cambria Math" panose="02040503050406030204" pitchFamily="18" charset="0"/>
                          </a:rPr>
                          <m:t>𝑇</m:t>
                        </m:r>
                        <m:r>
                          <a:rPr lang="en-US" sz="1800" i="1" kern="1200">
                            <a:latin typeface="Cambria Math" panose="02040503050406030204" pitchFamily="18" charset="0"/>
                          </a:rPr>
                          <m:t>𝑉𝑎𝑅</m:t>
                        </m:r>
                      </m:e>
                      <m:sub>
                        <m:r>
                          <a:rPr lang="en-US" sz="1800" i="1" kern="1200">
                            <a:latin typeface="Cambria Math" panose="02040503050406030204" pitchFamily="18" charset="0"/>
                          </a:rPr>
                          <m:t>𝑞</m:t>
                        </m:r>
                      </m:sub>
                    </m:sSub>
                    <m:d>
                      <m:dPr>
                        <m:ctrlPr>
                          <a:rPr lang="en-US" sz="1800" i="1" kern="1200">
                            <a:latin typeface="Cambria Math" panose="02040503050406030204" pitchFamily="18" charset="0"/>
                          </a:rPr>
                        </m:ctrlPr>
                      </m:dPr>
                      <m:e>
                        <m:r>
                          <a:rPr lang="en-US" sz="1800" i="1" kern="1200">
                            <a:latin typeface="Cambria Math" panose="02040503050406030204" pitchFamily="18" charset="0"/>
                          </a:rPr>
                          <m:t>𝑋</m:t>
                        </m:r>
                      </m:e>
                    </m:d>
                  </m:oMath>
                </a14:m>
                <a:r>
                  <a:rPr lang="en-US" sz="1800" kern="1200" dirty="0" smtClean="0"/>
                  <a:t> for SST are calculated and back tested with the safety level the regulator aims for (approach is different for RBC). </a:t>
                </a:r>
              </a:p>
              <a:p>
                <a:pPr marL="265113" indent="-265113">
                  <a:lnSpc>
                    <a:spcPct val="150000"/>
                  </a:lnSpc>
                  <a:buNone/>
                </a:pPr>
                <a:r>
                  <a:rPr lang="en-US" sz="1800" kern="1200" dirty="0"/>
                  <a:t>Data: Extracted cyber risk incidents from SAS Operational Risk </a:t>
                </a:r>
                <a:r>
                  <a:rPr lang="en-US" sz="1800" kern="1200" dirty="0" smtClean="0"/>
                  <a:t>database</a:t>
                </a:r>
                <a:endParaRPr lang="en-US" sz="1800" kern="1200" dirty="0" smtClean="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1" y="1272209"/>
                <a:ext cx="10420350" cy="4738447"/>
              </a:xfrm>
              <a:blipFill rotWithShape="0">
                <a:blip r:embed="rId3"/>
                <a:stretch>
                  <a:fillRect l="-527" b="-644"/>
                </a:stretch>
              </a:blipFill>
            </p:spPr>
            <p:txBody>
              <a:bodyPr/>
              <a:lstStyle/>
              <a:p>
                <a:r>
                  <a:rPr lang="en-GB">
                    <a:noFill/>
                  </a:rPr>
                  <a:t> </a:t>
                </a:r>
              </a:p>
            </p:txBody>
          </p:sp>
        </mc:Fallback>
      </mc:AlternateContent>
    </p:spTree>
    <p:extLst>
      <p:ext uri="{BB962C8B-B14F-4D97-AF65-F5344CB8AC3E}">
        <p14:creationId xmlns:p14="http://schemas.microsoft.com/office/powerpoint/2010/main" val="2024232783"/>
      </p:ext>
    </p:extLst>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Excursion: Cyber Risk and Diversification </a:t>
            </a:r>
            <a:endParaRPr lang="en-US" dirty="0"/>
          </a:p>
        </p:txBody>
      </p:sp>
      <mc:AlternateContent xmlns:mc="http://schemas.openxmlformats.org/markup-compatibility/2006" xmlns:a14="http://schemas.microsoft.com/office/drawing/2010/main">
        <mc:Choice Requires="a14">
          <p:sp>
            <p:nvSpPr>
              <p:cNvPr id="3" name="Textplatzhalter 2"/>
              <p:cNvSpPr>
                <a:spLocks noGrp="1"/>
              </p:cNvSpPr>
              <p:nvPr>
                <p:ph type="body" sz="quarter" idx="10"/>
              </p:nvPr>
            </p:nvSpPr>
            <p:spPr/>
            <p:txBody>
              <a:bodyPr/>
              <a:lstStyle/>
              <a:p>
                <a:pPr marL="0" indent="0">
                  <a:lnSpc>
                    <a:spcPct val="150000"/>
                  </a:lnSpc>
                  <a:buNone/>
                </a:pPr>
                <a:r>
                  <a:rPr lang="en-US" sz="1800" b="1" dirty="0" smtClean="0"/>
                  <a:t>Heavy tails and tail dependency in cyber risk:</a:t>
                </a:r>
              </a:p>
              <a:p>
                <a:pPr lvl="1">
                  <a:lnSpc>
                    <a:spcPct val="150000"/>
                  </a:lnSpc>
                  <a:buFont typeface="Arial" panose="020B0604020202020204" pitchFamily="34" charset="0"/>
                  <a:buChar char="•"/>
                </a:pPr>
                <a:r>
                  <a:rPr lang="en-US" sz="1800" dirty="0" smtClean="0"/>
                  <a:t>Marginal distribution:</a:t>
                </a:r>
              </a:p>
              <a:p>
                <a:pPr lvl="2">
                  <a:lnSpc>
                    <a:spcPct val="150000"/>
                  </a:lnSpc>
                </a:pPr>
                <a:r>
                  <a:rPr lang="en-US" sz="1800" dirty="0" smtClean="0"/>
                  <a:t>Power law: </a:t>
                </a:r>
                <a14:m>
                  <m:oMath xmlns:m="http://schemas.openxmlformats.org/officeDocument/2006/math">
                    <m:r>
                      <m:rPr>
                        <m:sty m:val="p"/>
                      </m:rPr>
                      <a:rPr lang="en-US" sz="1800">
                        <a:latin typeface="Cambria Math" panose="02040503050406030204" pitchFamily="18" charset="0"/>
                      </a:rPr>
                      <m:t>P</m:t>
                    </m:r>
                    <m:d>
                      <m:dPr>
                        <m:ctrlPr>
                          <a:rPr lang="en-US" sz="1800" i="1">
                            <a:latin typeface="Cambria Math" panose="02040503050406030204" pitchFamily="18" charset="0"/>
                          </a:rPr>
                        </m:ctrlPr>
                      </m:dPr>
                      <m:e>
                        <m:r>
                          <m:rPr>
                            <m:sty m:val="p"/>
                          </m:rPr>
                          <a:rPr lang="en-US" sz="1800">
                            <a:latin typeface="Cambria Math" panose="02040503050406030204" pitchFamily="18" charset="0"/>
                          </a:rPr>
                          <m:t>Z</m:t>
                        </m:r>
                        <m:r>
                          <a:rPr lang="en-US" sz="1800">
                            <a:latin typeface="Cambria Math" panose="02040503050406030204" pitchFamily="18" charset="0"/>
                          </a:rPr>
                          <m:t>&gt;</m:t>
                        </m:r>
                        <m:r>
                          <m:rPr>
                            <m:sty m:val="p"/>
                          </m:rPr>
                          <a:rPr lang="en-US" sz="1800">
                            <a:latin typeface="Cambria Math" panose="02040503050406030204" pitchFamily="18" charset="0"/>
                          </a:rPr>
                          <m:t>z</m:t>
                        </m:r>
                      </m:e>
                    </m:d>
                    <m:r>
                      <a:rPr lang="en-US" sz="1800">
                        <a:latin typeface="Cambria Math" panose="02040503050406030204" pitchFamily="18" charset="0"/>
                      </a:rPr>
                      <m:t>=</m:t>
                    </m:r>
                    <m:r>
                      <m:rPr>
                        <m:sty m:val="p"/>
                      </m:rPr>
                      <a:rPr lang="en-US" sz="1800">
                        <a:latin typeface="Cambria Math" panose="02040503050406030204" pitchFamily="18" charset="0"/>
                      </a:rPr>
                      <m:t>c</m:t>
                    </m:r>
                    <m:r>
                      <a:rPr lang="en-US" sz="1800" i="1" smtClean="0">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rPr>
                        </m:ctrlPr>
                      </m:sSupPr>
                      <m:e>
                        <m:r>
                          <m:rPr>
                            <m:sty m:val="p"/>
                          </m:rPr>
                          <a:rPr lang="en-US" sz="1800">
                            <a:latin typeface="Cambria Math" panose="02040503050406030204" pitchFamily="18" charset="0"/>
                          </a:rPr>
                          <m:t>z</m:t>
                        </m:r>
                      </m:e>
                      <m:sup>
                        <m:r>
                          <a:rPr lang="en-US" sz="1800">
                            <a:latin typeface="Cambria Math" panose="02040503050406030204" pitchFamily="18" charset="0"/>
                          </a:rPr>
                          <m:t>−</m:t>
                        </m:r>
                        <m:r>
                          <m:rPr>
                            <m:sty m:val="p"/>
                          </m:rPr>
                          <a:rPr lang="en-US" sz="1800">
                            <a:latin typeface="Cambria Math" panose="02040503050406030204" pitchFamily="18" charset="0"/>
                          </a:rPr>
                          <m:t>α</m:t>
                        </m:r>
                      </m:sup>
                    </m:sSup>
                  </m:oMath>
                </a14:m>
                <a:r>
                  <a:rPr lang="en-US" sz="1800" dirty="0"/>
                  <a:t>  </a:t>
                </a:r>
              </a:p>
              <a:p>
                <a:pPr lvl="2">
                  <a:lnSpc>
                    <a:spcPct val="150000"/>
                  </a:lnSpc>
                </a:pPr>
                <a14:m>
                  <m:oMath xmlns:m="http://schemas.openxmlformats.org/officeDocument/2006/math">
                    <m:r>
                      <m:rPr>
                        <m:sty m:val="p"/>
                      </m:rPr>
                      <a:rPr lang="en-US" sz="1800">
                        <a:latin typeface="Cambria Math" panose="02040503050406030204" pitchFamily="18" charset="0"/>
                      </a:rPr>
                      <m:t>α</m:t>
                    </m:r>
                    <m:r>
                      <a:rPr lang="en-US" sz="1800">
                        <a:latin typeface="Cambria Math" panose="02040503050406030204" pitchFamily="18" charset="0"/>
                      </a:rPr>
                      <m:t>:</m:t>
                    </m:r>
                  </m:oMath>
                </a14:m>
                <a:r>
                  <a:rPr lang="en-US" sz="1800" dirty="0"/>
                  <a:t> Pareto (or Tail) index; heavy tailed if  </a:t>
                </a:r>
                <a14:m>
                  <m:oMath xmlns:m="http://schemas.openxmlformats.org/officeDocument/2006/math">
                    <m:r>
                      <m:rPr>
                        <m:sty m:val="p"/>
                      </m:rPr>
                      <a:rPr lang="en-US" sz="1800">
                        <a:latin typeface="Cambria Math" panose="02040503050406030204" pitchFamily="18" charset="0"/>
                      </a:rPr>
                      <m:t>α</m:t>
                    </m:r>
                    <m:r>
                      <a:rPr lang="en-US" sz="1800">
                        <a:latin typeface="Cambria Math" panose="02040503050406030204" pitchFamily="18" charset="0"/>
                      </a:rPr>
                      <m:t>&lt;2</m:t>
                    </m:r>
                  </m:oMath>
                </a14:m>
                <a:r>
                  <a:rPr lang="en-US" sz="1800" dirty="0"/>
                  <a:t>.</a:t>
                </a:r>
              </a:p>
              <a:p>
                <a:pPr lvl="2">
                  <a:lnSpc>
                    <a:spcPct val="150000"/>
                  </a:lnSpc>
                </a:pPr>
                <a:r>
                  <a:rPr lang="en-US" sz="1800" b="1" dirty="0" smtClean="0"/>
                  <a:t>Result for </a:t>
                </a:r>
                <a:r>
                  <a:rPr lang="en-US" sz="1800" b="1" dirty="0" err="1" smtClean="0"/>
                  <a:t>iid</a:t>
                </a:r>
                <a:r>
                  <a:rPr lang="en-US" sz="1800" b="1" dirty="0" smtClean="0"/>
                  <a:t> risk portfolio</a:t>
                </a:r>
                <a:r>
                  <a:rPr lang="en-US" sz="1800" dirty="0" smtClean="0"/>
                  <a:t>: if </a:t>
                </a:r>
                <a14:m>
                  <m:oMath xmlns:m="http://schemas.openxmlformats.org/officeDocument/2006/math">
                    <m:r>
                      <m:rPr>
                        <m:sty m:val="p"/>
                      </m:rPr>
                      <a:rPr lang="en-US" sz="1800">
                        <a:latin typeface="Cambria Math" panose="02040503050406030204" pitchFamily="18" charset="0"/>
                      </a:rPr>
                      <m:t>α</m:t>
                    </m:r>
                    <m:r>
                      <a:rPr lang="en-US" sz="1800">
                        <a:latin typeface="Cambria Math" panose="02040503050406030204" pitchFamily="18" charset="0"/>
                      </a:rPr>
                      <m:t>&lt;1</m:t>
                    </m:r>
                  </m:oMath>
                </a14:m>
                <a:r>
                  <a:rPr lang="en-US" sz="1800" dirty="0" smtClean="0"/>
                  <a:t> no diversification effect -&gt; </a:t>
                </a:r>
                <a:r>
                  <a:rPr lang="en-US" sz="1800" dirty="0" err="1" smtClean="0"/>
                  <a:t>VaR</a:t>
                </a:r>
                <a:r>
                  <a:rPr lang="en-US" sz="1800" dirty="0" smtClean="0"/>
                  <a:t> even increases!</a:t>
                </a:r>
                <a:endParaRPr lang="en-US" sz="1800" dirty="0"/>
              </a:p>
              <a:p>
                <a:pPr lvl="1">
                  <a:lnSpc>
                    <a:spcPct val="150000"/>
                  </a:lnSpc>
                  <a:buFont typeface="Arial" panose="020B0604020202020204" pitchFamily="34" charset="0"/>
                  <a:buChar char="•"/>
                </a:pPr>
                <a:r>
                  <a:rPr lang="en-US" sz="1800" dirty="0" smtClean="0"/>
                  <a:t>Dependency (potentially nonlinear):</a:t>
                </a:r>
              </a:p>
              <a:p>
                <a:pPr lvl="2">
                  <a:lnSpc>
                    <a:spcPct val="150000"/>
                  </a:lnSpc>
                </a:pPr>
                <a:r>
                  <a:rPr lang="en-US" sz="1800" dirty="0" smtClean="0"/>
                  <a:t>Perfect dependency (</a:t>
                </a:r>
                <a:r>
                  <a:rPr lang="en-US" sz="1800" dirty="0" err="1" smtClean="0"/>
                  <a:t>comonotonicity</a:t>
                </a:r>
                <a:r>
                  <a:rPr lang="en-US" sz="1800" dirty="0" smtClean="0"/>
                  <a:t>): no diversification effect -&gt; </a:t>
                </a:r>
                <a:r>
                  <a:rPr lang="en-US" sz="1800" dirty="0" err="1" smtClean="0"/>
                  <a:t>VaR</a:t>
                </a:r>
                <a:r>
                  <a:rPr lang="en-US" sz="1800" dirty="0" smtClean="0"/>
                  <a:t> constant (independent of tail index)</a:t>
                </a:r>
              </a:p>
              <a:p>
                <a:pPr lvl="2">
                  <a:lnSpc>
                    <a:spcPct val="150000"/>
                  </a:lnSpc>
                </a:pPr>
                <a:r>
                  <a:rPr lang="en-US" sz="1800" dirty="0" smtClean="0"/>
                  <a:t>E.g. Archimedean copula the same as </a:t>
                </a:r>
                <a:r>
                  <a:rPr lang="en-US" sz="1800" dirty="0" err="1" smtClean="0"/>
                  <a:t>iid</a:t>
                </a:r>
                <a:r>
                  <a:rPr lang="en-US" sz="1800" dirty="0" smtClean="0"/>
                  <a:t> for sufficient small loss probability </a:t>
                </a:r>
                <a14:m>
                  <m:oMath xmlns:m="http://schemas.openxmlformats.org/officeDocument/2006/math">
                    <m:r>
                      <m:rPr>
                        <m:sty m:val="p"/>
                      </m:rPr>
                      <a:rPr lang="en-US" sz="1800" smtClean="0">
                        <a:latin typeface="Cambria Math" panose="02040503050406030204" pitchFamily="18" charset="0"/>
                      </a:rPr>
                      <m:t>q</m:t>
                    </m:r>
                  </m:oMath>
                </a14:m>
                <a:r>
                  <a:rPr lang="en-US" sz="1800" dirty="0"/>
                  <a:t>.</a:t>
                </a:r>
              </a:p>
              <a:p>
                <a:pPr lvl="2"/>
                <a:endParaRPr lang="en-US" sz="1800" dirty="0" smtClean="0"/>
              </a:p>
              <a:p>
                <a:pPr lvl="1"/>
                <a:endParaRPr lang="en-US" sz="1800" dirty="0"/>
              </a:p>
            </p:txBody>
          </p:sp>
        </mc:Choice>
        <mc:Fallback xmlns="">
          <p:sp>
            <p:nvSpPr>
              <p:cNvPr id="3" name="Textplatzhalter 2"/>
              <p:cNvSpPr>
                <a:spLocks noGrp="1" noRot="1" noChangeAspect="1" noMove="1" noResize="1" noEditPoints="1" noAdjustHandles="1" noChangeArrowheads="1" noChangeShapeType="1" noTextEdit="1"/>
              </p:cNvSpPr>
              <p:nvPr>
                <p:ph type="body" sz="quarter" idx="10"/>
              </p:nvPr>
            </p:nvSpPr>
            <p:spPr>
              <a:blipFill rotWithShape="0">
                <a:blip r:embed="rId4"/>
                <a:stretch>
                  <a:fillRect l="-514"/>
                </a:stretch>
              </a:blipFill>
            </p:spPr>
            <p:txBody>
              <a:bodyPr/>
              <a:lstStyle/>
              <a:p>
                <a:r>
                  <a:rPr lang="en-GB">
                    <a:noFill/>
                  </a:rPr>
                  <a:t> </a:t>
                </a:r>
              </a:p>
            </p:txBody>
          </p:sp>
        </mc:Fallback>
      </mc:AlternateContent>
    </p:spTree>
    <p:extLst>
      <p:ext uri="{BB962C8B-B14F-4D97-AF65-F5344CB8AC3E}">
        <p14:creationId xmlns:p14="http://schemas.microsoft.com/office/powerpoint/2010/main" val="2623393315"/>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Excursion: Cyber Risk and Diversification </a:t>
            </a:r>
            <a:endParaRPr lang="en-US" dirty="0"/>
          </a:p>
        </p:txBody>
      </p:sp>
      <p:sp>
        <p:nvSpPr>
          <p:cNvPr id="3" name="Textplatzhalter 2"/>
          <p:cNvSpPr>
            <a:spLocks noGrp="1"/>
          </p:cNvSpPr>
          <p:nvPr>
            <p:ph type="body" sz="quarter" idx="10"/>
          </p:nvPr>
        </p:nvSpPr>
        <p:spPr>
          <a:xfrm>
            <a:off x="1009651" y="1203326"/>
            <a:ext cx="5290556" cy="392842"/>
          </a:xfrm>
        </p:spPr>
        <p:txBody>
          <a:bodyPr/>
          <a:lstStyle/>
          <a:p>
            <a:pPr marL="0" indent="0">
              <a:buNone/>
            </a:pPr>
            <a:r>
              <a:rPr lang="en-US" sz="1800" b="1" dirty="0" smtClean="0"/>
              <a:t>Merits of Diversification</a:t>
            </a:r>
            <a:endParaRPr lang="en-US" sz="1800" b="1" dirty="0"/>
          </a:p>
        </p:txBody>
      </p:sp>
      <p:pic>
        <p:nvPicPr>
          <p:cNvPr id="14" name="Grafik 13"/>
          <p:cNvPicPr/>
          <p:nvPr/>
        </p:nvPicPr>
        <p:blipFill>
          <a:blip r:embed="rId3"/>
          <a:stretch>
            <a:fillRect/>
          </a:stretch>
        </p:blipFill>
        <p:spPr>
          <a:xfrm>
            <a:off x="557848" y="1712063"/>
            <a:ext cx="5513759" cy="4099290"/>
          </a:xfrm>
          <a:prstGeom prst="rect">
            <a:avLst/>
          </a:prstGeom>
        </p:spPr>
      </p:pic>
      <p:pic>
        <p:nvPicPr>
          <p:cNvPr id="15" name="Grafik 14"/>
          <p:cNvPicPr/>
          <p:nvPr/>
        </p:nvPicPr>
        <p:blipFill>
          <a:blip r:embed="rId4"/>
          <a:stretch>
            <a:fillRect/>
          </a:stretch>
        </p:blipFill>
        <p:spPr>
          <a:xfrm>
            <a:off x="6300207" y="1653811"/>
            <a:ext cx="5248593" cy="4157542"/>
          </a:xfrm>
          <a:prstGeom prst="rect">
            <a:avLst/>
          </a:prstGeom>
        </p:spPr>
      </p:pic>
      <p:sp>
        <p:nvSpPr>
          <p:cNvPr id="18" name="Textplatzhalter 2"/>
          <p:cNvSpPr txBox="1">
            <a:spLocks/>
          </p:cNvSpPr>
          <p:nvPr/>
        </p:nvSpPr>
        <p:spPr>
          <a:xfrm>
            <a:off x="895351" y="5709080"/>
            <a:ext cx="5290556"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Independent</a:t>
            </a:r>
            <a:endParaRPr lang="en-US" sz="1800" kern="0" dirty="0"/>
          </a:p>
        </p:txBody>
      </p:sp>
      <p:sp>
        <p:nvSpPr>
          <p:cNvPr id="19" name="Textplatzhalter 2"/>
          <p:cNvSpPr txBox="1">
            <a:spLocks/>
          </p:cNvSpPr>
          <p:nvPr/>
        </p:nvSpPr>
        <p:spPr>
          <a:xfrm>
            <a:off x="6838951" y="5722453"/>
            <a:ext cx="5290556"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Dependent</a:t>
            </a:r>
            <a:endParaRPr lang="en-US" sz="1800" kern="0" dirty="0"/>
          </a:p>
        </p:txBody>
      </p:sp>
    </p:spTree>
    <p:extLst>
      <p:ext uri="{BB962C8B-B14F-4D97-AF65-F5344CB8AC3E}">
        <p14:creationId xmlns:p14="http://schemas.microsoft.com/office/powerpoint/2010/main" val="2713152553"/>
      </p:ext>
    </p:extLst>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Methodology</a:t>
            </a:r>
            <a:endParaRPr lang="en-US" dirty="0"/>
          </a:p>
        </p:txBody>
      </p:sp>
      <mc:AlternateContent xmlns:mc="http://schemas.openxmlformats.org/markup-compatibility/2006" xmlns:a14="http://schemas.microsoft.com/office/drawing/2010/main">
        <mc:Choice Requires="a14">
          <p:sp>
            <p:nvSpPr>
              <p:cNvPr id="3" name="Textplatzhalter 2"/>
              <p:cNvSpPr>
                <a:spLocks noGrp="1"/>
              </p:cNvSpPr>
              <p:nvPr>
                <p:ph type="body" sz="quarter" idx="10"/>
              </p:nvPr>
            </p:nvSpPr>
            <p:spPr/>
            <p:txBody>
              <a:bodyPr/>
              <a:lstStyle/>
              <a:p>
                <a:pPr marL="0" indent="0">
                  <a:lnSpc>
                    <a:spcPct val="150000"/>
                  </a:lnSpc>
                  <a:buNone/>
                </a:pPr>
                <a:r>
                  <a:rPr lang="en-US" sz="1800" b="1" dirty="0" smtClean="0"/>
                  <a:t>Portfolio formation revised:</a:t>
                </a:r>
              </a:p>
              <a:p>
                <a:pPr>
                  <a:lnSpc>
                    <a:spcPct val="150000"/>
                  </a:lnSpc>
                  <a:buFont typeface="Arial" panose="020B0604020202020204" pitchFamily="34" charset="0"/>
                  <a:buChar char="•"/>
                </a:pPr>
                <a:r>
                  <a:rPr lang="en-US" sz="1800" dirty="0" smtClean="0"/>
                  <a:t>cover limits, l (loss distribution approach) </a:t>
                </a:r>
                <a:endParaRPr lang="en-US" sz="1800" i="1" dirty="0" smtClean="0"/>
              </a:p>
              <a:p>
                <a:pPr marL="0" indent="0">
                  <a:spcBef>
                    <a:spcPts val="0"/>
                  </a:spcBef>
                  <a:buNone/>
                </a:pPr>
                <a14:m>
                  <m:oMathPara xmlns:m="http://schemas.openxmlformats.org/officeDocument/2006/math">
                    <m:oMathParaPr>
                      <m:jc m:val="centerGroup"/>
                    </m:oMathParaPr>
                    <m:oMath xmlns:m="http://schemas.openxmlformats.org/officeDocument/2006/math">
                      <m:sSub>
                        <m:sSubPr>
                          <m:ctrlPr>
                            <a:rPr lang="en-US" sz="1800" i="1">
                              <a:latin typeface="Cambria Math" panose="02040503050406030204" pitchFamily="18" charset="0"/>
                            </a:rPr>
                          </m:ctrlPr>
                        </m:sSubPr>
                        <m:e>
                          <m:r>
                            <m:rPr>
                              <m:sty m:val="p"/>
                            </m:rPr>
                            <a:rPr lang="en-US" sz="1800">
                              <a:latin typeface="Cambria Math" panose="02040503050406030204" pitchFamily="18" charset="0"/>
                            </a:rPr>
                            <m:t>X</m:t>
                          </m:r>
                        </m:e>
                        <m:sub>
                          <m:r>
                            <m:rPr>
                              <m:sty m:val="p"/>
                            </m:rPr>
                            <a:rPr lang="en-US" sz="1800">
                              <a:latin typeface="Cambria Math" panose="02040503050406030204" pitchFamily="18" charset="0"/>
                            </a:rPr>
                            <m:t>l</m:t>
                          </m:r>
                        </m:sub>
                      </m:sSub>
                      <m:r>
                        <a:rPr lang="en-US" sz="1800">
                          <a:latin typeface="Cambria Math" panose="02040503050406030204" pitchFamily="18" charset="0"/>
                        </a:rPr>
                        <m:t>=</m:t>
                      </m:r>
                      <m:nary>
                        <m:naryPr>
                          <m:chr m:val="∑"/>
                          <m:limLoc m:val="undOvr"/>
                          <m:ctrlPr>
                            <a:rPr lang="en-US" sz="1800" i="1">
                              <a:latin typeface="Cambria Math" panose="02040503050406030204" pitchFamily="18" charset="0"/>
                            </a:rPr>
                          </m:ctrlPr>
                        </m:naryPr>
                        <m:sub>
                          <m:r>
                            <m:rPr>
                              <m:sty m:val="p"/>
                            </m:rPr>
                            <a:rPr lang="en-US" sz="1800">
                              <a:latin typeface="Cambria Math" panose="02040503050406030204" pitchFamily="18" charset="0"/>
                            </a:rPr>
                            <m:t>i</m:t>
                          </m:r>
                          <m:r>
                            <a:rPr lang="en-US" sz="1800">
                              <a:latin typeface="Cambria Math" panose="02040503050406030204" pitchFamily="18" charset="0"/>
                            </a:rPr>
                            <m:t>=0</m:t>
                          </m:r>
                        </m:sub>
                        <m:sup>
                          <m:sSub>
                            <m:sSubPr>
                              <m:ctrlPr>
                                <a:rPr lang="en-US" sz="1800" b="1" i="1">
                                  <a:latin typeface="Cambria Math" panose="02040503050406030204" pitchFamily="18" charset="0"/>
                                </a:rPr>
                              </m:ctrlPr>
                            </m:sSubPr>
                            <m:e>
                              <m:r>
                                <a:rPr lang="en-US" sz="1800" b="1" i="1">
                                  <a:latin typeface="Cambria Math" panose="02040503050406030204" pitchFamily="18" charset="0"/>
                                </a:rPr>
                                <m:t>𝑵</m:t>
                              </m:r>
                            </m:e>
                            <m:sub>
                              <m:r>
                                <a:rPr lang="en-US" sz="1800" b="1" i="1">
                                  <a:latin typeface="Cambria Math" panose="02040503050406030204" pitchFamily="18" charset="0"/>
                                </a:rPr>
                                <m:t>𝒋</m:t>
                              </m:r>
                            </m:sub>
                          </m:sSub>
                        </m:sup>
                        <m:e>
                          <m:sSub>
                            <m:sSubPr>
                              <m:ctrlPr>
                                <a:rPr lang="en-US" sz="1800" i="1">
                                  <a:latin typeface="Cambria Math" panose="02040503050406030204" pitchFamily="18" charset="0"/>
                                </a:rPr>
                              </m:ctrlPr>
                            </m:sSubPr>
                            <m:e>
                              <m:r>
                                <m:rPr>
                                  <m:sty m:val="p"/>
                                </m:rPr>
                                <a:rPr lang="en-US" sz="1800">
                                  <a:latin typeface="Cambria Math" panose="02040503050406030204" pitchFamily="18" charset="0"/>
                                </a:rPr>
                                <m:t>min</m:t>
                              </m:r>
                              <m:r>
                                <a:rPr lang="en-US" sz="1800">
                                  <a:latin typeface="Cambria Math" panose="02040503050406030204" pitchFamily="18" charset="0"/>
                                </a:rPr>
                                <m:t>{</m:t>
                              </m:r>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r>
                            <a:rPr lang="en-US" sz="1800">
                              <a:latin typeface="Cambria Math" panose="02040503050406030204" pitchFamily="18" charset="0"/>
                            </a:rPr>
                            <m:t>,</m:t>
                          </m:r>
                          <m:r>
                            <a:rPr lang="en-US" sz="1800" b="1" i="1">
                              <a:latin typeface="Cambria Math" panose="02040503050406030204" pitchFamily="18" charset="0"/>
                            </a:rPr>
                            <m:t>𝐥</m:t>
                          </m:r>
                          <m:r>
                            <a:rPr lang="en-US" sz="1800">
                              <a:latin typeface="Cambria Math" panose="02040503050406030204" pitchFamily="18" charset="0"/>
                            </a:rPr>
                            <m:t>}</m:t>
                          </m:r>
                        </m:e>
                      </m:nary>
                    </m:oMath>
                  </m:oMathPara>
                </a14:m>
                <a:endParaRPr lang="en-US" sz="1800" dirty="0" smtClean="0"/>
              </a:p>
              <a:p>
                <a:pPr lvl="1">
                  <a:lnSpc>
                    <a:spcPct val="120000"/>
                  </a:lnSpc>
                  <a:buFont typeface="Arial" panose="020B0604020202020204" pitchFamily="34" charset="0"/>
                  <a:buChar char="•"/>
                </a:pPr>
                <a14:m>
                  <m:oMath xmlns:m="http://schemas.openxmlformats.org/officeDocument/2006/math">
                    <m:sSub>
                      <m:sSubPr>
                        <m:ctrlPr>
                          <a:rPr lang="en-US" sz="1800" i="1">
                            <a:latin typeface="Cambria Math" panose="02040503050406030204" pitchFamily="18" charset="0"/>
                          </a:rPr>
                        </m:ctrlPr>
                      </m:sSubPr>
                      <m:e>
                        <m:r>
                          <m:rPr>
                            <m:sty m:val="p"/>
                          </m:rPr>
                          <a:rPr lang="en-US" sz="1800">
                            <a:latin typeface="Cambria Math" panose="02040503050406030204" pitchFamily="18" charset="0"/>
                          </a:rPr>
                          <m:t>X</m:t>
                        </m:r>
                      </m:e>
                      <m:sub>
                        <m:r>
                          <m:rPr>
                            <m:sty m:val="p"/>
                          </m:rPr>
                          <a:rPr lang="en-US" sz="1800">
                            <a:latin typeface="Cambria Math" panose="02040503050406030204" pitchFamily="18" charset="0"/>
                          </a:rPr>
                          <m:t>l</m:t>
                        </m:r>
                      </m:sub>
                    </m:sSub>
                  </m:oMath>
                </a14:m>
                <a:r>
                  <a:rPr lang="en-US" sz="1800" dirty="0" smtClean="0"/>
                  <a:t> is now a stochastic sum of </a:t>
                </a:r>
                <a:r>
                  <a:rPr lang="en-US" sz="1800" dirty="0"/>
                  <a:t>severity </a:t>
                </a:r>
                <a:r>
                  <a:rPr lang="en-US" sz="1800" dirty="0" smtClean="0"/>
                  <a:t>Z and frequency N </a:t>
                </a:r>
                <a:endParaRPr lang="en-US" sz="1800" dirty="0"/>
              </a:p>
              <a:p>
                <a:pPr lvl="1">
                  <a:lnSpc>
                    <a:spcPct val="120000"/>
                  </a:lnSpc>
                  <a:buFont typeface="Arial" panose="020B0604020202020204" pitchFamily="34" charset="0"/>
                  <a:buChar char="•"/>
                </a:pPr>
                <a:r>
                  <a:rPr lang="en-US" sz="1800" dirty="0" smtClean="0"/>
                  <a:t>Different distribution assumption for N : Poisson and </a:t>
                </a:r>
                <a:r>
                  <a:rPr lang="en-US" sz="1800" dirty="0"/>
                  <a:t>negative </a:t>
                </a:r>
                <a:r>
                  <a:rPr lang="en-US" sz="1800" dirty="0" smtClean="0"/>
                  <a:t>binomial</a:t>
                </a:r>
              </a:p>
              <a:p>
                <a:pPr>
                  <a:lnSpc>
                    <a:spcPct val="150000"/>
                  </a:lnSpc>
                  <a:buFont typeface="Arial" panose="020B0604020202020204" pitchFamily="34" charset="0"/>
                  <a:buChar char="•"/>
                </a:pPr>
                <a:r>
                  <a:rPr lang="en-US" sz="1800" dirty="0" smtClean="0"/>
                  <a:t>portfolio sizes, n:</a:t>
                </a:r>
              </a:p>
              <a:p>
                <a:pPr marL="0" indent="0">
                  <a:spcBef>
                    <a:spcPts val="0"/>
                  </a:spcBef>
                  <a:buNone/>
                </a:pPr>
                <a14:m>
                  <m:oMathPara xmlns:m="http://schemas.openxmlformats.org/officeDocument/2006/math">
                    <m:oMathParaPr>
                      <m:jc m:val="centerGroup"/>
                    </m:oMathParaPr>
                    <m:oMath xmlns:m="http://schemas.openxmlformats.org/officeDocument/2006/math">
                      <m:sSub>
                        <m:sSubPr>
                          <m:ctrlPr>
                            <a:rPr lang="en-US" sz="1800" b="1" i="1" smtClean="0">
                              <a:latin typeface="Cambria Math" panose="02040503050406030204" pitchFamily="18" charset="0"/>
                            </a:rPr>
                          </m:ctrlPr>
                        </m:sSubPr>
                        <m:e>
                          <m:r>
                            <m:rPr>
                              <m:sty m:val="p"/>
                            </m:rPr>
                            <a:rPr lang="en-US" sz="1800">
                              <a:latin typeface="Cambria Math" panose="02040503050406030204" pitchFamily="18" charset="0"/>
                            </a:rPr>
                            <m:t>X</m:t>
                          </m:r>
                        </m:e>
                        <m:sub>
                          <m:r>
                            <a:rPr lang="en-US" sz="1800" b="1" i="1">
                              <a:latin typeface="Cambria Math" panose="02040503050406030204" pitchFamily="18" charset="0"/>
                            </a:rPr>
                            <m:t>𝐮𝐰</m:t>
                          </m:r>
                        </m:sub>
                      </m:sSub>
                      <m:r>
                        <a:rPr lang="en-US" sz="1800" b="1">
                          <a:latin typeface="Cambria Math" panose="02040503050406030204" pitchFamily="18" charset="0"/>
                        </a:rPr>
                        <m:t>=</m:t>
                      </m:r>
                      <m:nary>
                        <m:naryPr>
                          <m:chr m:val="∑"/>
                          <m:limLoc m:val="undOvr"/>
                          <m:ctrlPr>
                            <a:rPr lang="en-US" sz="1800" i="1">
                              <a:latin typeface="Cambria Math" panose="02040503050406030204" pitchFamily="18" charset="0"/>
                            </a:rPr>
                          </m:ctrlPr>
                        </m:naryPr>
                        <m:sub>
                          <m:r>
                            <m:rPr>
                              <m:sty m:val="p"/>
                            </m:rPr>
                            <a:rPr lang="en-US" sz="1800">
                              <a:latin typeface="Cambria Math" panose="02040503050406030204" pitchFamily="18" charset="0"/>
                            </a:rPr>
                            <m:t>i</m:t>
                          </m:r>
                          <m:r>
                            <a:rPr lang="en-US" sz="1800">
                              <a:latin typeface="Cambria Math" panose="02040503050406030204" pitchFamily="18" charset="0"/>
                            </a:rPr>
                            <m:t>=1</m:t>
                          </m:r>
                        </m:sub>
                        <m:sup>
                          <m:r>
                            <m:rPr>
                              <m:sty m:val="p"/>
                            </m:rPr>
                            <a:rPr lang="en-US" sz="1800">
                              <a:latin typeface="Cambria Math" panose="02040503050406030204" pitchFamily="18" charset="0"/>
                            </a:rPr>
                            <m:t>n</m:t>
                          </m:r>
                        </m:sup>
                        <m:e>
                          <m:sSub>
                            <m:sSubPr>
                              <m:ctrlPr>
                                <a:rPr lang="en-US" sz="1800" b="1" i="1">
                                  <a:latin typeface="Cambria Math" panose="02040503050406030204" pitchFamily="18" charset="0"/>
                                </a:rPr>
                              </m:ctrlPr>
                            </m:sSubPr>
                            <m:e>
                              <m:r>
                                <m:rPr>
                                  <m:sty m:val="p"/>
                                </m:rPr>
                                <a:rPr lang="en-US" sz="1800">
                                  <a:latin typeface="Cambria Math" panose="02040503050406030204" pitchFamily="18" charset="0"/>
                                </a:rPr>
                                <m:t>X</m:t>
                              </m:r>
                            </m:e>
                            <m:sub>
                              <m:r>
                                <a:rPr lang="en-US" sz="1800" b="1" i="1">
                                  <a:latin typeface="Cambria Math" panose="02040503050406030204" pitchFamily="18" charset="0"/>
                                </a:rPr>
                                <m:t>𝐢</m:t>
                              </m:r>
                              <m:r>
                                <a:rPr lang="en-US" sz="1800" b="1">
                                  <a:latin typeface="Cambria Math" panose="02040503050406030204" pitchFamily="18" charset="0"/>
                                </a:rPr>
                                <m:t>,</m:t>
                              </m:r>
                              <m:r>
                                <a:rPr lang="en-US" sz="1800" b="1" i="1">
                                  <a:latin typeface="Cambria Math" panose="02040503050406030204" pitchFamily="18" charset="0"/>
                                </a:rPr>
                                <m:t>𝐥</m:t>
                              </m:r>
                            </m:sub>
                          </m:sSub>
                        </m:e>
                      </m:nary>
                    </m:oMath>
                  </m:oMathPara>
                </a14:m>
                <a:endParaRPr lang="en-US" sz="1800" dirty="0"/>
              </a:p>
              <a:p>
                <a:pPr lvl="1">
                  <a:lnSpc>
                    <a:spcPct val="150000"/>
                  </a:lnSpc>
                  <a:buFont typeface="Arial" panose="020B0604020202020204" pitchFamily="34" charset="0"/>
                  <a:buChar char="•"/>
                </a:pPr>
                <a:endParaRPr lang="en-US" dirty="0"/>
              </a:p>
            </p:txBody>
          </p:sp>
        </mc:Choice>
        <mc:Fallback xmlns="">
          <p:sp>
            <p:nvSpPr>
              <p:cNvPr id="3" name="Textplatzhalter 2"/>
              <p:cNvSpPr>
                <a:spLocks noGrp="1" noRot="1" noChangeAspect="1" noMove="1" noResize="1" noEditPoints="1" noAdjustHandles="1" noChangeArrowheads="1" noChangeShapeType="1" noTextEdit="1"/>
              </p:cNvSpPr>
              <p:nvPr>
                <p:ph type="body" sz="quarter" idx="10"/>
              </p:nvPr>
            </p:nvSpPr>
            <p:spPr>
              <a:blipFill rotWithShape="0">
                <a:blip r:embed="rId3"/>
                <a:stretch>
                  <a:fillRect l="-514"/>
                </a:stretch>
              </a:blipFill>
            </p:spPr>
            <p:txBody>
              <a:bodyPr/>
              <a:lstStyle/>
              <a:p>
                <a:r>
                  <a:rPr lang="en-GB">
                    <a:noFill/>
                  </a:rPr>
                  <a:t> </a:t>
                </a:r>
              </a:p>
            </p:txBody>
          </p:sp>
        </mc:Fallback>
      </mc:AlternateContent>
    </p:spTree>
    <p:extLst>
      <p:ext uri="{BB962C8B-B14F-4D97-AF65-F5344CB8AC3E}">
        <p14:creationId xmlns:p14="http://schemas.microsoft.com/office/powerpoint/2010/main" val="788258941"/>
      </p:ext>
    </p:extLst>
  </p:cSld>
  <p:clrMapOvr>
    <a:masterClrMapping/>
  </p:clrMapOvr>
  <p:transition>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noGrp="1"/>
          </p:cNvSpPr>
          <p:nvPr>
            <p:ph type="title"/>
          </p:nvPr>
        </p:nvSpPr>
        <p:spPr>
          <a:prstGeom prst="rect">
            <a:avLst/>
          </a:prstGeom>
        </p:spPr>
        <p:txBody>
          <a:bodyPr/>
          <a:lstStyle/>
          <a:p>
            <a:r>
              <a:rPr lang="en-US" dirty="0" smtClean="0"/>
              <a:t>Solvency II and Cyber Risk</a:t>
            </a:r>
            <a:endParaRPr lang="en-US" dirty="0"/>
          </a:p>
        </p:txBody>
      </p:sp>
      <p:sp>
        <p:nvSpPr>
          <p:cNvPr id="5" name="Rechteck 2"/>
          <p:cNvSpPr/>
          <p:nvPr/>
        </p:nvSpPr>
        <p:spPr>
          <a:xfrm>
            <a:off x="1074420" y="1317048"/>
            <a:ext cx="10260330" cy="2862322"/>
          </a:xfrm>
          <a:prstGeom prst="rect">
            <a:avLst/>
          </a:prstGeom>
        </p:spPr>
        <p:txBody>
          <a:bodyPr wrap="square">
            <a:spAutoFit/>
          </a:bodyPr>
          <a:lstStyle/>
          <a:p>
            <a:endParaRPr lang="en-US" dirty="0" smtClean="0"/>
          </a:p>
          <a:p>
            <a:pPr marL="285750" indent="-285750">
              <a:buFontTx/>
              <a:buChar char="-"/>
            </a:pPr>
            <a:endParaRPr lang="en-US" dirty="0" smtClean="0"/>
          </a:p>
          <a:p>
            <a:pPr marL="285750" indent="-285750">
              <a:buFontTx/>
              <a:buChar char="-"/>
            </a:pPr>
            <a:endParaRPr lang="en-US" dirty="0" smtClean="0"/>
          </a:p>
          <a:p>
            <a:pPr marL="285750" indent="-285750">
              <a:buFontTx/>
              <a:buChar char="-"/>
            </a:pPr>
            <a:endParaRPr lang="en-US" dirty="0" smtClean="0"/>
          </a:p>
          <a:p>
            <a:pPr marL="285750" indent="-285750">
              <a:buFontTx/>
              <a:buChar char="-"/>
            </a:pPr>
            <a:endParaRPr lang="en-US" dirty="0" smtClean="0"/>
          </a:p>
          <a:p>
            <a:endParaRPr lang="en-US" dirty="0" smtClean="0"/>
          </a:p>
          <a:p>
            <a:pPr algn="just">
              <a:defRPr/>
            </a:pPr>
            <a:endParaRPr lang="en-US" dirty="0" smtClean="0"/>
          </a:p>
          <a:p>
            <a:pPr algn="just">
              <a:defRPr/>
            </a:pPr>
            <a:endParaRPr lang="en-US" dirty="0" smtClean="0"/>
          </a:p>
          <a:p>
            <a:pPr algn="just">
              <a:defRPr/>
            </a:pPr>
            <a:endParaRPr lang="en-US" dirty="0" smtClean="0"/>
          </a:p>
          <a:p>
            <a:pPr>
              <a:tabLst>
                <a:tab pos="1524000" algn="l"/>
              </a:tabLst>
            </a:pPr>
            <a:endParaRPr lang="en-US" dirty="0" smtClean="0"/>
          </a:p>
        </p:txBody>
      </p:sp>
      <p:pic>
        <p:nvPicPr>
          <p:cNvPr id="9" name="Grafik 8"/>
          <p:cNvPicPr>
            <a:picLocks noChangeAspect="1"/>
          </p:cNvPicPr>
          <p:nvPr/>
        </p:nvPicPr>
        <p:blipFill>
          <a:blip r:embed="rId3"/>
          <a:stretch>
            <a:fillRect/>
          </a:stretch>
        </p:blipFill>
        <p:spPr>
          <a:xfrm>
            <a:off x="1979550" y="1069339"/>
            <a:ext cx="6948550" cy="5111407"/>
          </a:xfrm>
          <a:prstGeom prst="rect">
            <a:avLst/>
          </a:prstGeom>
        </p:spPr>
      </p:pic>
      <p:sp>
        <p:nvSpPr>
          <p:cNvPr id="10" name="Rechteck 9"/>
          <p:cNvSpPr/>
          <p:nvPr/>
        </p:nvSpPr>
        <p:spPr bwMode="auto">
          <a:xfrm>
            <a:off x="1672893" y="3012543"/>
            <a:ext cx="5061397" cy="3168203"/>
          </a:xfrm>
          <a:prstGeom prst="rect">
            <a:avLst/>
          </a:prstGeom>
          <a:solidFill>
            <a:schemeClr val="bg1"/>
          </a:solidFill>
          <a:ln w="12700" cap="flat" cmpd="sng" algn="ctr">
            <a:solidFill>
              <a:schemeClr val="bg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Gill Alt One MT" pitchFamily="50" charset="0"/>
            </a:endParaRPr>
          </a:p>
        </p:txBody>
      </p:sp>
      <p:sp>
        <p:nvSpPr>
          <p:cNvPr id="6" name="Ellipse 5"/>
          <p:cNvSpPr/>
          <p:nvPr/>
        </p:nvSpPr>
        <p:spPr bwMode="auto">
          <a:xfrm>
            <a:off x="5752465" y="1763293"/>
            <a:ext cx="1342435" cy="649218"/>
          </a:xfrm>
          <a:prstGeom prst="ellipse">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solidFill>
                  <a:srgbClr val="C00000"/>
                </a:solidFill>
              </a:ln>
              <a:solidFill>
                <a:schemeClr val="tx1"/>
              </a:solidFill>
              <a:effectLst/>
              <a:latin typeface="Gill Alt One MT" pitchFamily="50" charset="0"/>
            </a:endParaRPr>
          </a:p>
        </p:txBody>
      </p:sp>
      <p:sp>
        <p:nvSpPr>
          <p:cNvPr id="11" name="Ellipse 10"/>
          <p:cNvSpPr/>
          <p:nvPr/>
        </p:nvSpPr>
        <p:spPr bwMode="auto">
          <a:xfrm>
            <a:off x="6638961" y="3012543"/>
            <a:ext cx="1342435" cy="695460"/>
          </a:xfrm>
          <a:prstGeom prst="ellipse">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solidFill>
                  <a:srgbClr val="C00000"/>
                </a:solidFill>
              </a:ln>
              <a:solidFill>
                <a:schemeClr val="tx1"/>
              </a:solidFill>
              <a:effectLst/>
              <a:latin typeface="Gill Alt One MT" pitchFamily="50" charset="0"/>
            </a:endParaRPr>
          </a:p>
        </p:txBody>
      </p:sp>
      <p:sp>
        <p:nvSpPr>
          <p:cNvPr id="12" name="Ellipse 11"/>
          <p:cNvSpPr/>
          <p:nvPr/>
        </p:nvSpPr>
        <p:spPr bwMode="auto">
          <a:xfrm>
            <a:off x="6671601" y="4205913"/>
            <a:ext cx="1342435" cy="695460"/>
          </a:xfrm>
          <a:prstGeom prst="ellipse">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solidFill>
                  <a:srgbClr val="C00000"/>
                </a:solidFill>
              </a:ln>
              <a:solidFill>
                <a:schemeClr val="tx1"/>
              </a:solidFill>
              <a:effectLst/>
              <a:latin typeface="Gill Alt One MT" pitchFamily="50" charset="0"/>
            </a:endParaRPr>
          </a:p>
        </p:txBody>
      </p:sp>
      <p:sp>
        <p:nvSpPr>
          <p:cNvPr id="13" name="Textfeld 12"/>
          <p:cNvSpPr txBox="1"/>
          <p:nvPr/>
        </p:nvSpPr>
        <p:spPr>
          <a:xfrm>
            <a:off x="8014036" y="1496569"/>
            <a:ext cx="2758225"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Operational Cyber Risk</a:t>
            </a:r>
            <a:endParaRPr lang="en-US" dirty="0">
              <a:latin typeface="Arial" panose="020B0604020202020204" pitchFamily="34" charset="0"/>
              <a:cs typeface="Arial" panose="020B0604020202020204" pitchFamily="34" charset="0"/>
            </a:endParaRPr>
          </a:p>
        </p:txBody>
      </p:sp>
      <p:sp>
        <p:nvSpPr>
          <p:cNvPr id="14" name="Textfeld 13"/>
          <p:cNvSpPr txBox="1"/>
          <p:nvPr/>
        </p:nvSpPr>
        <p:spPr>
          <a:xfrm>
            <a:off x="3386194" y="3777677"/>
            <a:ext cx="2758225"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Underwriting Cyber Risk</a:t>
            </a:r>
            <a:endParaRPr lang="en-US" dirty="0">
              <a:latin typeface="Arial" panose="020B0604020202020204" pitchFamily="34" charset="0"/>
              <a:cs typeface="Arial" panose="020B0604020202020204" pitchFamily="34" charset="0"/>
            </a:endParaRPr>
          </a:p>
        </p:txBody>
      </p:sp>
      <p:cxnSp>
        <p:nvCxnSpPr>
          <p:cNvPr id="16" name="Gerade Verbindung mit Pfeil 15"/>
          <p:cNvCxnSpPr>
            <a:endCxn id="13" idx="1"/>
          </p:cNvCxnSpPr>
          <p:nvPr/>
        </p:nvCxnSpPr>
        <p:spPr bwMode="auto">
          <a:xfrm flipV="1">
            <a:off x="7094900" y="1681235"/>
            <a:ext cx="919136" cy="341110"/>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5" name="Gerade Verbindung mit Pfeil 14"/>
          <p:cNvCxnSpPr>
            <a:stCxn id="11" idx="2"/>
          </p:cNvCxnSpPr>
          <p:nvPr/>
        </p:nvCxnSpPr>
        <p:spPr bwMode="auto">
          <a:xfrm flipH="1">
            <a:off x="5842354" y="3360273"/>
            <a:ext cx="796607" cy="417404"/>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7" name="Gerade Verbindung mit Pfeil 16"/>
          <p:cNvCxnSpPr/>
          <p:nvPr/>
        </p:nvCxnSpPr>
        <p:spPr bwMode="auto">
          <a:xfrm flipH="1" flipV="1">
            <a:off x="5872222" y="4195081"/>
            <a:ext cx="784251" cy="336290"/>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130842854"/>
      </p:ext>
    </p:extLst>
  </p:cSld>
  <p:clrMapOvr>
    <a:masterClrMapping/>
  </p:clrMapOvr>
  <p:transition>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Solvency II and Cyber Risk (Underwriting)</a:t>
            </a:r>
            <a:endParaRPr lang="en-US" dirty="0"/>
          </a:p>
        </p:txBody>
      </p:sp>
      <p:sp>
        <p:nvSpPr>
          <p:cNvPr id="4" name="Rechteck 2"/>
          <p:cNvSpPr/>
          <p:nvPr/>
        </p:nvSpPr>
        <p:spPr>
          <a:xfrm>
            <a:off x="1074420" y="1317048"/>
            <a:ext cx="10041255" cy="4247317"/>
          </a:xfrm>
          <a:prstGeom prst="rect">
            <a:avLst/>
          </a:prstGeom>
        </p:spPr>
        <p:txBody>
          <a:bodyPr wrap="square">
            <a:spAutoFit/>
          </a:bodyPr>
          <a:lstStyle/>
          <a:p>
            <a:endParaRPr lang="en-US" dirty="0" smtClean="0"/>
          </a:p>
          <a:p>
            <a:pPr marL="285750" indent="-285750">
              <a:buFontTx/>
              <a:buChar char="-"/>
            </a:pPr>
            <a:endParaRPr lang="en-US" dirty="0" smtClean="0">
              <a:cs typeface="Calibri" pitchFamily="34" charset="0"/>
            </a:endParaRPr>
          </a:p>
          <a:p>
            <a:pPr marL="285750" indent="-285750">
              <a:buFontTx/>
              <a:buChar char="-"/>
            </a:pPr>
            <a:endParaRPr lang="en-US" dirty="0" smtClean="0">
              <a:cs typeface="Calibri" pitchFamily="34" charset="0"/>
            </a:endParaRPr>
          </a:p>
          <a:p>
            <a:pPr marL="285750" indent="-285750"/>
            <a:endParaRPr lang="en-US" dirty="0" smtClean="0">
              <a:cs typeface="Calibri" pitchFamily="34" charset="0"/>
            </a:endParaRPr>
          </a:p>
          <a:p>
            <a:pPr marL="285750" indent="-285750">
              <a:buFontTx/>
              <a:buChar char="-"/>
            </a:pPr>
            <a:endParaRPr lang="en-US" dirty="0" smtClean="0">
              <a:cs typeface="Calibri" pitchFamily="34" charset="0"/>
            </a:endParaRPr>
          </a:p>
          <a:p>
            <a:pPr marL="285750" indent="-285750"/>
            <a:endParaRPr lang="en-US" dirty="0" smtClean="0">
              <a:cs typeface="Calibri" pitchFamily="34" charset="0"/>
            </a:endParaRPr>
          </a:p>
          <a:p>
            <a:pPr marL="285750" indent="-285750">
              <a:buFontTx/>
              <a:buChar char="-"/>
            </a:pPr>
            <a:endParaRPr lang="en-US" dirty="0" smtClean="0">
              <a:cs typeface="Calibri" pitchFamily="34" charset="0"/>
            </a:endParaRPr>
          </a:p>
          <a:p>
            <a:r>
              <a:rPr lang="en-US" dirty="0" smtClean="0">
                <a:latin typeface="Calibri" pitchFamily="34" charset="0"/>
                <a:cs typeface="Calibri" pitchFamily="34" charset="0"/>
              </a:rPr>
              <a:t/>
            </a:r>
            <a:br>
              <a:rPr lang="en-US" dirty="0" smtClean="0">
                <a:latin typeface="Calibri" pitchFamily="34" charset="0"/>
                <a:cs typeface="Calibri" pitchFamily="34" charset="0"/>
              </a:rPr>
            </a:br>
            <a:endParaRPr lang="en-US" dirty="0" smtClean="0"/>
          </a:p>
          <a:p>
            <a:pPr algn="just">
              <a:defRPr/>
            </a:pPr>
            <a:r>
              <a:rPr lang="en-US" dirty="0" smtClean="0"/>
              <a:t>                                                                                                                                                                                                                                                                                                                                                                                                                                                                                                                                                                                                                                                                                                                                                                                                                                                                                                                                                                                                        </a:t>
            </a:r>
          </a:p>
          <a:p>
            <a:pPr algn="just">
              <a:defRPr/>
            </a:pPr>
            <a:r>
              <a:rPr lang="en-US" dirty="0" smtClean="0"/>
              <a:t>                                    </a:t>
            </a:r>
          </a:p>
          <a:p>
            <a:pPr algn="just">
              <a:defRPr/>
            </a:pPr>
            <a:endParaRPr lang="en-US" dirty="0" smtClean="0"/>
          </a:p>
          <a:p>
            <a:pPr algn="just">
              <a:defRPr/>
            </a:pPr>
            <a:endParaRPr lang="en-US" dirty="0" smtClean="0"/>
          </a:p>
          <a:p>
            <a:pPr algn="just">
              <a:defRPr/>
            </a:pPr>
            <a:endParaRPr lang="en-US" dirty="0" smtClean="0"/>
          </a:p>
          <a:p>
            <a:pPr>
              <a:tabLst>
                <a:tab pos="1524000" algn="l"/>
              </a:tabLst>
            </a:pPr>
            <a:endParaRPr lang="en-US" dirty="0" smtClean="0"/>
          </a:p>
        </p:txBody>
      </p:sp>
      <mc:AlternateContent xmlns:mc="http://schemas.openxmlformats.org/markup-compatibility/2006" xmlns:a14="http://schemas.microsoft.com/office/drawing/2010/main">
        <mc:Choice Requires="a14">
          <p:graphicFrame>
            <p:nvGraphicFramePr>
              <p:cNvPr id="8" name="Tabelle 7"/>
              <p:cNvGraphicFramePr>
                <a:graphicFrameLocks noGrp="1"/>
              </p:cNvGraphicFramePr>
              <p:nvPr>
                <p:extLst>
                  <p:ext uri="{D42A27DB-BD31-4B8C-83A1-F6EECF244321}">
                    <p14:modId xmlns:p14="http://schemas.microsoft.com/office/powerpoint/2010/main" val="94811927"/>
                  </p:ext>
                </p:extLst>
              </p:nvPr>
            </p:nvGraphicFramePr>
            <p:xfrm>
              <a:off x="5582551" y="1826091"/>
              <a:ext cx="5810837" cy="3196961"/>
            </p:xfrm>
            <a:graphic>
              <a:graphicData uri="http://schemas.openxmlformats.org/drawingml/2006/table">
                <a:tbl>
                  <a:tblPr firstRow="1" firstCol="1" bandRow="1"/>
                  <a:tblGrid>
                    <a:gridCol w="2988222"/>
                    <a:gridCol w="664513"/>
                    <a:gridCol w="665553"/>
                    <a:gridCol w="780125"/>
                    <a:gridCol w="712424"/>
                  </a:tblGrid>
                  <a:tr h="647699">
                    <a:tc>
                      <a:txBody>
                        <a:bodyPr/>
                        <a:lstStyle/>
                        <a:p>
                          <a:pPr marL="228600" indent="-228600">
                            <a:lnSpc>
                              <a:spcPts val="1300"/>
                            </a:lnSpc>
                            <a:spcBef>
                              <a:spcPts val="1200"/>
                            </a:spcBef>
                            <a:spcAft>
                              <a:spcPts val="0"/>
                            </a:spcAft>
                            <a:tabLst>
                              <a:tab pos="3111500" algn="ctr"/>
                              <a:tab pos="5765800" algn="r"/>
                            </a:tabLst>
                          </a:pPr>
                          <a:r>
                            <a:rPr lang="en-US"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LoBs</a:t>
                          </a:r>
                          <a:endParaRPr lang="en-GB"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indent="-228600" algn="ctr">
                            <a:lnSpc>
                              <a:spcPts val="1300"/>
                            </a:lnSpc>
                            <a:spcAft>
                              <a:spcPts val="0"/>
                            </a:spcAft>
                            <a:tabLst>
                              <a:tab pos="3111500" algn="ctr"/>
                              <a:tab pos="5765800" algn="r"/>
                            </a:tabLst>
                          </a:pPr>
                          <a14:m>
                            <m:oMathPara xmlns:m="http://schemas.openxmlformats.org/officeDocument/2006/math">
                              <m:oMathParaPr>
                                <m:jc m:val="centerGroup"/>
                              </m:oMathParaPr>
                              <m:oMath xmlns:m="http://schemas.openxmlformats.org/officeDocument/2006/math">
                                <m:sSubSup>
                                  <m:sSubSupPr>
                                    <m:ctrlPr>
                                      <a:rPr lang="en-GB"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SupPr>
                                  <m:e>
                                    <m:sPre>
                                      <m:sPrePr>
                                        <m:ctrlPr>
                                          <a:rPr lang="en-GB"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PrePr>
                                      <m:sub>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ub>
                                      <m:sup/>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𝜹</m:t>
                                        </m:r>
                                      </m:e>
                                    </m:sPre>
                                  </m:e>
                                  <m:sub>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𝑷</m:t>
                                    </m:r>
                                  </m:sub>
                                  <m:sup>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𝒔</m:t>
                                    </m:r>
                                  </m:sup>
                                </m:sSubSup>
                              </m:oMath>
                            </m:oMathPara>
                          </a14:m>
                          <a:endPar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indent="-228600" algn="ctr">
                            <a:lnSpc>
                              <a:spcPts val="1300"/>
                            </a:lnSpc>
                            <a:spcAft>
                              <a:spcPts val="0"/>
                            </a:spcAft>
                            <a:tabLst>
                              <a:tab pos="3111500" algn="ctr"/>
                              <a:tab pos="5765800" algn="r"/>
                            </a:tabLst>
                          </a:pPr>
                          <a14:m>
                            <m:oMathPara xmlns:m="http://schemas.openxmlformats.org/officeDocument/2006/math">
                              <m:oMathParaPr>
                                <m:jc m:val="centerGroup"/>
                              </m:oMathParaPr>
                              <m:oMath xmlns:m="http://schemas.openxmlformats.org/officeDocument/2006/math">
                                <m:sSubSup>
                                  <m:sSubSupPr>
                                    <m:ctrlPr>
                                      <a:rPr lang="en-GB"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SupPr>
                                  <m:e>
                                    <m:sPre>
                                      <m:sPrePr>
                                        <m:ctrlPr>
                                          <a:rPr lang="en-GB"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PrePr>
                                      <m:sub>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ub>
                                      <m:sup/>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𝜹</m:t>
                                        </m:r>
                                      </m:e>
                                    </m:sPre>
                                  </m:e>
                                  <m:sub>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𝑹</m:t>
                                    </m:r>
                                  </m:sub>
                                  <m:sup>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𝒔</m:t>
                                    </m:r>
                                  </m:sup>
                                </m:sSubSup>
                              </m:oMath>
                            </m:oMathPara>
                          </a14:m>
                          <a:endParaRPr lang="en-GB"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indent="-228600" algn="ctr">
                            <a:lnSpc>
                              <a:spcPts val="1300"/>
                            </a:lnSpc>
                            <a:spcAft>
                              <a:spcPts val="0"/>
                            </a:spcAft>
                            <a:tabLst>
                              <a:tab pos="3111500" algn="ctr"/>
                              <a:tab pos="5765800" algn="r"/>
                            </a:tabLst>
                          </a:pPr>
                          <a14:m>
                            <m:oMathPara xmlns:m="http://schemas.openxmlformats.org/officeDocument/2006/math">
                              <m:oMathParaPr>
                                <m:jc m:val="centerGroup"/>
                              </m:oMathParaPr>
                              <m:oMath xmlns:m="http://schemas.openxmlformats.org/officeDocument/2006/math">
                                <m:sSubSup>
                                  <m:sSubSupPr>
                                    <m:ctrlPr>
                                      <a:rPr lang="en-GB"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SupPr>
                                  <m:e>
                                    <m:sPre>
                                      <m:sPrePr>
                                        <m:ctrlPr>
                                          <a:rPr lang="en-GB"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PrePr>
                                      <m:sub>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sub>
                                      <m:sup/>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𝜹</m:t>
                                        </m:r>
                                      </m:e>
                                    </m:sPre>
                                  </m:e>
                                  <m:sub>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𝑷𝑹</m:t>
                                    </m:r>
                                  </m:sub>
                                  <m:sup>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𝒔</m:t>
                                    </m:r>
                                  </m:sup>
                                </m:sSubSup>
                              </m:oMath>
                            </m:oMathPara>
                          </a14:m>
                          <a:endParaRPr lang="en-GB"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indent="-228600" algn="ctr">
                            <a:lnSpc>
                              <a:spcPts val="1300"/>
                            </a:lnSpc>
                            <a:spcAft>
                              <a:spcPts val="0"/>
                            </a:spcAft>
                            <a:tabLst>
                              <a:tab pos="3111500" algn="ctr"/>
                              <a:tab pos="5765800" algn="r"/>
                            </a:tabLst>
                          </a:pPr>
                          <a14:m>
                            <m:oMathPara xmlns:m="http://schemas.openxmlformats.org/officeDocument/2006/math">
                              <m:oMathParaPr>
                                <m:jc m:val="centerGroup"/>
                              </m:oMathParaPr>
                              <m:oMath xmlns:m="http://schemas.openxmlformats.org/officeDocument/2006/math">
                                <m:sPre>
                                  <m:sPrePr>
                                    <m:ctrlPr>
                                      <a:rPr lang="en-GB" sz="1800" b="1" i="1" kern="1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ctrlPr>
                                  </m:sPrePr>
                                  <m:sub>
                                    <m:r>
                                      <a:rPr lang="en-US" sz="1800" b="1" i="1" kern="1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m:t>
                                    </m:r>
                                  </m:sub>
                                  <m:sup/>
                                  <m:e>
                                    <m:sSubSup>
                                      <m:sSubSupPr>
                                        <m:ctrlPr>
                                          <a:rPr lang="en-GB" sz="1800" b="1" i="1" kern="1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ctrlPr>
                                      </m:sSubSupPr>
                                      <m:e>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𝒂</m:t>
                                        </m:r>
                                      </m:e>
                                      <m:sub>
                                        <m:r>
                                          <a:rPr lang="en-US" sz="1800" b="1" i="1">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𝒔</m:t>
                                        </m:r>
                                      </m:sub>
                                      <m:sup/>
                                    </m:sSubSup>
                                  </m:e>
                                </m:sPre>
                              </m:oMath>
                            </m:oMathPara>
                          </a14:m>
                          <a:endParaRPr lang="en-GB"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724">
                    <a:tc>
                      <a:txBody>
                        <a:bodyPr/>
                        <a:lstStyle/>
                        <a:p>
                          <a:pPr algn="l">
                            <a:lnSpc>
                              <a:spcPct val="150000"/>
                            </a:lnSpc>
                            <a:spcBef>
                              <a:spcPts val="1200"/>
                            </a:spcBef>
                            <a:spcAft>
                              <a:spcPts val="0"/>
                            </a:spcAft>
                          </a:pPr>
                          <a:r>
                            <a:rPr lang="en-US" sz="1800" kern="100" dirty="0">
                              <a:effectLst/>
                              <a:latin typeface="Arial" panose="020B0604020202020204" pitchFamily="34" charset="0"/>
                              <a:ea typeface="Calibri" panose="020F0502020204030204" pitchFamily="34" charset="0"/>
                              <a:cs typeface="Arial" panose="020B0604020202020204" pitchFamily="34" charset="0"/>
                            </a:rPr>
                            <a:t>General liability</a:t>
                          </a:r>
                          <a:endParaRPr lang="en-GB" sz="18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0.14</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0.11</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0.11</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1/3</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400724">
                    <a:tc>
                      <a:txBody>
                        <a:bodyPr/>
                        <a:lstStyle/>
                        <a:p>
                          <a:pPr algn="l">
                            <a:lnSpc>
                              <a:spcPct val="150000"/>
                            </a:lnSpc>
                            <a:spcBef>
                              <a:spcPts val="1200"/>
                            </a:spcBef>
                            <a:spcAft>
                              <a:spcPts val="0"/>
                            </a:spcAft>
                          </a:pPr>
                          <a:r>
                            <a:rPr lang="en-US" sz="1800" kern="100" dirty="0">
                              <a:effectLst/>
                              <a:latin typeface="Arial" panose="020B0604020202020204" pitchFamily="34" charset="0"/>
                              <a:ea typeface="Calibri" panose="020F0502020204030204" pitchFamily="34" charset="0"/>
                              <a:cs typeface="Arial" panose="020B0604020202020204" pitchFamily="34" charset="0"/>
                            </a:rPr>
                            <a:t>Legal expenses</a:t>
                          </a:r>
                          <a:endParaRPr lang="en-GB" sz="18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0.07</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0.12</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0.08</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1/3</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r>
                  <a:tr h="400724">
                    <a:tc>
                      <a:txBody>
                        <a:bodyPr/>
                        <a:lstStyle/>
                        <a:p>
                          <a:pPr algn="l">
                            <a:lnSpc>
                              <a:spcPct val="150000"/>
                            </a:lnSpc>
                            <a:spcBef>
                              <a:spcPts val="1200"/>
                            </a:spcBef>
                            <a:spcAft>
                              <a:spcPts val="0"/>
                            </a:spcAft>
                          </a:pPr>
                          <a:r>
                            <a:rPr lang="en-US" sz="1800" kern="100" dirty="0">
                              <a:effectLst/>
                              <a:latin typeface="Arial" panose="020B0604020202020204" pitchFamily="34" charset="0"/>
                              <a:ea typeface="Calibri" panose="020F0502020204030204" pitchFamily="34" charset="0"/>
                              <a:cs typeface="Arial" panose="020B0604020202020204" pitchFamily="34" charset="0"/>
                            </a:rPr>
                            <a:t>Miscellaneous financial loss</a:t>
                          </a:r>
                          <a:endParaRPr lang="en-GB" sz="18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0.13</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0.20</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0.14</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1/3</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r h="400724">
                    <a:tc>
                      <a:txBody>
                        <a:bodyPr/>
                        <a:lstStyle/>
                        <a:p>
                          <a:pPr algn="l">
                            <a:lnSpc>
                              <a:spcPct val="150000"/>
                            </a:lnSpc>
                            <a:spcBef>
                              <a:spcPts val="1200"/>
                            </a:spcBef>
                            <a:spcAft>
                              <a:spcPts val="0"/>
                            </a:spcAft>
                          </a:pPr>
                          <a14:m>
                            <m:oMathPara xmlns:m="http://schemas.openxmlformats.org/officeDocument/2006/math">
                              <m:oMathParaPr>
                                <m:jc m:val="left"/>
                              </m:oMathParaPr>
                              <m:oMath xmlns:m="http://schemas.openxmlformats.org/officeDocument/2006/math">
                                <m:sSubSup>
                                  <m:sSubSupPr>
                                    <m:ctrlPr>
                                      <a:rPr lang="en-GB" sz="1800" b="1" i="1" kern="100">
                                        <a:effectLst/>
                                        <a:latin typeface="Cambria Math" panose="02040503050406030204" pitchFamily="18" charset="0"/>
                                        <a:ea typeface="SimSun" panose="02010600030101010101" pitchFamily="2" charset="-122"/>
                                        <a:cs typeface="Times New Roman" panose="02020603050405020304" pitchFamily="18" charset="0"/>
                                      </a:rPr>
                                    </m:ctrlPr>
                                  </m:sSubSupPr>
                                  <m:e>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𝜹</m:t>
                                    </m:r>
                                  </m:e>
                                  <m:sub>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𝒔</m:t>
                                    </m:r>
                                  </m:sub>
                                  <m:sup>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𝒔</m:t>
                                    </m:r>
                                  </m:sup>
                                </m:sSubSup>
                              </m:oMath>
                            </m:oMathPara>
                          </a14:m>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0.11</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310737">
                    <a:tc>
                      <a:txBody>
                        <a:bodyPr/>
                        <a:lstStyle/>
                        <a:p>
                          <a:pPr algn="l">
                            <a:lnSpc>
                              <a:spcPct val="150000"/>
                            </a:lnSpc>
                            <a:spcBef>
                              <a:spcPts val="1200"/>
                            </a:spcBef>
                            <a:spcAft>
                              <a:spcPts val="0"/>
                            </a:spcAft>
                          </a:pPr>
                          <a14:m>
                            <m:oMathPara xmlns:m="http://schemas.openxmlformats.org/officeDocument/2006/math">
                              <m:oMathParaPr>
                                <m:jc m:val="left"/>
                              </m:oMathParaPr>
                              <m:oMath xmlns:m="http://schemas.openxmlformats.org/officeDocument/2006/math">
                                <m:sSubSup>
                                  <m:sSubSupPr>
                                    <m:ctrlPr>
                                      <a:rPr lang="en-GB" sz="1800" b="1" i="1" kern="100">
                                        <a:effectLst/>
                                        <a:latin typeface="Cambria Math" panose="02040503050406030204" pitchFamily="18" charset="0"/>
                                        <a:ea typeface="SimSun" panose="02010600030101010101" pitchFamily="2" charset="-122"/>
                                        <a:cs typeface="Times New Roman" panose="02020603050405020304" pitchFamily="18" charset="0"/>
                                      </a:rPr>
                                    </m:ctrlPr>
                                  </m:sSubSupPr>
                                  <m:e>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𝜹</m:t>
                                    </m:r>
                                  </m:e>
                                  <m:sub>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𝒄𝒂𝒕</m:t>
                                    </m:r>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m:t>
                                    </m:r>
                                  </m:sub>
                                  <m:sup>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𝒔</m:t>
                                    </m:r>
                                  </m:sup>
                                </m:sSubSup>
                              </m:oMath>
                            </m:oMathPara>
                          </a14:m>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0.4</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r h="287432">
                    <a:tc>
                      <a:txBody>
                        <a:bodyPr/>
                        <a:lstStyle/>
                        <a:p>
                          <a:pPr algn="l">
                            <a:lnSpc>
                              <a:spcPct val="150000"/>
                            </a:lnSpc>
                            <a:spcBef>
                              <a:spcPts val="1200"/>
                            </a:spcBef>
                            <a:spcAft>
                              <a:spcPts val="0"/>
                            </a:spcAft>
                          </a:pPr>
                          <a14:m>
                            <m:oMathPara xmlns:m="http://schemas.openxmlformats.org/officeDocument/2006/math">
                              <m:oMathParaPr>
                                <m:jc m:val="left"/>
                              </m:oMathParaPr>
                              <m:oMath xmlns:m="http://schemas.openxmlformats.org/officeDocument/2006/math">
                                <m:sSubSup>
                                  <m:sSubSupPr>
                                    <m:ctrlPr>
                                      <a:rPr lang="en-GB" sz="1800" b="1" i="1" kern="100">
                                        <a:effectLst/>
                                        <a:latin typeface="Cambria Math" panose="02040503050406030204" pitchFamily="18" charset="0"/>
                                        <a:ea typeface="SimSun" panose="02010600030101010101" pitchFamily="2" charset="-122"/>
                                        <a:cs typeface="Times New Roman" panose="02020603050405020304" pitchFamily="18" charset="0"/>
                                      </a:rPr>
                                    </m:ctrlPr>
                                  </m:sSubSupPr>
                                  <m:e>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𝜹</m:t>
                                    </m:r>
                                  </m:e>
                                  <m:sub>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𝒏𝒍</m:t>
                                    </m:r>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m:t>
                                    </m:r>
                                  </m:sub>
                                  <m:sup>
                                    <m:r>
                                      <a:rPr lang="en-US" sz="1800" b="1" i="1" kern="100">
                                        <a:effectLst/>
                                        <a:latin typeface="Cambria Math" panose="02040503050406030204" pitchFamily="18" charset="0"/>
                                        <a:ea typeface="Calibri" panose="020F0502020204030204" pitchFamily="34" charset="0"/>
                                        <a:cs typeface="Times New Roman" panose="02020603050405020304" pitchFamily="18" charset="0"/>
                                      </a:rPr>
                                      <m:t>𝒔</m:t>
                                    </m:r>
                                  </m:sup>
                                </m:sSubSup>
                              </m:oMath>
                            </m:oMathPara>
                          </a14:m>
                          <a:endParaRPr lang="en-GB" sz="18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0.44</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dirty="0">
                              <a:effectLst/>
                              <a:latin typeface="Arial" panose="020B0604020202020204" pitchFamily="34" charset="0"/>
                              <a:ea typeface="Calibri" panose="020F0502020204030204" pitchFamily="34" charset="0"/>
                              <a:cs typeface="Arial" panose="020B0604020202020204" pitchFamily="34" charset="0"/>
                            </a:rPr>
                            <a:t> </a:t>
                          </a:r>
                          <a:endParaRPr lang="en-GB" sz="18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8" name="Tabelle 7"/>
              <p:cNvGraphicFramePr>
                <a:graphicFrameLocks noGrp="1"/>
              </p:cNvGraphicFramePr>
              <p:nvPr>
                <p:extLst>
                  <p:ext uri="{D42A27DB-BD31-4B8C-83A1-F6EECF244321}">
                    <p14:modId xmlns:p14="http://schemas.microsoft.com/office/powerpoint/2010/main" val="94811927"/>
                  </p:ext>
                </p:extLst>
              </p:nvPr>
            </p:nvGraphicFramePr>
            <p:xfrm>
              <a:off x="5582551" y="1826091"/>
              <a:ext cx="5810837" cy="3229229"/>
            </p:xfrm>
            <a:graphic>
              <a:graphicData uri="http://schemas.openxmlformats.org/drawingml/2006/table">
                <a:tbl>
                  <a:tblPr firstRow="1" firstCol="1" bandRow="1"/>
                  <a:tblGrid>
                    <a:gridCol w="2988222"/>
                    <a:gridCol w="664513"/>
                    <a:gridCol w="665553"/>
                    <a:gridCol w="780125"/>
                    <a:gridCol w="712424"/>
                  </a:tblGrid>
                  <a:tr h="647699">
                    <a:tc>
                      <a:txBody>
                        <a:bodyPr/>
                        <a:lstStyle/>
                        <a:p>
                          <a:pPr marL="228600" indent="-228600">
                            <a:lnSpc>
                              <a:spcPts val="1300"/>
                            </a:lnSpc>
                            <a:spcBef>
                              <a:spcPts val="1200"/>
                            </a:spcBef>
                            <a:spcAft>
                              <a:spcPts val="0"/>
                            </a:spcAft>
                            <a:tabLst>
                              <a:tab pos="3111500" algn="ctr"/>
                              <a:tab pos="5765800" algn="r"/>
                            </a:tabLst>
                          </a:pPr>
                          <a:r>
                            <a:rPr lang="en-US"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LoBs</a:t>
                          </a:r>
                          <a:endParaRPr lang="en-GB" sz="1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3"/>
                          <a:stretch>
                            <a:fillRect l="-450459" t="-1869" r="-327523" b="-406542"/>
                          </a:stretch>
                        </a:blipFill>
                      </a:tcPr>
                    </a:tc>
                    <a:tc>
                      <a:txBody>
                        <a:bodyPr/>
                        <a:lstStyle/>
                        <a:p>
                          <a:endParaRPr lang="en-US"/>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3"/>
                          <a:stretch>
                            <a:fillRect l="-550459" t="-1869" r="-227523" b="-406542"/>
                          </a:stretch>
                        </a:blipFill>
                      </a:tcPr>
                    </a:tc>
                    <a:tc>
                      <a:txBody>
                        <a:bodyPr/>
                        <a:lstStyle/>
                        <a:p>
                          <a:endParaRPr lang="en-US"/>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3"/>
                          <a:stretch>
                            <a:fillRect l="-553906" t="-1869" r="-93750" b="-406542"/>
                          </a:stretch>
                        </a:blipFill>
                      </a:tcPr>
                    </a:tc>
                    <a:tc>
                      <a:txBody>
                        <a:bodyPr/>
                        <a:lstStyle/>
                        <a:p>
                          <a:endParaRPr lang="en-US"/>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3"/>
                          <a:stretch>
                            <a:fillRect l="-715385" t="-1869" r="-2564" b="-406542"/>
                          </a:stretch>
                        </a:blipFill>
                      </a:tcPr>
                    </a:tc>
                  </a:tr>
                  <a:tr h="411480">
                    <a:tc>
                      <a:txBody>
                        <a:bodyPr/>
                        <a:lstStyle/>
                        <a:p>
                          <a:pPr algn="l">
                            <a:lnSpc>
                              <a:spcPct val="150000"/>
                            </a:lnSpc>
                            <a:spcBef>
                              <a:spcPts val="1200"/>
                            </a:spcBef>
                            <a:spcAft>
                              <a:spcPts val="0"/>
                            </a:spcAft>
                          </a:pPr>
                          <a:r>
                            <a:rPr lang="en-US" sz="1800" kern="100" dirty="0">
                              <a:effectLst/>
                              <a:latin typeface="Arial" panose="020B0604020202020204" pitchFamily="34" charset="0"/>
                              <a:ea typeface="Calibri" panose="020F0502020204030204" pitchFamily="34" charset="0"/>
                              <a:cs typeface="Arial" panose="020B0604020202020204" pitchFamily="34" charset="0"/>
                            </a:rPr>
                            <a:t>General liability</a:t>
                          </a:r>
                          <a:endParaRPr lang="en-GB" sz="18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0.14</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0.11</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0.11</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1/3</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411480">
                    <a:tc>
                      <a:txBody>
                        <a:bodyPr/>
                        <a:lstStyle/>
                        <a:p>
                          <a:pPr algn="l">
                            <a:lnSpc>
                              <a:spcPct val="150000"/>
                            </a:lnSpc>
                            <a:spcBef>
                              <a:spcPts val="1200"/>
                            </a:spcBef>
                            <a:spcAft>
                              <a:spcPts val="0"/>
                            </a:spcAft>
                          </a:pPr>
                          <a:r>
                            <a:rPr lang="en-US" sz="1800" kern="100" dirty="0">
                              <a:effectLst/>
                              <a:latin typeface="Arial" panose="020B0604020202020204" pitchFamily="34" charset="0"/>
                              <a:ea typeface="Calibri" panose="020F0502020204030204" pitchFamily="34" charset="0"/>
                              <a:cs typeface="Arial" panose="020B0604020202020204" pitchFamily="34" charset="0"/>
                            </a:rPr>
                            <a:t>Legal expenses</a:t>
                          </a:r>
                          <a:endParaRPr lang="en-GB" sz="18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0.07</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0.12</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0.08</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1/3</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a:noFill/>
                        </a:lnB>
                      </a:tcPr>
                    </a:tc>
                  </a:tr>
                  <a:tr h="411480">
                    <a:tc>
                      <a:txBody>
                        <a:bodyPr/>
                        <a:lstStyle/>
                        <a:p>
                          <a:pPr algn="l">
                            <a:lnSpc>
                              <a:spcPct val="150000"/>
                            </a:lnSpc>
                            <a:spcBef>
                              <a:spcPts val="1200"/>
                            </a:spcBef>
                            <a:spcAft>
                              <a:spcPts val="0"/>
                            </a:spcAft>
                          </a:pPr>
                          <a:r>
                            <a:rPr lang="en-US" sz="1800" kern="100" dirty="0">
                              <a:effectLst/>
                              <a:latin typeface="Arial" panose="020B0604020202020204" pitchFamily="34" charset="0"/>
                              <a:ea typeface="Calibri" panose="020F0502020204030204" pitchFamily="34" charset="0"/>
                              <a:cs typeface="Arial" panose="020B0604020202020204" pitchFamily="34" charset="0"/>
                            </a:rPr>
                            <a:t>Miscellaneous financial loss</a:t>
                          </a:r>
                          <a:endParaRPr lang="en-GB" sz="18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0.13</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0.20</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0.14</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1/3</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r h="411480">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blipFill rotWithShape="0">
                          <a:blip r:embed="rId3"/>
                          <a:stretch>
                            <a:fillRect t="-457353" r="-94908" b="-242647"/>
                          </a:stretch>
                        </a:blipFill>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0.11</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467805">
                    <a:tc>
                      <a:txBody>
                        <a:bodyPr/>
                        <a:lstStyle/>
                        <a:p>
                          <a:endParaRPr lang="en-US"/>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blipFill rotWithShape="0">
                          <a:blip r:embed="rId3"/>
                          <a:stretch>
                            <a:fillRect t="-492208" r="-94908" b="-114286"/>
                          </a:stretch>
                        </a:blipFill>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0.4</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r h="467805">
                    <a:tc>
                      <a:txBody>
                        <a:bodyPr/>
                        <a:lstStyle/>
                        <a:p>
                          <a:endParaRPr lang="en-US"/>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blipFill rotWithShape="0">
                          <a:blip r:embed="rId3"/>
                          <a:stretch>
                            <a:fillRect t="-592208" r="-94908" b="-14286"/>
                          </a:stretch>
                        </a:blipFill>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 </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a:effectLst/>
                              <a:latin typeface="Arial" panose="020B0604020202020204" pitchFamily="34" charset="0"/>
                              <a:ea typeface="Calibri" panose="020F0502020204030204" pitchFamily="34" charset="0"/>
                              <a:cs typeface="Arial" panose="020B0604020202020204" pitchFamily="34" charset="0"/>
                            </a:rPr>
                            <a:t>0.44</a:t>
                          </a:r>
                          <a:endParaRPr lang="en-GB" sz="1800" kern="1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lnSpc>
                              <a:spcPct val="150000"/>
                            </a:lnSpc>
                            <a:spcBef>
                              <a:spcPts val="1200"/>
                            </a:spcBef>
                            <a:spcAft>
                              <a:spcPts val="0"/>
                            </a:spcAft>
                          </a:pPr>
                          <a:r>
                            <a:rPr lang="en-US" sz="1800" kern="100" dirty="0">
                              <a:effectLst/>
                              <a:latin typeface="Arial" panose="020B0604020202020204" pitchFamily="34" charset="0"/>
                              <a:ea typeface="Calibri" panose="020F0502020204030204" pitchFamily="34" charset="0"/>
                              <a:cs typeface="Arial" panose="020B0604020202020204" pitchFamily="34" charset="0"/>
                            </a:rPr>
                            <a:t> </a:t>
                          </a:r>
                          <a:endParaRPr lang="en-GB" sz="18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xmlns:a14="http://schemas.microsoft.com/office/drawing/2010/main">
        <mc:Choice Requires="a14">
          <p:sp>
            <p:nvSpPr>
              <p:cNvPr id="9" name="Textfeld 8"/>
              <p:cNvSpPr txBox="1"/>
              <p:nvPr/>
            </p:nvSpPr>
            <p:spPr>
              <a:xfrm>
                <a:off x="657225" y="1802544"/>
                <a:ext cx="4772926" cy="2383794"/>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Required capital:</a:t>
                </a:r>
                <a:endParaRPr lang="en-US" i="1" dirty="0">
                  <a:latin typeface="Arial" panose="020B060402020202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𝑠𝑐𝑟</m:t>
                          </m:r>
                        </m:e>
                        <m:sub>
                          <m:r>
                            <m:rPr>
                              <m:nor/>
                            </m:rPr>
                            <a:rPr lang="en-US" b="0" i="0" smtClean="0">
                              <a:latin typeface="Cambria Math" panose="02040503050406030204" pitchFamily="18" charset="0"/>
                            </a:rPr>
                            <m:t>i</m:t>
                          </m:r>
                        </m:sub>
                      </m:sSub>
                      <m:r>
                        <a:rPr lang="en-US" i="1" smtClean="0">
                          <a:latin typeface="Cambria Math" panose="02040503050406030204" pitchFamily="18" charset="0"/>
                        </a:rPr>
                        <m:t>=</m:t>
                      </m:r>
                      <m:r>
                        <a:rPr lang="en-US" i="1">
                          <a:latin typeface="Cambria Math" panose="02040503050406030204" pitchFamily="18" charset="0"/>
                        </a:rPr>
                        <m:t>3∙</m:t>
                      </m:r>
                      <m:sSub>
                        <m:sSubPr>
                          <m:ctrlPr>
                            <a:rPr lang="en-US" i="1" smtClean="0">
                              <a:latin typeface="Cambria Math" panose="02040503050406030204" pitchFamily="18" charset="0"/>
                            </a:rPr>
                          </m:ctrlPr>
                        </m:sSubPr>
                        <m:e>
                          <m:r>
                            <a:rPr lang="en-US" i="1">
                              <a:latin typeface="Cambria Math" panose="02040503050406030204" pitchFamily="18" charset="0"/>
                            </a:rPr>
                            <m:t>𝑓𝑎𝑐𝑡𝑜𝑟</m:t>
                          </m:r>
                        </m:e>
                        <m:sub>
                          <m:r>
                            <a:rPr lang="en-US" b="0" i="1" smtClean="0">
                              <a:latin typeface="Cambria Math" panose="02040503050406030204" pitchFamily="18" charset="0"/>
                            </a:rPr>
                            <m:t>𝑖</m:t>
                          </m:r>
                        </m:sub>
                      </m:sSub>
                      <m:r>
                        <a:rPr lang="en-US" i="1">
                          <a:latin typeface="Cambria Math" panose="02040503050406030204" pitchFamily="18" charset="0"/>
                        </a:rPr>
                        <m:t> ∙</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𝑣</m:t>
                          </m:r>
                        </m:e>
                        <m:sub>
                          <m:r>
                            <a:rPr lang="en-US" b="0" i="1" smtClean="0">
                              <a:latin typeface="Cambria Math" panose="02040503050406030204" pitchFamily="18" charset="0"/>
                              <a:ea typeface="Cambria Math" panose="02040503050406030204" pitchFamily="18" charset="0"/>
                            </a:rPr>
                            <m:t>𝑖</m:t>
                          </m:r>
                        </m:sub>
                      </m:sSub>
                    </m:oMath>
                  </m:oMathPara>
                </a14:m>
                <a:endParaRPr lang="en-US" dirty="0"/>
              </a:p>
              <a:p>
                <a:endParaRPr lang="en-US" i="1" dirty="0" smtClean="0"/>
              </a:p>
              <a:p>
                <a:r>
                  <a:rPr lang="en-US" dirty="0" smtClean="0">
                    <a:latin typeface="Arial" panose="020B0604020202020204" pitchFamily="34" charset="0"/>
                    <a:cs typeface="Arial" panose="020B0604020202020204" pitchFamily="34" charset="0"/>
                  </a:rPr>
                  <a:t>Aggregation by the square root formula:</a:t>
                </a:r>
              </a:p>
              <a:p>
                <a14:m>
                  <m:oMath xmlns:m="http://schemas.openxmlformats.org/officeDocument/2006/math">
                    <m:r>
                      <a:rPr lang="en-US" i="1">
                        <a:latin typeface="Cambria Math" panose="02040503050406030204" pitchFamily="18" charset="0"/>
                      </a:rPr>
                      <m:t>𝑠𝑐𝑟</m:t>
                    </m:r>
                    <m:r>
                      <a:rPr lang="en-US" i="1">
                        <a:latin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a:rPr lang="en-US" b="1" i="1">
                                <a:latin typeface="Cambria Math" panose="02040503050406030204" pitchFamily="18" charset="0"/>
                              </a:rPr>
                              <m:t>𝒔𝒄</m:t>
                            </m:r>
                            <m:r>
                              <a:rPr lang="en-US" b="1" i="1" smtClean="0">
                                <a:latin typeface="Cambria Math" panose="02040503050406030204" pitchFamily="18" charset="0"/>
                              </a:rPr>
                              <m:t>𝒓</m:t>
                            </m:r>
                          </m:e>
                          <m:sup>
                            <m:r>
                              <a:rPr lang="en-US" i="1">
                                <a:latin typeface="Cambria Math" panose="02040503050406030204" pitchFamily="18" charset="0"/>
                              </a:rPr>
                              <m:t>𝑇</m:t>
                            </m:r>
                          </m:sup>
                        </m:sSup>
                        <m:r>
                          <a:rPr lang="en-US" i="1">
                            <a:latin typeface="Cambria Math" panose="02040503050406030204" pitchFamily="18" charset="0"/>
                          </a:rPr>
                          <m:t> </m:t>
                        </m:r>
                        <m:r>
                          <a:rPr lang="en-US" b="1" i="1">
                            <a:latin typeface="Cambria Math" panose="02040503050406030204" pitchFamily="18" charset="0"/>
                          </a:rPr>
                          <m:t>𝚺</m:t>
                        </m:r>
                        <m:r>
                          <a:rPr lang="en-US">
                            <a:latin typeface="Cambria Math" panose="02040503050406030204" pitchFamily="18" charset="0"/>
                          </a:rPr>
                          <m:t> </m:t>
                        </m:r>
                        <m:r>
                          <a:rPr lang="en-US" b="1" i="1">
                            <a:latin typeface="Cambria Math" panose="02040503050406030204" pitchFamily="18" charset="0"/>
                          </a:rPr>
                          <m:t>𝒔𝒄</m:t>
                        </m:r>
                        <m:r>
                          <a:rPr lang="en-US" b="1" i="1" smtClean="0">
                            <a:latin typeface="Cambria Math" panose="02040503050406030204" pitchFamily="18" charset="0"/>
                          </a:rPr>
                          <m:t>𝒓</m:t>
                        </m:r>
                      </m:e>
                    </m:rad>
                  </m:oMath>
                </a14:m>
                <a:r>
                  <a:rPr lang="en-US" dirty="0"/>
                  <a:t>	</a:t>
                </a:r>
                <a:endParaRPr lang="en-US" dirty="0" smtClean="0"/>
              </a:p>
              <a:p>
                <a:endParaRPr lang="en-US" dirty="0"/>
              </a:p>
              <a:p>
                <a:r>
                  <a:rPr lang="en-US" dirty="0">
                    <a:latin typeface="Arial" panose="020B0604020202020204" pitchFamily="34" charset="0"/>
                    <a:cs typeface="Arial" panose="020B0604020202020204" pitchFamily="34" charset="0"/>
                  </a:rPr>
                  <a:t>Value at Risk:</a:t>
                </a:r>
              </a:p>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𝑉𝑎𝑅</m:t>
                          </m:r>
                        </m:e>
                        <m:sub>
                          <m:r>
                            <m:rPr>
                              <m:nor/>
                            </m:rPr>
                            <a:rPr lang="en-US" i="1">
                              <a:latin typeface="Cambria Math" panose="02040503050406030204" pitchFamily="18" charset="0"/>
                            </a:rPr>
                            <m:t>99.5%</m:t>
                          </m:r>
                        </m:sub>
                      </m:sSub>
                      <m:r>
                        <a:rPr lang="en-US" i="1">
                          <a:latin typeface="Cambria Math" panose="02040503050406030204" pitchFamily="18" charset="0"/>
                        </a:rPr>
                        <m:t>≈</m:t>
                      </m:r>
                      <m:r>
                        <a:rPr lang="en-US" i="1">
                          <a:latin typeface="Cambria Math" panose="02040503050406030204" pitchFamily="18" charset="0"/>
                        </a:rPr>
                        <m:t>𝑠𝑐𝑟</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sSub>
                    </m:oMath>
                  </m:oMathPara>
                </a14:m>
                <a:endParaRPr lang="en-US" i="1" dirty="0">
                  <a:latin typeface="Cambria Math" panose="02040503050406030204" pitchFamily="18" charset="0"/>
                </a:endParaRPr>
              </a:p>
            </p:txBody>
          </p:sp>
        </mc:Choice>
        <mc:Fallback xmlns="">
          <p:sp>
            <p:nvSpPr>
              <p:cNvPr id="9" name="Textfeld 8"/>
              <p:cNvSpPr txBox="1">
                <a:spLocks noRot="1" noChangeAspect="1" noMove="1" noResize="1" noEditPoints="1" noAdjustHandles="1" noChangeArrowheads="1" noChangeShapeType="1" noTextEdit="1"/>
              </p:cNvSpPr>
              <p:nvPr/>
            </p:nvSpPr>
            <p:spPr>
              <a:xfrm>
                <a:off x="657225" y="1802544"/>
                <a:ext cx="4772926" cy="2383794"/>
              </a:xfrm>
              <a:prstGeom prst="rect">
                <a:avLst/>
              </a:prstGeom>
              <a:blipFill rotWithShape="0">
                <a:blip r:embed="rId4"/>
                <a:stretch>
                  <a:fillRect l="-1149" t="-1535" b="-767"/>
                </a:stretch>
              </a:blipFill>
            </p:spPr>
            <p:txBody>
              <a:bodyPr/>
              <a:lstStyle/>
              <a:p>
                <a:r>
                  <a:rPr lang="en-GB">
                    <a:noFill/>
                  </a:rPr>
                  <a:t> </a:t>
                </a:r>
              </a:p>
            </p:txBody>
          </p:sp>
        </mc:Fallback>
      </mc:AlternateContent>
    </p:spTree>
    <p:extLst>
      <p:ext uri="{BB962C8B-B14F-4D97-AF65-F5344CB8AC3E}">
        <p14:creationId xmlns:p14="http://schemas.microsoft.com/office/powerpoint/2010/main" val="679473585"/>
      </p:ext>
    </p:extLst>
  </p:cSld>
  <p:clrMapOvr>
    <a:masterClrMapping/>
  </p:clrMapOvr>
  <p:transition>
    <p:cover dir="d"/>
  </p:transition>
  <p:timing>
    <p:tnLst>
      <p:par>
        <p:cTn id="1" dur="indefinite" restart="never" nodeType="tmRoot"/>
      </p:par>
    </p:tnLst>
  </p:timing>
</p:sld>
</file>

<file path=ppt/theme/theme1.xml><?xml version="1.0" encoding="utf-8"?>
<a:theme xmlns:a="http://schemas.openxmlformats.org/drawingml/2006/main" name="IVW">
  <a:themeElements>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fontScheme name="IVW">
      <a:majorFont>
        <a:latin typeface="Gill Alt One MT"/>
        <a:ea typeface=""/>
        <a:cs typeface=""/>
      </a:majorFont>
      <a:minorFont>
        <a:latin typeface="Gill Alt One M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lnDef>
  </a:objectDefaults>
  <a:extraClrSchemeLst>
    <a:extraClrScheme>
      <a:clrScheme name="IVW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docProps/app.xml><?xml version="1.0" encoding="utf-8"?>
<Properties xmlns="http://schemas.openxmlformats.org/officeDocument/2006/extended-properties" xmlns:vt="http://schemas.openxmlformats.org/officeDocument/2006/docPropsVTypes">
  <Template/>
  <TotalTime>0</TotalTime>
  <Words>1391</Words>
  <Application>Microsoft Office PowerPoint</Application>
  <PresentationFormat>Widescreen</PresentationFormat>
  <Paragraphs>271</Paragraphs>
  <Slides>19</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SimSun</vt:lpstr>
      <vt:lpstr>Arial</vt:lpstr>
      <vt:lpstr>Calibri</vt:lpstr>
      <vt:lpstr>Calibri Light</vt:lpstr>
      <vt:lpstr>Cambria Math</vt:lpstr>
      <vt:lpstr>Gill Alt One MT</vt:lpstr>
      <vt:lpstr>Palatino Linotype</vt:lpstr>
      <vt:lpstr>Times New Roman</vt:lpstr>
      <vt:lpstr>Wingdings</vt:lpstr>
      <vt:lpstr>IVW</vt:lpstr>
      <vt:lpstr>PowerPoint Presentation</vt:lpstr>
      <vt:lpstr>Content</vt:lpstr>
      <vt:lpstr>Cyber Risk and Insurance</vt:lpstr>
      <vt:lpstr>Excursion: Methodology</vt:lpstr>
      <vt:lpstr>Excursion: Cyber Risk and Diversification </vt:lpstr>
      <vt:lpstr>Excursion: Cyber Risk and Diversification </vt:lpstr>
      <vt:lpstr>Methodology</vt:lpstr>
      <vt:lpstr>Solvency II and Cyber Risk</vt:lpstr>
      <vt:lpstr>Solvency II and Cyber Risk (Underwriting)</vt:lpstr>
      <vt:lpstr>Solvency II and Cyber Risk (Underwriting)</vt:lpstr>
      <vt:lpstr>Solvency II and Cyber Risk (Underwriting)</vt:lpstr>
      <vt:lpstr>US Risk Based Capital and Cyber Risk (Underwriting)</vt:lpstr>
      <vt:lpstr>Cyber Risk and US Risk Based Capital (Underwriting)</vt:lpstr>
      <vt:lpstr>Cyber Risk and US Risk Based Capital (Underwriting)</vt:lpstr>
      <vt:lpstr>Cyber Risk and Swiss Solvency Test (Underwriting)</vt:lpstr>
      <vt:lpstr>Cyber Risk and Swiss Solvency Test (Underwriting)</vt:lpstr>
      <vt:lpstr>Conclusion</vt:lpstr>
      <vt:lpstr>Conclusion</vt:lpstr>
      <vt:lpstr>Questions and Discussion</vt:lpstr>
    </vt:vector>
  </TitlesOfParts>
  <Company>Universität St. Gallen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Philipp Schaper</dc:creator>
  <cp:lastModifiedBy>Werner Schnell</cp:lastModifiedBy>
  <cp:revision>314</cp:revision>
  <cp:lastPrinted>2017-06-29T02:51:19Z</cp:lastPrinted>
  <dcterms:created xsi:type="dcterms:W3CDTF">2015-11-24T08:38:59Z</dcterms:created>
  <dcterms:modified xsi:type="dcterms:W3CDTF">2017-06-29T07:34:44Z</dcterms:modified>
</cp:coreProperties>
</file>