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2" r:id="rId16"/>
    <p:sldId id="273" r:id="rId17"/>
    <p:sldId id="275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69" autoAdjust="0"/>
  </p:normalViewPr>
  <p:slideViewPr>
    <p:cSldViewPr snapToGrid="0" snapToObjects="1">
      <p:cViewPr varScale="1">
        <p:scale>
          <a:sx n="132" d="100"/>
          <a:sy n="132" d="100"/>
        </p:scale>
        <p:origin x="-184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über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auf Platzhalter ziehen oder durch Klicken auf Symbol hinzufügen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auf Platzhalter ziehen oder durch Klicken auf Symbol hinzufügen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26.06.13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Franz Hohler: </a:t>
            </a:r>
            <a:br>
              <a:rPr lang="de-DE" dirty="0" smtClean="0"/>
            </a:br>
            <a:r>
              <a:rPr lang="de-DE" dirty="0" smtClean="0"/>
              <a:t>Es klopft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 2007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75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2034615"/>
          </a:xfrm>
        </p:spPr>
        <p:txBody>
          <a:bodyPr/>
          <a:lstStyle/>
          <a:p>
            <a:r>
              <a:rPr lang="de-DE" sz="2800" dirty="0" smtClean="0"/>
              <a:t>Schlüsselwort </a:t>
            </a:r>
            <a:r>
              <a:rPr lang="de-DE" sz="2800" dirty="0" smtClean="0"/>
              <a:t>„Lüge“ enthält </a:t>
            </a:r>
            <a:r>
              <a:rPr lang="de-DE" sz="2800" dirty="0" smtClean="0"/>
              <a:t>Motto</a:t>
            </a:r>
            <a:r>
              <a:rPr lang="de-DE" sz="2800" dirty="0" smtClean="0"/>
              <a:t>: </a:t>
            </a:r>
            <a:r>
              <a:rPr lang="de-DE" sz="2800" dirty="0" smtClean="0"/>
              <a:t>„Verjährung </a:t>
            </a:r>
            <a:r>
              <a:rPr lang="de-DE" sz="2800" dirty="0" smtClean="0"/>
              <a:t>gibt es nicht im </a:t>
            </a:r>
            <a:r>
              <a:rPr lang="de-DE" sz="2800" dirty="0" smtClean="0"/>
              <a:t>Leben“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Lebenslüge: Lügenkette           Schuldkette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5" y="3069382"/>
            <a:ext cx="7827258" cy="2520934"/>
          </a:xfrm>
        </p:spPr>
        <p:txBody>
          <a:bodyPr>
            <a:normAutofit fontScale="25000" lnSpcReduction="20000"/>
          </a:bodyPr>
          <a:lstStyle/>
          <a:p>
            <a:r>
              <a:rPr lang="de-DE" sz="8000" dirty="0" smtClean="0"/>
              <a:t>Kulturspezifisch auf der Basis diachroner Veränderung anhand der Generationen dargestellt:</a:t>
            </a:r>
          </a:p>
          <a:p>
            <a:r>
              <a:rPr lang="de-DE" sz="8000" b="1" dirty="0" smtClean="0"/>
              <a:t>1. Generation: </a:t>
            </a:r>
            <a:r>
              <a:rPr lang="de-DE" sz="8000" dirty="0" smtClean="0"/>
              <a:t>Scheidung führt zu familiärem Stigma. Ausgrenzung von Tante/Onkel Manuels</a:t>
            </a:r>
          </a:p>
          <a:p>
            <a:r>
              <a:rPr lang="de-DE" sz="8000" b="1" dirty="0" smtClean="0"/>
              <a:t>2. </a:t>
            </a:r>
            <a:r>
              <a:rPr lang="de-DE" sz="8000" b="1" dirty="0" smtClean="0"/>
              <a:t>Generation: </a:t>
            </a:r>
            <a:r>
              <a:rPr lang="de-DE" sz="8000" dirty="0" smtClean="0"/>
              <a:t>Anna wird von lediger Mutter erzogen, Tochter konservativer als Mutter (68er)  </a:t>
            </a:r>
            <a:r>
              <a:rPr lang="de-DE" sz="8000" dirty="0" smtClean="0"/>
              <a:t> Julia </a:t>
            </a:r>
            <a:r>
              <a:rPr lang="de-DE" sz="8000" dirty="0" smtClean="0"/>
              <a:t>spricht über ihren Seitensprung als „Ausrutscher“, ist verzeihlich   </a:t>
            </a:r>
          </a:p>
          <a:p>
            <a:pPr marL="0" indent="0">
              <a:buNone/>
            </a:pPr>
            <a:r>
              <a:rPr lang="de-DE" sz="8000" dirty="0" smtClean="0"/>
              <a:t>                                                   </a:t>
            </a:r>
            <a:endParaRPr lang="de-DE" sz="8000" b="1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5414069" y="1991551"/>
            <a:ext cx="515626" cy="229157"/>
          </a:xfrm>
          <a:prstGeom prst="rightArrow">
            <a:avLst>
              <a:gd name="adj1" fmla="val 50000"/>
              <a:gd name="adj2" fmla="val 4795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314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Motto: </a:t>
            </a:r>
            <a:r>
              <a:rPr lang="de-DE" sz="2800" dirty="0" smtClean="0"/>
              <a:t>„Verjährung </a:t>
            </a:r>
            <a:r>
              <a:rPr lang="de-DE" sz="2800" dirty="0" smtClean="0"/>
              <a:t>gibt es nicht im </a:t>
            </a:r>
            <a:r>
              <a:rPr lang="de-DE" sz="2800" dirty="0" smtClean="0"/>
              <a:t>Leben“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Lebenslüge: Lügenkette         Schuldkette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5" y="1801906"/>
            <a:ext cx="7827258" cy="43242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b="1" dirty="0" smtClean="0"/>
              <a:t>3. Generation: - </a:t>
            </a:r>
            <a:r>
              <a:rPr lang="de-DE" dirty="0" smtClean="0"/>
              <a:t>Mutter fordert lediglich Zeugung vom „Vater“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                      - will Kind für sich allein</a:t>
            </a:r>
          </a:p>
          <a:p>
            <a:pPr marL="0" indent="0">
              <a:buNone/>
            </a:pPr>
            <a:r>
              <a:rPr lang="de-DE" dirty="0" smtClean="0"/>
              <a:t>- Manuela spiegelt ihrer Mutter das Vorenthalten des Vaters als  Egoismus</a:t>
            </a:r>
          </a:p>
          <a:p>
            <a:pPr marL="0" indent="0">
              <a:buNone/>
            </a:pPr>
            <a:r>
              <a:rPr lang="de-DE" dirty="0" smtClean="0"/>
              <a:t>Thema nicht auf Ebene der Sexualmoral verhandelt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de-DE" dirty="0" smtClean="0"/>
              <a:t>  Preis der Liberalität aus Kindessicht</a:t>
            </a:r>
          </a:p>
          <a:p>
            <a:pPr marL="0" indent="0">
              <a:buNone/>
            </a:pPr>
            <a:r>
              <a:rPr lang="de-DE" dirty="0" smtClean="0"/>
              <a:t>Männerperspektive: Mann als Opfer, „Vergewaltigter“,</a:t>
            </a:r>
          </a:p>
          <a:p>
            <a:pPr marL="0" indent="0">
              <a:buNone/>
            </a:pPr>
            <a:r>
              <a:rPr lang="de-DE" dirty="0"/>
              <a:t>v</a:t>
            </a:r>
            <a:r>
              <a:rPr lang="de-DE" dirty="0" smtClean="0"/>
              <a:t>on skrupelloser Frau in  Lebenslüge getrieben                                                </a:t>
            </a:r>
            <a:endParaRPr lang="de-DE" b="1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5414069" y="1269910"/>
            <a:ext cx="515626" cy="229157"/>
          </a:xfrm>
          <a:prstGeom prst="rightArrow">
            <a:avLst>
              <a:gd name="adj1" fmla="val 50000"/>
              <a:gd name="adj2" fmla="val 4795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83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Motto: </a:t>
            </a:r>
            <a:r>
              <a:rPr lang="de-DE" sz="2800" dirty="0" smtClean="0"/>
              <a:t>„Verjährung </a:t>
            </a:r>
            <a:r>
              <a:rPr lang="de-DE" sz="2800" dirty="0" smtClean="0"/>
              <a:t>gibt es nicht im </a:t>
            </a:r>
            <a:r>
              <a:rPr lang="de-DE" sz="2800" dirty="0" smtClean="0"/>
              <a:t>Leben“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Lebenslüge: Lügenkette          Schuldkette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4" y="1801906"/>
            <a:ext cx="7827258" cy="4324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3.Generation:</a:t>
            </a:r>
          </a:p>
          <a:p>
            <a:pPr marL="0" indent="0">
              <a:buNone/>
            </a:pPr>
            <a:r>
              <a:rPr lang="de-DE" dirty="0" smtClean="0"/>
              <a:t>- Seitensprung der eigenen Frau, mit dem sie locker umgeht</a:t>
            </a:r>
          </a:p>
          <a:p>
            <a:pPr marL="0" indent="0">
              <a:buNone/>
            </a:pPr>
            <a:r>
              <a:rPr lang="de-DE" dirty="0" smtClean="0"/>
              <a:t> „erlöst“ ihn aber nicht, indem sie es zugibt und ihm damit auch verzeihen könnte</a:t>
            </a:r>
          </a:p>
          <a:p>
            <a:pPr marL="0" indent="0">
              <a:buNone/>
            </a:pPr>
            <a:r>
              <a:rPr lang="de-DE" dirty="0" smtClean="0"/>
              <a:t>- </a:t>
            </a:r>
            <a:r>
              <a:rPr lang="de-DE" dirty="0" smtClean="0"/>
              <a:t>„Schwiegertochter“ </a:t>
            </a:r>
            <a:r>
              <a:rPr lang="de-DE" dirty="0" smtClean="0"/>
              <a:t>wirft ihm </a:t>
            </a:r>
            <a:r>
              <a:rPr lang="de-DE" dirty="0" smtClean="0"/>
              <a:t>vor</a:t>
            </a:r>
            <a:r>
              <a:rPr lang="de-DE" dirty="0" smtClean="0"/>
              <a:t>, dass er sie zur Abtreibung drängen will</a:t>
            </a:r>
          </a:p>
          <a:p>
            <a:pPr marL="0" indent="0">
              <a:buNone/>
            </a:pPr>
            <a:r>
              <a:rPr lang="de-DE" b="1" dirty="0"/>
              <a:t> </a:t>
            </a:r>
            <a:r>
              <a:rPr lang="de-DE" b="1" dirty="0" smtClean="0"/>
              <a:t>     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5414069" y="1269910"/>
            <a:ext cx="515626" cy="229157"/>
          </a:xfrm>
          <a:prstGeom prst="rightArrow">
            <a:avLst>
              <a:gd name="adj1" fmla="val 50000"/>
              <a:gd name="adj2" fmla="val 4795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67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Motto: </a:t>
            </a:r>
            <a:r>
              <a:rPr lang="de-DE" sz="2800" dirty="0" smtClean="0"/>
              <a:t>„Verjährung </a:t>
            </a:r>
            <a:r>
              <a:rPr lang="de-DE" sz="2800" dirty="0" smtClean="0"/>
              <a:t>gibt es nicht im </a:t>
            </a:r>
            <a:r>
              <a:rPr lang="de-DE" sz="2800" dirty="0" smtClean="0"/>
              <a:t>Leben“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Lebenslüge: Lügenkette          Schuldkette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5" y="1801906"/>
            <a:ext cx="7827258" cy="4324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In Figuren manifestiert sich gesellschaftliche Realität:</a:t>
            </a:r>
          </a:p>
          <a:p>
            <a:pPr marL="0" indent="0">
              <a:buNone/>
            </a:pPr>
            <a:r>
              <a:rPr lang="de-DE" dirty="0" smtClean="0"/>
              <a:t>Welche neuen Problematiken entstehen aus </a:t>
            </a:r>
            <a:r>
              <a:rPr lang="de-DE" dirty="0" smtClean="0"/>
              <a:t>liberaler Sexualmoral</a:t>
            </a:r>
            <a:r>
              <a:rPr lang="de-DE" dirty="0" smtClean="0"/>
              <a:t> </a:t>
            </a:r>
            <a:r>
              <a:rPr lang="de-DE" dirty="0" smtClean="0"/>
              <a:t>?</a:t>
            </a:r>
          </a:p>
          <a:p>
            <a:pPr>
              <a:buFont typeface="Wingdings" charset="0"/>
              <a:buChar char="è"/>
            </a:pPr>
            <a:r>
              <a:rPr lang="de-DE" dirty="0" smtClean="0"/>
              <a:t>Freiheit </a:t>
            </a:r>
            <a:r>
              <a:rPr lang="de-DE" dirty="0" smtClean="0"/>
              <a:t>hat neues Leid, neue Fragen zur Folge, die nicht </a:t>
            </a:r>
            <a:r>
              <a:rPr lang="de-DE" dirty="0" smtClean="0"/>
              <a:t> gelöst </a:t>
            </a:r>
            <a:r>
              <a:rPr lang="de-DE" dirty="0" smtClean="0"/>
              <a:t>werden</a:t>
            </a:r>
          </a:p>
          <a:p>
            <a:pPr marL="0" indent="0">
              <a:buNone/>
            </a:pPr>
            <a:r>
              <a:rPr lang="de-DE" dirty="0" smtClean="0"/>
              <a:t>Schlussfolgerung: Lüge nicht aus moralischen Gründen verwerflich, sondern weil sie Menschen innerlich auffrisst, beinahe in den Tod treibt (Unfälle)</a:t>
            </a:r>
            <a:endParaRPr lang="de-DE" dirty="0"/>
          </a:p>
        </p:txBody>
      </p:sp>
      <p:sp>
        <p:nvSpPr>
          <p:cNvPr id="5" name="Pfeil nach rechts 4"/>
          <p:cNvSpPr/>
          <p:nvPr/>
        </p:nvSpPr>
        <p:spPr>
          <a:xfrm>
            <a:off x="5414069" y="1269910"/>
            <a:ext cx="515626" cy="229157"/>
          </a:xfrm>
          <a:prstGeom prst="rightArrow">
            <a:avLst>
              <a:gd name="adj1" fmla="val 50000"/>
              <a:gd name="adj2" fmla="val 4795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414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Schlüsselwörter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Motto: Klopfen</a:t>
            </a:r>
          </a:p>
          <a:p>
            <a:r>
              <a:rPr lang="de-DE" dirty="0" smtClean="0"/>
              <a:t>Lüge</a:t>
            </a:r>
          </a:p>
          <a:p>
            <a:r>
              <a:rPr lang="de-DE" dirty="0" smtClean="0"/>
              <a:t>Bedeutung der </a:t>
            </a:r>
            <a:r>
              <a:rPr lang="de-DE" dirty="0" smtClean="0"/>
              <a:t>Namen          (</a:t>
            </a:r>
            <a:r>
              <a:rPr lang="de-DE" dirty="0" err="1" smtClean="0"/>
              <a:t>Intertextualitätsmarkierungen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852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Faktoren der Mehrdeutigkeit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Individuelle Vorurteilshaftigkeit</a:t>
            </a:r>
          </a:p>
          <a:p>
            <a:r>
              <a:rPr lang="de-DE" dirty="0" smtClean="0"/>
              <a:t>Individuelle Sinnkonstruktion</a:t>
            </a:r>
          </a:p>
          <a:p>
            <a:r>
              <a:rPr lang="de-DE" dirty="0" smtClean="0"/>
              <a:t>Rezeptionsästhetische Implikation</a:t>
            </a:r>
          </a:p>
          <a:p>
            <a:r>
              <a:rPr lang="de-DE" dirty="0"/>
              <a:t>g</a:t>
            </a:r>
            <a:r>
              <a:rPr lang="de-DE" dirty="0" smtClean="0"/>
              <a:t>enerationen- und genderspezifische Lesarten</a:t>
            </a:r>
          </a:p>
          <a:p>
            <a:r>
              <a:rPr lang="de-DE" dirty="0" smtClean="0"/>
              <a:t>Verflüssigte kulturelle Identitäten seitens der Rezipienten</a:t>
            </a:r>
          </a:p>
          <a:p>
            <a:r>
              <a:rPr lang="de-DE" dirty="0" smtClean="0"/>
              <a:t>„unendliche“ Lektüren, biographisch modifizierte Lesarten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6908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Motiv: Klopfen</a:t>
            </a:r>
            <a:endParaRPr lang="de-DE" sz="32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 dirty="0" smtClean="0"/>
              <a:t>Interkulturelle Bedeutung</a:t>
            </a:r>
            <a:endParaRPr lang="de-DE" sz="2400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Sich bemerkbar machen</a:t>
            </a:r>
          </a:p>
          <a:p>
            <a:r>
              <a:rPr lang="de-DE" dirty="0" smtClean="0"/>
              <a:t>Gehört werden</a:t>
            </a:r>
          </a:p>
          <a:p>
            <a:r>
              <a:rPr lang="de-DE" dirty="0" smtClean="0"/>
              <a:t>Um Einlass bitten</a:t>
            </a:r>
          </a:p>
          <a:p>
            <a:r>
              <a:rPr lang="de-DE" dirty="0" smtClean="0"/>
              <a:t>Mahnen</a:t>
            </a:r>
          </a:p>
          <a:p>
            <a:r>
              <a:rPr lang="de-DE" dirty="0" smtClean="0"/>
              <a:t>Monotonie, Penetranz</a:t>
            </a:r>
          </a:p>
          <a:p>
            <a:r>
              <a:rPr lang="de-DE" dirty="0" smtClean="0"/>
              <a:t>Takt, Ordnung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2400" dirty="0" smtClean="0"/>
              <a:t>kulturspezifische Verarbeitung </a:t>
            </a:r>
            <a:endParaRPr lang="de-DE" sz="2400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Psychosomatische Krankheitsbilder: </a:t>
            </a:r>
            <a:r>
              <a:rPr lang="de-DE" dirty="0" smtClean="0"/>
              <a:t>Tinnitus (Gewissen „klopft“ an)</a:t>
            </a:r>
            <a:endParaRPr lang="de-DE" dirty="0" smtClean="0"/>
          </a:p>
          <a:p>
            <a:r>
              <a:rPr lang="de-DE" dirty="0" smtClean="0"/>
              <a:t>Frauen verlangen selbstbewusst Aufmerksamkeit/Zuwendung eines </a:t>
            </a:r>
            <a:r>
              <a:rPr lang="de-DE" dirty="0" smtClean="0"/>
              <a:t>Mannes; bestimmen</a:t>
            </a:r>
            <a:endParaRPr lang="de-DE" dirty="0" smtClean="0"/>
          </a:p>
          <a:p>
            <a:r>
              <a:rPr lang="de-DE" dirty="0" smtClean="0"/>
              <a:t>„Klopfgeist“: spirituelle Dimension hinterfragt einseitige Rationalität /Verdrängung einer Lebenslüge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71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697517" y="1208888"/>
            <a:ext cx="445957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Weitere Symbole:       Krähe/Rabe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        </a:t>
            </a:r>
          </a:p>
          <a:p>
            <a:r>
              <a:rPr lang="de-DE" sz="2400" dirty="0" smtClean="0"/>
              <a:t>Allegorie:                       Gewitter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0215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Plenumsfrage:</a:t>
            </a:r>
            <a:br>
              <a:rPr lang="de-DE" sz="3600" dirty="0" smtClean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Lesbarkeit der Kultur im Text?</a:t>
            </a:r>
          </a:p>
          <a:p>
            <a:r>
              <a:rPr lang="de-DE" dirty="0" smtClean="0"/>
              <a:t>Kulturspezifischer Aussagegehalt?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445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Einstiegsfrage: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Was versteht man in einem mehrsprachigen Land unter „Nationalliteratur“?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94028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9024" y="246341"/>
            <a:ext cx="7272339" cy="972289"/>
          </a:xfrm>
        </p:spPr>
        <p:txBody>
          <a:bodyPr/>
          <a:lstStyle/>
          <a:p>
            <a:r>
              <a:rPr lang="de-DE" sz="3600" dirty="0" err="1" smtClean="0"/>
              <a:t>Äussere</a:t>
            </a:r>
            <a:r>
              <a:rPr lang="de-DE" sz="3600" dirty="0" smtClean="0"/>
              <a:t> Erkennungsmarker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4" y="1398218"/>
            <a:ext cx="7621991" cy="4727946"/>
          </a:xfrm>
        </p:spPr>
        <p:txBody>
          <a:bodyPr/>
          <a:lstStyle/>
          <a:p>
            <a:r>
              <a:rPr lang="de-DE" dirty="0" smtClean="0"/>
              <a:t>Autor national sozialisiert</a:t>
            </a:r>
          </a:p>
          <a:p>
            <a:r>
              <a:rPr lang="de-DE" dirty="0" smtClean="0"/>
              <a:t>Ansiedlung der Handlung im Land</a:t>
            </a:r>
          </a:p>
          <a:p>
            <a:r>
              <a:rPr lang="de-DE" dirty="0" smtClean="0"/>
              <a:t>Namensgebung der Personen</a:t>
            </a:r>
          </a:p>
          <a:p>
            <a:r>
              <a:rPr lang="de-DE" dirty="0" smtClean="0"/>
              <a:t>Helvetismen</a:t>
            </a:r>
          </a:p>
          <a:p>
            <a:r>
              <a:rPr lang="de-DE" dirty="0" smtClean="0"/>
              <a:t>Alltagspraktische Abläufe (Verkehr etc.)</a:t>
            </a:r>
          </a:p>
          <a:p>
            <a:r>
              <a:rPr lang="de-DE" dirty="0" smtClean="0"/>
              <a:t>Lokale Gegebenheiten (z.T. für „</a:t>
            </a:r>
            <a:r>
              <a:rPr lang="de-DE" dirty="0" err="1" smtClean="0"/>
              <a:t>outsider</a:t>
            </a:r>
            <a:r>
              <a:rPr lang="de-DE" dirty="0" smtClean="0"/>
              <a:t>“ erklärt, z.B.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                                            „Goldküstenexpress“)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026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Abstrakte Erkennungsmarker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Gesellschaftlicher Konsens in Fragen des Sozialverhaltens</a:t>
            </a:r>
          </a:p>
          <a:p>
            <a:r>
              <a:rPr lang="de-DE" dirty="0" smtClean="0"/>
              <a:t>Gesellschaftlich akzeptierte Wertvorstellungen</a:t>
            </a:r>
          </a:p>
          <a:p>
            <a:r>
              <a:rPr lang="de-DE" dirty="0" smtClean="0"/>
              <a:t>Aktuelle gesellschaftliche bzw. politische Themen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264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553530" y="986599"/>
            <a:ext cx="64305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  <a:p>
            <a:r>
              <a:rPr lang="de-DE" sz="3200" b="1" dirty="0" smtClean="0">
                <a:sym typeface="Wingdings"/>
              </a:rPr>
              <a:t> </a:t>
            </a:r>
            <a:r>
              <a:rPr lang="de-DE" sz="3200" b="1" dirty="0" smtClean="0"/>
              <a:t>Oberflächenstruktur</a:t>
            </a:r>
            <a:r>
              <a:rPr lang="de-DE" sz="3200" dirty="0" smtClean="0"/>
              <a:t> </a:t>
            </a:r>
          </a:p>
          <a:p>
            <a:r>
              <a:rPr lang="de-DE" sz="3200" dirty="0" smtClean="0"/>
              <a:t>der Kulturspezifik literarischer Texte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062492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Tiefenstruktur: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Allgemein menschliche Themen/Motive (anthropologische Universale)                                             in ihrer jeweiligen kulturspezifischen Verarbeitung</a:t>
            </a:r>
          </a:p>
          <a:p>
            <a:pPr marL="0" indent="0">
              <a:buNone/>
            </a:pPr>
            <a:r>
              <a:rPr lang="de-DE" b="1" dirty="0" smtClean="0"/>
              <a:t>Synchroner </a:t>
            </a:r>
            <a:r>
              <a:rPr lang="de-DE" dirty="0" smtClean="0"/>
              <a:t> und </a:t>
            </a:r>
            <a:r>
              <a:rPr lang="de-DE" b="1" dirty="0" smtClean="0"/>
              <a:t>diachroner</a:t>
            </a:r>
            <a:r>
              <a:rPr lang="de-DE" dirty="0" smtClean="0"/>
              <a:t> Aspekt verschränkt über Kulturen hinweg</a:t>
            </a:r>
          </a:p>
          <a:p>
            <a:pPr marL="0" indent="0">
              <a:buNone/>
            </a:pPr>
            <a:r>
              <a:rPr lang="de-DE" dirty="0" smtClean="0"/>
              <a:t>(Beispiel: Lebenslüge)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Präsupponiertes Wissen auf Inhaltsebene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9024" y="1613646"/>
            <a:ext cx="7840087" cy="1919191"/>
          </a:xfrm>
        </p:spPr>
        <p:txBody>
          <a:bodyPr>
            <a:noAutofit/>
          </a:bodyPr>
          <a:lstStyle/>
          <a:p>
            <a:r>
              <a:rPr lang="de-DE" dirty="0" smtClean="0"/>
              <a:t>Über </a:t>
            </a:r>
            <a:r>
              <a:rPr lang="de-DE" b="1" u="sng" dirty="0" smtClean="0"/>
              <a:t>Verknüpfungsinstruktionen </a:t>
            </a:r>
            <a:r>
              <a:rPr lang="de-DE" dirty="0" smtClean="0"/>
              <a:t>zu </a:t>
            </a:r>
            <a:r>
              <a:rPr lang="de-DE" dirty="0" err="1" smtClean="0"/>
              <a:t>erschliessen</a:t>
            </a:r>
            <a:r>
              <a:rPr lang="de-DE" dirty="0" smtClean="0"/>
              <a:t>:</a:t>
            </a:r>
          </a:p>
          <a:p>
            <a:r>
              <a:rPr lang="de-DE" b="1" dirty="0" err="1" smtClean="0"/>
              <a:t>Intertextualitätsmarkierungen</a:t>
            </a:r>
            <a:r>
              <a:rPr lang="de-DE" b="1" dirty="0" smtClean="0"/>
              <a:t>:</a:t>
            </a:r>
          </a:p>
          <a:p>
            <a:r>
              <a:rPr lang="de-DE" b="1" dirty="0" smtClean="0"/>
              <a:t>- Namen</a:t>
            </a:r>
            <a:endParaRPr lang="de-DE" dirty="0"/>
          </a:p>
          <a:p>
            <a:r>
              <a:rPr lang="de-DE" dirty="0"/>
              <a:t>Interkulturell verstehbar </a:t>
            </a:r>
            <a:r>
              <a:rPr lang="de-DE" dirty="0">
                <a:sym typeface="Wingdings"/>
              </a:rPr>
              <a:t> </a:t>
            </a:r>
            <a:r>
              <a:rPr lang="de-DE" dirty="0"/>
              <a:t>kulturelles Gedächtnis</a:t>
            </a:r>
          </a:p>
          <a:p>
            <a:r>
              <a:rPr lang="de-DE" dirty="0"/>
              <a:t>Kulturübergreifende Verschlüsselung durch gemeinsame </a:t>
            </a:r>
            <a:r>
              <a:rPr lang="de-DE" dirty="0" smtClean="0"/>
              <a:t>Religion bzw. Mythologie</a:t>
            </a:r>
            <a:endParaRPr lang="de-DE" dirty="0"/>
          </a:p>
          <a:p>
            <a:r>
              <a:rPr lang="de-DE" dirty="0"/>
              <a:t>Nicht eindeutig  (z.B. Konnotationsebenen von „Eva“)</a:t>
            </a:r>
          </a:p>
          <a:p>
            <a:endParaRPr lang="de-DE" b="1" dirty="0" smtClean="0"/>
          </a:p>
          <a:p>
            <a:endParaRPr lang="de-DE" b="1" dirty="0" smtClean="0"/>
          </a:p>
          <a:p>
            <a:pPr marL="0" indent="0">
              <a:buNone/>
            </a:pPr>
            <a:r>
              <a:rPr lang="de-DE" b="1" dirty="0"/>
              <a:t> </a:t>
            </a:r>
            <a:r>
              <a:rPr lang="de-DE" b="1" dirty="0" smtClean="0"/>
              <a:t>    </a:t>
            </a:r>
            <a:endParaRPr lang="de-DE" b="1" i="1" dirty="0" smtClean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831052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Verknüpfungsinstruktion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Schlüsselwörter</a:t>
            </a:r>
          </a:p>
          <a:p>
            <a:pPr marL="0" indent="0">
              <a:buNone/>
            </a:pPr>
            <a:r>
              <a:rPr lang="de-DE" dirty="0" smtClean="0"/>
              <a:t>    Nicht im Sinne repräsentativen Wissens der Kultur,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sondern Schnittstelle zw. Text und dem in ihn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eingehenden Deutungsmustern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Verweisen auf komplexe, kulturell motivierte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Präsuppositionen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b="1" dirty="0" smtClean="0"/>
          </a:p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574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96344" y="962076"/>
            <a:ext cx="7954094" cy="4955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Schlüsselwort enthält Motiv</a:t>
            </a:r>
            <a:r>
              <a:rPr lang="de-DE" sz="2800" b="1" dirty="0" smtClean="0"/>
              <a:t>: Klopfen</a:t>
            </a:r>
          </a:p>
          <a:p>
            <a:endParaRPr lang="de-DE" sz="2400" dirty="0" smtClean="0"/>
          </a:p>
          <a:p>
            <a:r>
              <a:rPr lang="de-DE" sz="2400" dirty="0" smtClean="0"/>
              <a:t>1. Schlüsselmomente durch </a:t>
            </a:r>
            <a:r>
              <a:rPr lang="de-DE" sz="2400" b="1" dirty="0" smtClean="0"/>
              <a:t>Klopfen </a:t>
            </a:r>
            <a:r>
              <a:rPr lang="de-DE" sz="2400" i="1" dirty="0" smtClean="0"/>
              <a:t>(von Frauen)</a:t>
            </a:r>
            <a:r>
              <a:rPr lang="de-DE" sz="2400" dirty="0" smtClean="0"/>
              <a:t>eingeleitet:</a:t>
            </a:r>
          </a:p>
          <a:p>
            <a:endParaRPr lang="de-DE" sz="2400" dirty="0"/>
          </a:p>
          <a:p>
            <a:r>
              <a:rPr lang="de-DE" sz="2400" dirty="0" smtClean="0"/>
              <a:t>-  Am Zugfenster : Eva und Julia</a:t>
            </a:r>
          </a:p>
          <a:p>
            <a:pPr marL="342900" indent="-342900">
              <a:buFontTx/>
              <a:buChar char="-"/>
            </a:pPr>
            <a:endParaRPr lang="de-DE" sz="2400" dirty="0"/>
          </a:p>
          <a:p>
            <a:r>
              <a:rPr lang="de-DE" sz="2400" dirty="0" smtClean="0"/>
              <a:t>-  An der Tür: Eva, Anna, Manuela, Julia</a:t>
            </a:r>
          </a:p>
          <a:p>
            <a:r>
              <a:rPr lang="de-DE" sz="2400" dirty="0" smtClean="0"/>
              <a:t>                    (Mercedes klopft nicht, erscheint im Türrahmen)</a:t>
            </a:r>
          </a:p>
          <a:p>
            <a:endParaRPr lang="de-DE" sz="2400" dirty="0" smtClean="0"/>
          </a:p>
          <a:p>
            <a:r>
              <a:rPr lang="de-DE" sz="2400" dirty="0" smtClean="0"/>
              <a:t>2.  </a:t>
            </a:r>
            <a:r>
              <a:rPr lang="de-DE" sz="2400" dirty="0" err="1" smtClean="0"/>
              <a:t>Klopftinnitus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dirty="0" smtClean="0"/>
              <a:t>3.   Klopfgeister</a:t>
            </a:r>
          </a:p>
          <a:p>
            <a:pPr marL="342900" indent="-342900">
              <a:buFontTx/>
              <a:buChar char="-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979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0</TotalTime>
  <Words>615</Words>
  <Application>Microsoft Macintosh PowerPoint</Application>
  <PresentationFormat>Bildschirmpräsentation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Tradition</vt:lpstr>
      <vt:lpstr>Franz Hohler:  Es klopft</vt:lpstr>
      <vt:lpstr>Einstiegsfrage:</vt:lpstr>
      <vt:lpstr>Äussere Erkennungsmarker </vt:lpstr>
      <vt:lpstr>Abstrakte Erkennungsmarker</vt:lpstr>
      <vt:lpstr>PowerPoint-Präsentation</vt:lpstr>
      <vt:lpstr>Tiefenstruktur:</vt:lpstr>
      <vt:lpstr>Präsupponiertes Wissen auf Inhaltsebene</vt:lpstr>
      <vt:lpstr>Verknüpfungsinstruktion</vt:lpstr>
      <vt:lpstr>PowerPoint-Präsentation</vt:lpstr>
      <vt:lpstr>Schlüsselwort „Lüge“ enthält Motto: „Verjährung gibt es nicht im Leben“ Lebenslüge: Lügenkette           Schuldkette</vt:lpstr>
      <vt:lpstr>Motto: „Verjährung gibt es nicht im Leben“ Lebenslüge: Lügenkette         Schuldkette</vt:lpstr>
      <vt:lpstr>Motto: „Verjährung gibt es nicht im Leben“ Lebenslüge: Lügenkette          Schuldkette</vt:lpstr>
      <vt:lpstr>Motto: „Verjährung gibt es nicht im Leben“ Lebenslüge: Lügenkette          Schuldkette</vt:lpstr>
      <vt:lpstr>Schlüsselwörter</vt:lpstr>
      <vt:lpstr>Faktoren der Mehrdeutigkeit</vt:lpstr>
      <vt:lpstr>Motiv: Klopfen</vt:lpstr>
      <vt:lpstr>PowerPoint-Präsentation</vt:lpstr>
      <vt:lpstr>Plenumsfrage: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Franz Hohler:  Es klopft</dc:title>
  <dc:creator>Elke Breitenfeldt</dc:creator>
  <cp:lastModifiedBy>Elke Breitenfeldt</cp:lastModifiedBy>
  <cp:revision>43</cp:revision>
  <dcterms:created xsi:type="dcterms:W3CDTF">2013-06-19T08:38:09Z</dcterms:created>
  <dcterms:modified xsi:type="dcterms:W3CDTF">2013-06-26T09:55:57Z</dcterms:modified>
</cp:coreProperties>
</file>