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772" r:id="rId3"/>
    <p:sldId id="774" r:id="rId4"/>
    <p:sldId id="789" r:id="rId5"/>
    <p:sldId id="787" r:id="rId6"/>
    <p:sldId id="780" r:id="rId7"/>
    <p:sldId id="492" r:id="rId8"/>
    <p:sldId id="775" r:id="rId9"/>
    <p:sldId id="778" r:id="rId10"/>
    <p:sldId id="493" r:id="rId11"/>
    <p:sldId id="494" r:id="rId12"/>
    <p:sldId id="781" r:id="rId13"/>
    <p:sldId id="469" r:id="rId14"/>
    <p:sldId id="459" r:id="rId15"/>
    <p:sldId id="485" r:id="rId16"/>
    <p:sldId id="457" r:id="rId17"/>
    <p:sldId id="281" r:id="rId1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65"/>
    <p:restoredTop sz="96197"/>
  </p:normalViewPr>
  <p:slideViewPr>
    <p:cSldViewPr snapToGrid="0">
      <p:cViewPr varScale="1">
        <p:scale>
          <a:sx n="70" d="100"/>
          <a:sy n="70" d="100"/>
        </p:scale>
        <p:origin x="200" y="1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3DDA05-3A6C-9849-BE3B-8F768196F8D9}" type="doc">
      <dgm:prSet loTypeId="urn:microsoft.com/office/officeart/2005/8/layout/radial4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775D88A5-6F37-6449-9397-E7648F20DF16}">
      <dgm:prSet/>
      <dgm:spPr>
        <a:solidFill>
          <a:srgbClr val="0976C1"/>
        </a:solidFill>
      </dgm:spPr>
      <dgm:t>
        <a:bodyPr/>
        <a:lstStyle/>
        <a:p>
          <a:r>
            <a:rPr lang="en-GB" b="0" i="0" baseline="0" dirty="0">
              <a:latin typeface="Calibri" panose="020F0502020204030204" pitchFamily="34" charset="0"/>
              <a:cs typeface="Calibri" panose="020F0502020204030204" pitchFamily="34" charset="0"/>
            </a:rPr>
            <a:t>Key Challenges</a:t>
          </a:r>
          <a:endParaRPr lang="de-DE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20FFAC3-5CC7-874D-A7AB-74174619B8D1}" type="parTrans" cxnId="{EE2FC6E5-5801-814C-94E1-0077181AB9CF}">
      <dgm:prSet/>
      <dgm:spPr/>
      <dgm:t>
        <a:bodyPr/>
        <a:lstStyle/>
        <a:p>
          <a:endParaRPr lang="de-DE"/>
        </a:p>
      </dgm:t>
    </dgm:pt>
    <dgm:pt modelId="{0E9211E7-E2DA-DB47-A2E4-67400EC7B1C4}" type="sibTrans" cxnId="{EE2FC6E5-5801-814C-94E1-0077181AB9CF}">
      <dgm:prSet/>
      <dgm:spPr/>
      <dgm:t>
        <a:bodyPr/>
        <a:lstStyle/>
        <a:p>
          <a:endParaRPr lang="de-DE"/>
        </a:p>
      </dgm:t>
    </dgm:pt>
    <dgm:pt modelId="{60DF6D1F-4710-5543-BBF7-E74F95B5E311}">
      <dgm:prSet/>
      <dgm:spPr>
        <a:solidFill>
          <a:srgbClr val="942489"/>
        </a:solidFill>
      </dgm:spPr>
      <dgm:t>
        <a:bodyPr/>
        <a:lstStyle/>
        <a:p>
          <a:r>
            <a:rPr lang="en-GB" b="0" i="1" baseline="0" dirty="0">
              <a:latin typeface="Calibri" panose="020F0502020204030204" pitchFamily="34" charset="0"/>
              <a:cs typeface="Calibri" panose="020F0502020204030204" pitchFamily="34" charset="0"/>
            </a:rPr>
            <a:t>How to undertake “meaningful consultation” with potentially affected individuals and groups when the numbers are in the millions, if not billions?</a:t>
          </a:r>
          <a:endParaRPr lang="de-DE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881AE5B-0359-574B-A884-557B25C17E1F}" type="parTrans" cxnId="{6D006770-F999-F942-BC41-FB07B8D18305}">
      <dgm:prSet/>
      <dgm:spPr>
        <a:solidFill>
          <a:srgbClr val="942489"/>
        </a:solidFill>
      </dgm:spPr>
      <dgm:t>
        <a:bodyPr/>
        <a:lstStyle/>
        <a:p>
          <a:endParaRPr lang="de-DE"/>
        </a:p>
      </dgm:t>
    </dgm:pt>
    <dgm:pt modelId="{35ADA346-16C4-6E48-A540-AC2682251E3C}" type="sibTrans" cxnId="{6D006770-F999-F942-BC41-FB07B8D18305}">
      <dgm:prSet/>
      <dgm:spPr/>
      <dgm:t>
        <a:bodyPr/>
        <a:lstStyle/>
        <a:p>
          <a:endParaRPr lang="de-DE"/>
        </a:p>
      </dgm:t>
    </dgm:pt>
    <dgm:pt modelId="{FDCD29BA-7A5F-BB4E-8EE0-5D36505538A4}">
      <dgm:prSet/>
      <dgm:spPr>
        <a:solidFill>
          <a:srgbClr val="F5A11D"/>
        </a:solidFill>
      </dgm:spPr>
      <dgm:t>
        <a:bodyPr/>
        <a:lstStyle/>
        <a:p>
          <a:r>
            <a:rPr lang="en-GB" b="0" i="1" baseline="0" dirty="0">
              <a:latin typeface="Calibri" panose="020F0502020204030204" pitchFamily="34" charset="0"/>
              <a:cs typeface="Calibri" panose="020F0502020204030204" pitchFamily="34" charset="0"/>
            </a:rPr>
            <a:t>How to respond to actual or potential harm can spread imminently and be transboundary nature?</a:t>
          </a:r>
          <a:endParaRPr lang="de-DE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EBF88AF-7D16-E64B-8A69-07BA798FE9DC}" type="parTrans" cxnId="{C6877AD1-7035-EB4C-B1BE-E82D77EABF40}">
      <dgm:prSet/>
      <dgm:spPr>
        <a:solidFill>
          <a:srgbClr val="F5A11D"/>
        </a:solidFill>
      </dgm:spPr>
      <dgm:t>
        <a:bodyPr/>
        <a:lstStyle/>
        <a:p>
          <a:endParaRPr lang="de-DE"/>
        </a:p>
      </dgm:t>
    </dgm:pt>
    <dgm:pt modelId="{296DD2D6-2487-1441-BF8A-A547A0E8192F}" type="sibTrans" cxnId="{C6877AD1-7035-EB4C-B1BE-E82D77EABF40}">
      <dgm:prSet/>
      <dgm:spPr/>
      <dgm:t>
        <a:bodyPr/>
        <a:lstStyle/>
        <a:p>
          <a:endParaRPr lang="de-DE"/>
        </a:p>
      </dgm:t>
    </dgm:pt>
    <dgm:pt modelId="{6128CA82-7BC2-0F45-B438-FFD9D0E09BC4}" type="pres">
      <dgm:prSet presAssocID="{383DDA05-3A6C-9849-BE3B-8F768196F8D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85FE510-8D51-2842-923A-87E0B0F37B85}" type="pres">
      <dgm:prSet presAssocID="{775D88A5-6F37-6449-9397-E7648F20DF16}" presName="centerShape" presStyleLbl="node0" presStyleIdx="0" presStyleCnt="1"/>
      <dgm:spPr/>
    </dgm:pt>
    <dgm:pt modelId="{66BBE47D-1BDA-3C47-ABB7-87B70019C545}" type="pres">
      <dgm:prSet presAssocID="{C881AE5B-0359-574B-A884-557B25C17E1F}" presName="parTrans" presStyleLbl="bgSibTrans2D1" presStyleIdx="0" presStyleCnt="2"/>
      <dgm:spPr/>
    </dgm:pt>
    <dgm:pt modelId="{185B9135-C372-E24B-A473-9FB43234527F}" type="pres">
      <dgm:prSet presAssocID="{60DF6D1F-4710-5543-BBF7-E74F95B5E311}" presName="node" presStyleLbl="node1" presStyleIdx="0" presStyleCnt="2">
        <dgm:presLayoutVars>
          <dgm:bulletEnabled val="1"/>
        </dgm:presLayoutVars>
      </dgm:prSet>
      <dgm:spPr/>
    </dgm:pt>
    <dgm:pt modelId="{D3CA0A39-0DFA-F641-88AE-9BADFA870789}" type="pres">
      <dgm:prSet presAssocID="{5EBF88AF-7D16-E64B-8A69-07BA798FE9DC}" presName="parTrans" presStyleLbl="bgSibTrans2D1" presStyleIdx="1" presStyleCnt="2"/>
      <dgm:spPr/>
    </dgm:pt>
    <dgm:pt modelId="{8C4F7611-A199-2644-AD8D-D2B8C43805EA}" type="pres">
      <dgm:prSet presAssocID="{FDCD29BA-7A5F-BB4E-8EE0-5D36505538A4}" presName="node" presStyleLbl="node1" presStyleIdx="1" presStyleCnt="2">
        <dgm:presLayoutVars>
          <dgm:bulletEnabled val="1"/>
        </dgm:presLayoutVars>
      </dgm:prSet>
      <dgm:spPr/>
    </dgm:pt>
  </dgm:ptLst>
  <dgm:cxnLst>
    <dgm:cxn modelId="{CA336104-B732-C149-96E0-97235535176C}" type="presOf" srcId="{775D88A5-6F37-6449-9397-E7648F20DF16}" destId="{585FE510-8D51-2842-923A-87E0B0F37B85}" srcOrd="0" destOrd="0" presId="urn:microsoft.com/office/officeart/2005/8/layout/radial4"/>
    <dgm:cxn modelId="{7B080E46-E01C-824F-A885-183C03DF807B}" type="presOf" srcId="{383DDA05-3A6C-9849-BE3B-8F768196F8D9}" destId="{6128CA82-7BC2-0F45-B438-FFD9D0E09BC4}" srcOrd="0" destOrd="0" presId="urn:microsoft.com/office/officeart/2005/8/layout/radial4"/>
    <dgm:cxn modelId="{6D006770-F999-F942-BC41-FB07B8D18305}" srcId="{775D88A5-6F37-6449-9397-E7648F20DF16}" destId="{60DF6D1F-4710-5543-BBF7-E74F95B5E311}" srcOrd="0" destOrd="0" parTransId="{C881AE5B-0359-574B-A884-557B25C17E1F}" sibTransId="{35ADA346-16C4-6E48-A540-AC2682251E3C}"/>
    <dgm:cxn modelId="{8F2EC575-2E72-9546-92EE-B326D074D1C7}" type="presOf" srcId="{5EBF88AF-7D16-E64B-8A69-07BA798FE9DC}" destId="{D3CA0A39-0DFA-F641-88AE-9BADFA870789}" srcOrd="0" destOrd="0" presId="urn:microsoft.com/office/officeart/2005/8/layout/radial4"/>
    <dgm:cxn modelId="{5BF087AD-14BA-A543-89E8-1D437D365621}" type="presOf" srcId="{C881AE5B-0359-574B-A884-557B25C17E1F}" destId="{66BBE47D-1BDA-3C47-ABB7-87B70019C545}" srcOrd="0" destOrd="0" presId="urn:microsoft.com/office/officeart/2005/8/layout/radial4"/>
    <dgm:cxn modelId="{AFC6B3C2-7FFA-F74D-BF51-60A4C91CE4FE}" type="presOf" srcId="{FDCD29BA-7A5F-BB4E-8EE0-5D36505538A4}" destId="{8C4F7611-A199-2644-AD8D-D2B8C43805EA}" srcOrd="0" destOrd="0" presId="urn:microsoft.com/office/officeart/2005/8/layout/radial4"/>
    <dgm:cxn modelId="{C6877AD1-7035-EB4C-B1BE-E82D77EABF40}" srcId="{775D88A5-6F37-6449-9397-E7648F20DF16}" destId="{FDCD29BA-7A5F-BB4E-8EE0-5D36505538A4}" srcOrd="1" destOrd="0" parTransId="{5EBF88AF-7D16-E64B-8A69-07BA798FE9DC}" sibTransId="{296DD2D6-2487-1441-BF8A-A547A0E8192F}"/>
    <dgm:cxn modelId="{E6214FD7-CD6B-9841-B01F-619A4874D219}" type="presOf" srcId="{60DF6D1F-4710-5543-BBF7-E74F95B5E311}" destId="{185B9135-C372-E24B-A473-9FB43234527F}" srcOrd="0" destOrd="0" presId="urn:microsoft.com/office/officeart/2005/8/layout/radial4"/>
    <dgm:cxn modelId="{EE2FC6E5-5801-814C-94E1-0077181AB9CF}" srcId="{383DDA05-3A6C-9849-BE3B-8F768196F8D9}" destId="{775D88A5-6F37-6449-9397-E7648F20DF16}" srcOrd="0" destOrd="0" parTransId="{920FFAC3-5CC7-874D-A7AB-74174619B8D1}" sibTransId="{0E9211E7-E2DA-DB47-A2E4-67400EC7B1C4}"/>
    <dgm:cxn modelId="{FB9AC2ED-0B91-9F42-8791-26EABA3E41BD}" type="presParOf" srcId="{6128CA82-7BC2-0F45-B438-FFD9D0E09BC4}" destId="{585FE510-8D51-2842-923A-87E0B0F37B85}" srcOrd="0" destOrd="0" presId="urn:microsoft.com/office/officeart/2005/8/layout/radial4"/>
    <dgm:cxn modelId="{32F8ACF8-6297-1746-9FD1-022D68C847DD}" type="presParOf" srcId="{6128CA82-7BC2-0F45-B438-FFD9D0E09BC4}" destId="{66BBE47D-1BDA-3C47-ABB7-87B70019C545}" srcOrd="1" destOrd="0" presId="urn:microsoft.com/office/officeart/2005/8/layout/radial4"/>
    <dgm:cxn modelId="{8EED73F0-B233-E04D-8DE6-898CA5906A8B}" type="presParOf" srcId="{6128CA82-7BC2-0F45-B438-FFD9D0E09BC4}" destId="{185B9135-C372-E24B-A473-9FB43234527F}" srcOrd="2" destOrd="0" presId="urn:microsoft.com/office/officeart/2005/8/layout/radial4"/>
    <dgm:cxn modelId="{5DD23B92-8E8C-0942-BC78-AFEAEF6B9161}" type="presParOf" srcId="{6128CA82-7BC2-0F45-B438-FFD9D0E09BC4}" destId="{D3CA0A39-0DFA-F641-88AE-9BADFA870789}" srcOrd="3" destOrd="0" presId="urn:microsoft.com/office/officeart/2005/8/layout/radial4"/>
    <dgm:cxn modelId="{A1CC4397-9D79-054D-A4E8-95A39343E91C}" type="presParOf" srcId="{6128CA82-7BC2-0F45-B438-FFD9D0E09BC4}" destId="{8C4F7611-A199-2644-AD8D-D2B8C43805EA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5FE510-8D51-2842-923A-87E0B0F37B85}">
      <dsp:nvSpPr>
        <dsp:cNvPr id="0" name=""/>
        <dsp:cNvSpPr/>
      </dsp:nvSpPr>
      <dsp:spPr>
        <a:xfrm>
          <a:off x="3024083" y="1372804"/>
          <a:ext cx="2168731" cy="2168731"/>
        </a:xfrm>
        <a:prstGeom prst="ellipse">
          <a:avLst/>
        </a:prstGeom>
        <a:solidFill>
          <a:srgbClr val="0976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0" i="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Key Challenges</a:t>
          </a:r>
          <a:endParaRPr lang="de-DE" sz="27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341686" y="1690407"/>
        <a:ext cx="1533525" cy="1533525"/>
      </dsp:txXfrm>
    </dsp:sp>
    <dsp:sp modelId="{66BBE47D-1BDA-3C47-ABB7-87B70019C545}">
      <dsp:nvSpPr>
        <dsp:cNvPr id="0" name=""/>
        <dsp:cNvSpPr/>
      </dsp:nvSpPr>
      <dsp:spPr>
        <a:xfrm rot="12900000">
          <a:off x="1626308" y="993056"/>
          <a:ext cx="1665058" cy="618088"/>
        </a:xfrm>
        <a:prstGeom prst="leftArrow">
          <a:avLst>
            <a:gd name="adj1" fmla="val 60000"/>
            <a:gd name="adj2" fmla="val 50000"/>
          </a:avLst>
        </a:prstGeom>
        <a:solidFill>
          <a:srgbClr val="94248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B9135-C372-E24B-A473-9FB43234527F}">
      <dsp:nvSpPr>
        <dsp:cNvPr id="0" name=""/>
        <dsp:cNvSpPr/>
      </dsp:nvSpPr>
      <dsp:spPr>
        <a:xfrm>
          <a:off x="746722" y="463"/>
          <a:ext cx="2060294" cy="1648235"/>
        </a:xfrm>
        <a:prstGeom prst="roundRect">
          <a:avLst>
            <a:gd name="adj" fmla="val 10000"/>
          </a:avLst>
        </a:prstGeom>
        <a:solidFill>
          <a:srgbClr val="94248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i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How to undertake “meaningful consultation” with potentially affected individuals and groups when the numbers are in the millions, if not billions?</a:t>
          </a:r>
          <a:endParaRPr lang="de-DE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94997" y="48738"/>
        <a:ext cx="1963744" cy="1551685"/>
      </dsp:txXfrm>
    </dsp:sp>
    <dsp:sp modelId="{D3CA0A39-0DFA-F641-88AE-9BADFA870789}">
      <dsp:nvSpPr>
        <dsp:cNvPr id="0" name=""/>
        <dsp:cNvSpPr/>
      </dsp:nvSpPr>
      <dsp:spPr>
        <a:xfrm rot="19500000">
          <a:off x="4925530" y="993056"/>
          <a:ext cx="1665058" cy="618088"/>
        </a:xfrm>
        <a:prstGeom prst="leftArrow">
          <a:avLst>
            <a:gd name="adj1" fmla="val 60000"/>
            <a:gd name="adj2" fmla="val 50000"/>
          </a:avLst>
        </a:prstGeom>
        <a:solidFill>
          <a:srgbClr val="F5A11D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F7611-A199-2644-AD8D-D2B8C43805EA}">
      <dsp:nvSpPr>
        <dsp:cNvPr id="0" name=""/>
        <dsp:cNvSpPr/>
      </dsp:nvSpPr>
      <dsp:spPr>
        <a:xfrm>
          <a:off x="5409880" y="463"/>
          <a:ext cx="2060294" cy="1648235"/>
        </a:xfrm>
        <a:prstGeom prst="roundRect">
          <a:avLst>
            <a:gd name="adj" fmla="val 10000"/>
          </a:avLst>
        </a:prstGeom>
        <a:solidFill>
          <a:srgbClr val="F5A11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i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How to respond to actual or potential harm can spread imminently and be transboundary nature?</a:t>
          </a:r>
          <a:endParaRPr lang="de-DE" sz="1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458155" y="48738"/>
        <a:ext cx="1963744" cy="1551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E23EE-E930-F948-949A-392057190A9E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0C282-4815-974E-93D5-4092244CA4E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76881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To do</a:t>
            </a:r>
          </a:p>
          <a:p>
            <a:endParaRPr lang="en-US" dirty="0"/>
          </a:p>
          <a:p>
            <a:pPr marL="0" indent="0">
              <a:buFontTx/>
              <a:buNone/>
            </a:pPr>
            <a:r>
              <a:rPr lang="en-US" b="1" u="sng" dirty="0"/>
              <a:t>Back-up polls 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lvl="0"/>
            <a:r>
              <a:rPr lang="en-US" dirty="0"/>
              <a:t>Poll One: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 company has: (SELECT THE ONE THAT APPLIES)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Conducted a company-wide human rights risk analysis and we plan to repeat this on a regular basis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Conducted a company-wide human rights risk analysis but have no plans to repeat this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 done this but we plan to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 no current plans to do this.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Poll Two: I think the UNGPs framework for prioritization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(SELECT THE ONE THAT APPLIES)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Is clear and easy to implement (for my company)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Is clear and difficult to implement (for my company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Is clear but impossible to apply (for my company)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Is unclear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None of the above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Poll Three: The most senior Executives and even the board, should be actively engaged (SELECT ALL THAT YOU THINK APPLY)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reviewing progress and challenges in addressing priority human rights risks.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the process of prioritization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Where human rights risks are severe and likely to re-occur.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If addressing a human rights risk requires action that impacts business strategy\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FontTx/>
              <a:buNone/>
            </a:pPr>
            <a:r>
              <a:rPr lang="en-US" b="1" dirty="0"/>
              <a:t>Post session survey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1. How relevant was the discussion to your current work and challenges? </a:t>
            </a:r>
          </a:p>
          <a:p>
            <a:pPr marL="171450" indent="-171450">
              <a:buFontTx/>
              <a:buChar char="-"/>
            </a:pPr>
            <a:r>
              <a:rPr lang="en-US" dirty="0"/>
              <a:t>Not relevant </a:t>
            </a:r>
          </a:p>
          <a:p>
            <a:pPr marL="171450" indent="-171450">
              <a:buFontTx/>
              <a:buChar char="-"/>
            </a:pPr>
            <a:r>
              <a:rPr lang="en-US" dirty="0"/>
              <a:t>Somewhat relevant </a:t>
            </a:r>
          </a:p>
          <a:p>
            <a:pPr marL="171450" indent="-171450">
              <a:buFontTx/>
              <a:buChar char="-"/>
            </a:pPr>
            <a:r>
              <a:rPr lang="en-US" dirty="0"/>
              <a:t>Very relevant </a:t>
            </a:r>
          </a:p>
          <a:p>
            <a:pPr marL="171450" indent="-171450">
              <a:buFontTx/>
              <a:buChar char="-"/>
            </a:pPr>
            <a:r>
              <a:rPr lang="en-US" dirty="0"/>
              <a:t>Not sure yet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2. What did you think about the quality of discussion? </a:t>
            </a:r>
          </a:p>
          <a:p>
            <a:pPr marL="171450" indent="-171450">
              <a:buFontTx/>
              <a:buChar char="-"/>
            </a:pPr>
            <a:r>
              <a:rPr lang="en-US" dirty="0"/>
              <a:t>High</a:t>
            </a:r>
          </a:p>
          <a:p>
            <a:pPr marL="171450" indent="-171450">
              <a:buFontTx/>
              <a:buChar char="-"/>
            </a:pPr>
            <a:r>
              <a:rPr lang="en-US" dirty="0"/>
              <a:t>Medium</a:t>
            </a:r>
          </a:p>
          <a:p>
            <a:pPr marL="171450" indent="-171450">
              <a:buFontTx/>
              <a:buChar char="-"/>
            </a:pPr>
            <a:r>
              <a:rPr lang="en-US" dirty="0"/>
              <a:t>Low </a:t>
            </a:r>
          </a:p>
          <a:p>
            <a:pPr marL="171450" indent="-171450">
              <a:buFontTx/>
              <a:buChar char="-"/>
            </a:pPr>
            <a:r>
              <a:rPr lang="en-US" dirty="0"/>
              <a:t>Need time to reflect 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3. Do you have any advice for the design and facilitation of future sessions?</a:t>
            </a:r>
          </a:p>
          <a:p>
            <a:pPr marL="171450" indent="-171450">
              <a:buFontTx/>
              <a:buChar char="-"/>
            </a:pPr>
            <a:r>
              <a:rPr lang="en-US" dirty="0"/>
              <a:t>Yes</a:t>
            </a:r>
          </a:p>
          <a:p>
            <a:pPr marL="171450" indent="-171450">
              <a:buFontTx/>
              <a:buChar char="-"/>
            </a:pPr>
            <a:r>
              <a:rPr lang="en-US" dirty="0"/>
              <a:t>No</a:t>
            </a:r>
          </a:p>
          <a:p>
            <a:pPr marL="171450" indent="-171450">
              <a:buFontTx/>
              <a:buChar char="-"/>
            </a:pPr>
            <a:r>
              <a:rPr lang="en-US" dirty="0"/>
              <a:t>Need time to reflect </a:t>
            </a:r>
          </a:p>
          <a:p>
            <a:pPr marL="0" indent="0">
              <a:buFontTx/>
              <a:buNone/>
            </a:pPr>
            <a:r>
              <a:rPr lang="en-US" u="sng" dirty="0"/>
              <a:t>If yes and you have time now, please explain here: 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4. Do you ideas for which aspects of the discussions / topic addressed do you think B-Tech should spotlight in the session output?</a:t>
            </a:r>
          </a:p>
          <a:p>
            <a:pPr marL="171450" indent="-171450">
              <a:buFontTx/>
              <a:buChar char="-"/>
            </a:pPr>
            <a:r>
              <a:rPr lang="en-US" dirty="0"/>
              <a:t>Yes</a:t>
            </a:r>
          </a:p>
          <a:p>
            <a:pPr marL="171450" indent="-171450">
              <a:buFontTx/>
              <a:buChar char="-"/>
            </a:pPr>
            <a:r>
              <a:rPr lang="en-US" dirty="0"/>
              <a:t>No</a:t>
            </a:r>
          </a:p>
          <a:p>
            <a:pPr marL="171450" indent="-171450">
              <a:buFontTx/>
              <a:buChar char="-"/>
            </a:pPr>
            <a:r>
              <a:rPr lang="en-US" dirty="0"/>
              <a:t>Need time to reflect </a:t>
            </a:r>
          </a:p>
          <a:p>
            <a:pPr marL="0" indent="0">
              <a:buFontTx/>
              <a:buNone/>
            </a:pPr>
            <a:r>
              <a:rPr lang="en-US" u="sng" dirty="0"/>
              <a:t>If yes and you have time now, please explain here: </a:t>
            </a:r>
          </a:p>
          <a:p>
            <a:pPr marL="0" indent="0">
              <a:buFontTx/>
              <a:buNone/>
            </a:pPr>
            <a:endParaRPr lang="en-US" u="sng" dirty="0"/>
          </a:p>
          <a:p>
            <a:pPr marL="0" indent="0">
              <a:buFontTx/>
              <a:buNone/>
            </a:pPr>
            <a:r>
              <a:rPr lang="en-US" dirty="0"/>
              <a:t>5. Any other reflections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Note to Chloe and Gerald </a:t>
            </a:r>
          </a:p>
          <a:p>
            <a:pPr marL="171450" indent="-171450">
              <a:buFontTx/>
              <a:buChar char="-"/>
            </a:pPr>
            <a:r>
              <a:rPr lang="en-US" dirty="0"/>
              <a:t>Insert FB and HPE slides </a:t>
            </a:r>
          </a:p>
          <a:p>
            <a:pPr marL="171450" indent="-171450">
              <a:buFontTx/>
              <a:buChar char="-"/>
            </a:pPr>
            <a:r>
              <a:rPr lang="en-US" dirty="0"/>
              <a:t>Talking points / facilitation prompts </a:t>
            </a:r>
          </a:p>
          <a:p>
            <a:pPr marL="171450" indent="-171450">
              <a:buFontTx/>
              <a:buChar char="-"/>
            </a:pPr>
            <a:r>
              <a:rPr lang="en-US" dirty="0"/>
              <a:t>Send Slide 19 in the morning with reminder about start-time and link. 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38CCA2-AF89-A742-8B56-1C364FBA81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74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38CCA2-AF89-A742-8B56-1C364FBA81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90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C3C24-08C1-435A-9F73-4801BB09800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40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77D4B-37D6-00E6-EAC3-2672A45453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E9F499-07E6-23D4-EEBB-CD785B46FB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47879-88CE-37DF-61F0-3F9F97D1B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6F1FF-CAF2-D695-8CE3-7B7BFDA22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4E676-0DB1-0064-FE7B-43AE2B41B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58231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D46CB-2F27-897E-30CE-E5849E13A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62D020-124E-91A6-432B-783A2A280A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DD5C4-CAB2-3B01-0251-F271A9E6B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0E2E6-DBF4-5A2B-CEEB-85E0E10DE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ED03C-7FFA-412A-9BAD-B54FE0E37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2602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D1CB23-98FB-E811-48C6-724841586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0E718D-B13B-247B-A779-737F9ABCB7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61BD0-B6D1-E09C-409B-174A5247A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673AD-8BD9-3C77-B637-D1460E648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F799F-98B7-17FC-D933-780008C17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004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Bullet Li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637" y="299378"/>
            <a:ext cx="10934697" cy="962353"/>
          </a:xfrm>
        </p:spPr>
        <p:txBody>
          <a:bodyPr/>
          <a:lstStyle>
            <a:lvl1pPr>
              <a:defRPr sz="5867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637" y="1431852"/>
            <a:ext cx="10934697" cy="4694313"/>
          </a:xfrm>
        </p:spPr>
        <p:txBody>
          <a:bodyPr/>
          <a:lstStyle>
            <a:lvl1pPr marL="304776" indent="-304776">
              <a:lnSpc>
                <a:spcPct val="100000"/>
              </a:lnSpc>
              <a:buClr>
                <a:srgbClr val="59BBEB"/>
              </a:buClr>
              <a:buSzPct val="80000"/>
              <a:buFontTx/>
              <a:buBlip>
                <a:blip r:embed="rId3"/>
              </a:buBlip>
              <a:defRPr baseline="0">
                <a:latin typeface="Calibri" panose="020F0502020204030204" pitchFamily="34" charset="0"/>
              </a:defRPr>
            </a:lvl1pPr>
            <a:lvl2pPr marL="609555" indent="-304776">
              <a:lnSpc>
                <a:spcPct val="100000"/>
              </a:lnSpc>
              <a:buClr>
                <a:srgbClr val="59BBEB"/>
              </a:buClr>
              <a:buSzPct val="80000"/>
              <a:buFontTx/>
              <a:buBlip>
                <a:blip r:embed="rId3"/>
              </a:buBlip>
              <a:defRPr baseline="0">
                <a:latin typeface="Calibri" panose="020F0502020204030204" pitchFamily="34" charset="0"/>
              </a:defRPr>
            </a:lvl2pPr>
            <a:lvl3pPr marL="914332" indent="-304776">
              <a:lnSpc>
                <a:spcPct val="100000"/>
              </a:lnSpc>
              <a:buClr>
                <a:srgbClr val="59BBEB"/>
              </a:buClr>
              <a:buSzPct val="80000"/>
              <a:buFontTx/>
              <a:buBlip>
                <a:blip r:embed="rId3"/>
              </a:buBlip>
              <a:defRPr baseline="0">
                <a:latin typeface="Calibri" panose="020F0502020204030204" pitchFamily="34" charset="0"/>
              </a:defRPr>
            </a:lvl3pPr>
            <a:lvl4pPr marL="1219108" indent="-304776">
              <a:lnSpc>
                <a:spcPct val="100000"/>
              </a:lnSpc>
              <a:buClr>
                <a:srgbClr val="59BBEB"/>
              </a:buClr>
              <a:buSzPct val="80000"/>
              <a:buFontTx/>
              <a:buBlip>
                <a:blip r:embed="rId3"/>
              </a:buBlip>
              <a:defRPr baseline="0">
                <a:latin typeface="Calibri" panose="020F0502020204030204" pitchFamily="34" charset="0"/>
              </a:defRPr>
            </a:lvl4pPr>
            <a:lvl5pPr marL="1523886" indent="-304776">
              <a:lnSpc>
                <a:spcPct val="100000"/>
              </a:lnSpc>
              <a:buClr>
                <a:srgbClr val="59BBEB"/>
              </a:buClr>
              <a:buSzPct val="80000"/>
              <a:buFontTx/>
              <a:buBlip>
                <a:blip r:embed="rId3"/>
              </a:buBlip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0464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AB7E7-4799-AE1E-1B06-21503C9A5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BA67D-B5DC-B049-7069-990C3F1D0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E0DF4-9C97-6BFB-E4EC-A65F073A5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ABBBA-6C3B-7F68-1EA5-9D71D6614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2AADE-FC3E-717E-8D6A-CFD3F6831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0447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44FF5-8389-EA3B-43BB-B961F3143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20B63-8763-3C0B-21BE-B7D77B80A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948D8-6224-3115-8DF2-730747403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F1B10-2C29-A308-6CA6-AEDD16601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3B217-09C2-DA56-A12E-E3D8D3A19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77867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F5E31-E109-876A-23CE-EF96C59B8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A10B5-F0E8-9B5A-42C8-06C31D27B5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6493C7-0134-9E5C-2481-A68E433C1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94A427-64BA-2D0F-EEF4-C5E07E14F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889BF0-284C-2CEB-00D1-6D3192B13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CEE48-7550-5683-AC57-D8235AD2A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53461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15115-9A8C-2A17-A42B-F3F2D7357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767B1-9E1F-EC7D-8E9E-5AC260B2A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C15EEC-EE81-5C13-7936-B6C96AC2DC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EEB946-9933-DEE1-2202-FD9C3BA019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8CD723-0B32-95BB-8D32-066E8DD016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53AADE-4418-187A-F37C-6E2EFE85F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B1CF38-E3B4-E0AB-3CD9-5110765C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7DE7E6-4713-FBAF-A06D-A6812CC4D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9064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DBB28-155C-1B50-5D80-CBAB70DA8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B8E58-A299-801A-DD63-9A89A6EFE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B2C520-7927-567E-10E4-8CB2C0778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2E9B7C-3CB9-F7C8-B0DE-EA6A38E07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3371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672601-9210-8DF9-98BB-12ACF8C59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024CC8-F565-CCD5-CAAB-72E3074BF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D366F6-FFEA-ED68-522E-20153F54B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0509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45DC8-6B09-A969-4E9F-8DB3218F5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C46EE-9A8D-E099-93AA-6F8E19F6A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4F9E2E-BC42-DA29-83ED-6961826CBA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AE65D-3BD0-59CD-09F1-B06E9DF0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9D526D-D893-6B6C-BF3B-A1A428472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14C7D-8739-D947-6007-97AAC7F07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1226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E8963-988F-49B6-F604-BEB233BF9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13E939-A175-1B4B-2429-A43E7A5269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DA06E2-B87D-108E-AEF7-B8CCBEE813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B11569-1376-5773-4215-676E84C49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4DB025-2781-C3D8-FC46-380FAECF1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251C6-8D2B-BD83-7FD5-21387F3D5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10834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2B211-8213-B5A4-D357-777D66847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7F4B70-0361-EF2B-DDCD-7F753F6ED9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C669E-1AB6-3901-3CEF-1615BC37A4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85CFC-4E38-D04C-94F7-7D4CFF231E8D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629E-7F69-C79F-8BC2-FFB1D62150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DCDB6-5F41-C477-9D68-A2BAB9E005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969E1-A2BB-ED48-83AD-B3899FDC186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6584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D11FD0E-2D27-4A5A-949D-222E61ECB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BC8109F-B452-45EE-8BB3-65433C0396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C3F0CE-1F2D-3241-8629-E02039AED6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1225" y="279400"/>
            <a:ext cx="5362576" cy="18923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Introduction to </a:t>
            </a:r>
            <a:b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UN Guiding Principles on Business &amp; Human Rights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1616D5-ECDA-8B4D-85DB-074251836C92}"/>
              </a:ext>
            </a:extLst>
          </p:cNvPr>
          <p:cNvSpPr>
            <a:spLocks/>
          </p:cNvSpPr>
          <p:nvPr/>
        </p:nvSpPr>
        <p:spPr>
          <a:xfrm>
            <a:off x="838203" y="3719572"/>
            <a:ext cx="10231035" cy="811992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850392">
              <a:spcAft>
                <a:spcPts val="600"/>
              </a:spcAft>
            </a:pPr>
            <a:r>
              <a:rPr lang="en-US" sz="1736" kern="1200" cap="all" dirty="0">
                <a:solidFill>
                  <a:schemeClr val="tx1"/>
                </a:solidFill>
                <a:latin typeface="Avenir Next" panose="020B0503020202020204" pitchFamily="34" charset="0"/>
                <a:ea typeface="+mn-ea"/>
                <a:cs typeface="Arial" panose="020B0604020202020204" pitchFamily="34" charset="0"/>
              </a:rPr>
              <a:t>Isabel Ebert, University of ST. </a:t>
            </a:r>
            <a:r>
              <a:rPr lang="en-US" sz="1736" kern="1200" cap="all" dirty="0" err="1">
                <a:solidFill>
                  <a:schemeClr val="tx1"/>
                </a:solidFill>
                <a:latin typeface="Avenir Next" panose="020B0503020202020204" pitchFamily="34" charset="0"/>
                <a:ea typeface="+mn-ea"/>
                <a:cs typeface="Arial" panose="020B0604020202020204" pitchFamily="34" charset="0"/>
              </a:rPr>
              <a:t>GAllen</a:t>
            </a:r>
            <a:r>
              <a:rPr lang="en-US" sz="1736" kern="1200" cap="all" dirty="0">
                <a:solidFill>
                  <a:schemeClr val="tx1"/>
                </a:solidFill>
                <a:latin typeface="Avenir Next" panose="020B0503020202020204" pitchFamily="34" charset="0"/>
                <a:ea typeface="+mn-ea"/>
                <a:cs typeface="Arial" panose="020B0604020202020204" pitchFamily="34" charset="0"/>
              </a:rPr>
              <a:t>, November 2023</a:t>
            </a:r>
            <a:endParaRPr lang="en-US" sz="1867" cap="all" dirty="0">
              <a:latin typeface="Avenir Next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6AC80FF-B393-8740-8531-1A422DFA0D3F}"/>
              </a:ext>
            </a:extLst>
          </p:cNvPr>
          <p:cNvSpPr txBox="1">
            <a:spLocks/>
          </p:cNvSpPr>
          <p:nvPr/>
        </p:nvSpPr>
        <p:spPr>
          <a:xfrm>
            <a:off x="838203" y="4125568"/>
            <a:ext cx="10231035" cy="405995"/>
          </a:xfrm>
          <a:prstGeom prst="rect">
            <a:avLst/>
          </a:prstGeom>
        </p:spPr>
        <p:txBody>
          <a:bodyPr vert="horz" lIns="121915" tIns="60957" rIns="121915" bIns="60957" rtlCol="0" anchor="t">
            <a:normAutofit/>
          </a:bodyPr>
          <a:lstStyle>
            <a:lvl1pPr marL="0" indent="0" algn="l" defTabSz="914354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59BBEB"/>
              </a:buClr>
              <a:buSzPct val="100000"/>
              <a:buFont typeface="Arial" panose="020B0604020202020204" pitchFamily="34" charset="0"/>
              <a:buNone/>
              <a:defRPr sz="2400" b="0" i="0" kern="1200" baseline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59BBEB"/>
              </a:buClr>
              <a:buSzPct val="100000"/>
              <a:buFont typeface="Arial" panose="020B0604020202020204" pitchFamily="34" charset="0"/>
              <a:buNone/>
              <a:defRPr sz="1800" b="0" i="0" kern="1200" baseline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59BBEB"/>
              </a:buClr>
              <a:buSzPct val="100000"/>
              <a:buFont typeface="Arial" panose="020B0604020202020204" pitchFamily="34" charset="0"/>
              <a:buNone/>
              <a:defRPr sz="1800" b="0" i="0" kern="1200" baseline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59BBEB"/>
              </a:buClr>
              <a:buSzPct val="100000"/>
              <a:buFont typeface="Arial" panose="020B0604020202020204" pitchFamily="34" charset="0"/>
              <a:buNone/>
              <a:defRPr sz="1800" b="0" i="0" kern="1200" baseline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708" indent="0" algn="ctr" defTabSz="914354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59BBEB"/>
              </a:buClr>
              <a:buSzPct val="100000"/>
              <a:buFont typeface="Arial" panose="020B0604020202020204" pitchFamily="34" charset="0"/>
              <a:buNone/>
              <a:defRPr sz="1800" b="0" i="0" kern="1200" baseline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17" indent="0" algn="ctr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50349">
              <a:spcBef>
                <a:spcPts val="279"/>
              </a:spcBef>
            </a:pPr>
            <a:endParaRPr lang="en-US" sz="1736" b="0" i="0" kern="1200" cap="all" baseline="0">
              <a:solidFill>
                <a:srgbClr val="555555"/>
              </a:solidFill>
              <a:latin typeface="Avenir Next" panose="020B0503020202020204" pitchFamily="34" charset="0"/>
              <a:ea typeface="+mn-ea"/>
              <a:cs typeface="Arial" panose="020B0604020202020204" pitchFamily="34" charset="0"/>
            </a:endParaRPr>
          </a:p>
          <a:p>
            <a:endParaRPr lang="en-US" sz="1867" dirty="0">
              <a:latin typeface="Avenir Next" panose="020B0503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0A1D0AA-EF0C-C040-8B37-53FFEAB1B469}"/>
              </a:ext>
            </a:extLst>
          </p:cNvPr>
          <p:cNvCxnSpPr>
            <a:cxnSpLocks/>
          </p:cNvCxnSpPr>
          <p:nvPr/>
        </p:nvCxnSpPr>
        <p:spPr>
          <a:xfrm>
            <a:off x="838200" y="3674224"/>
            <a:ext cx="10515600" cy="0"/>
          </a:xfrm>
          <a:prstGeom prst="line">
            <a:avLst/>
          </a:prstGeom>
          <a:ln>
            <a:solidFill>
              <a:srgbClr val="59BB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00345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556F8-BEA1-704B-A2F2-2635DD1F9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637" y="491290"/>
            <a:ext cx="10934697" cy="962353"/>
          </a:xfrm>
        </p:spPr>
        <p:txBody>
          <a:bodyPr/>
          <a:lstStyle/>
          <a:p>
            <a:r>
              <a:rPr lang="en-US" sz="3200" dirty="0"/>
              <a:t>B-Tech Project modalities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4D635-54A7-634F-88BE-0D7439E85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639" y="1453643"/>
            <a:ext cx="5336117" cy="4805364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333"/>
              </a:spcBef>
            </a:pPr>
            <a:r>
              <a:rPr lang="fr-CH" kern="800" dirty="0" err="1"/>
              <a:t>Dynamic</a:t>
            </a:r>
            <a:r>
              <a:rPr lang="fr-CH" kern="800" dirty="0"/>
              <a:t> and interactive </a:t>
            </a:r>
            <a:r>
              <a:rPr lang="fr-CH" kern="800" dirty="0" err="1"/>
              <a:t>process</a:t>
            </a:r>
            <a:r>
              <a:rPr lang="fr-CH" kern="800" dirty="0"/>
              <a:t> </a:t>
            </a:r>
          </a:p>
          <a:p>
            <a:pPr>
              <a:spcBef>
                <a:spcPts val="1333"/>
              </a:spcBef>
            </a:pPr>
            <a:r>
              <a:rPr lang="fr-CH" kern="800" dirty="0" err="1"/>
              <a:t>Conducting</a:t>
            </a:r>
            <a:r>
              <a:rPr lang="fr-CH" kern="800" dirty="0"/>
              <a:t> </a:t>
            </a:r>
            <a:r>
              <a:rPr lang="fr-CH" kern="800" dirty="0" err="1"/>
              <a:t>research</a:t>
            </a:r>
            <a:r>
              <a:rPr lang="fr-CH" kern="800" dirty="0"/>
              <a:t> and consulting </a:t>
            </a:r>
            <a:r>
              <a:rPr lang="fr-CH" kern="800" dirty="0" err="1"/>
              <a:t>with</a:t>
            </a:r>
            <a:r>
              <a:rPr lang="fr-CH" kern="800" dirty="0"/>
              <a:t> </a:t>
            </a:r>
            <a:r>
              <a:rPr lang="fr-CH" kern="800" dirty="0" err="1"/>
              <a:t>stakeholders</a:t>
            </a:r>
            <a:r>
              <a:rPr lang="fr-CH" kern="800" dirty="0"/>
              <a:t> to explore new </a:t>
            </a:r>
            <a:r>
              <a:rPr lang="fr-CH" kern="800" dirty="0" err="1"/>
              <a:t>ideas</a:t>
            </a:r>
            <a:r>
              <a:rPr lang="fr-CH" kern="800" dirty="0"/>
              <a:t> and guidance </a:t>
            </a:r>
          </a:p>
          <a:p>
            <a:pPr>
              <a:spcBef>
                <a:spcPts val="1333"/>
              </a:spcBef>
            </a:pPr>
            <a:r>
              <a:rPr lang="fr-CH" kern="800" dirty="0"/>
              <a:t>Participation of all </a:t>
            </a:r>
            <a:r>
              <a:rPr lang="fr-CH" kern="800" dirty="0" err="1"/>
              <a:t>interested</a:t>
            </a:r>
            <a:r>
              <a:rPr lang="fr-CH" kern="800" dirty="0"/>
              <a:t> parties (States, </a:t>
            </a:r>
            <a:r>
              <a:rPr lang="fr-CH" kern="800" dirty="0" err="1"/>
              <a:t>companies</a:t>
            </a:r>
            <a:r>
              <a:rPr lang="fr-CH" kern="800" dirty="0"/>
              <a:t>, </a:t>
            </a:r>
            <a:r>
              <a:rPr lang="fr-CH" kern="800" dirty="0" err="1"/>
              <a:t>investors</a:t>
            </a:r>
            <a:r>
              <a:rPr lang="fr-CH" kern="800" dirty="0"/>
              <a:t>, civil society, </a:t>
            </a:r>
            <a:r>
              <a:rPr lang="fr-CH" kern="800" dirty="0" err="1"/>
              <a:t>academics</a:t>
            </a:r>
            <a:r>
              <a:rPr lang="fr-CH" kern="800" dirty="0"/>
              <a:t>, ...) </a:t>
            </a:r>
          </a:p>
          <a:p>
            <a:pPr>
              <a:spcBef>
                <a:spcPts val="1333"/>
              </a:spcBef>
            </a:pPr>
            <a:r>
              <a:rPr lang="fr-CH" kern="800" dirty="0" err="1"/>
              <a:t>Foundational</a:t>
            </a:r>
            <a:r>
              <a:rPr lang="fr-CH" kern="800" dirty="0"/>
              <a:t> </a:t>
            </a:r>
            <a:r>
              <a:rPr lang="fr-CH" kern="800" dirty="0" err="1"/>
              <a:t>papers</a:t>
            </a:r>
            <a:r>
              <a:rPr lang="fr-CH" kern="800" dirty="0"/>
              <a:t>, guidance notes, good practice case </a:t>
            </a:r>
            <a:r>
              <a:rPr lang="fr-CH" kern="800" dirty="0" err="1"/>
              <a:t>studies</a:t>
            </a:r>
            <a:r>
              <a:rPr lang="fr-CH" kern="800" dirty="0"/>
              <a:t>, </a:t>
            </a:r>
            <a:r>
              <a:rPr lang="fr-CH" kern="800" dirty="0" err="1"/>
              <a:t>comments</a:t>
            </a:r>
            <a:r>
              <a:rPr lang="fr-CH" kern="800" dirty="0"/>
              <a:t> on </a:t>
            </a:r>
            <a:r>
              <a:rPr lang="fr-CH" kern="800" dirty="0" err="1"/>
              <a:t>practical</a:t>
            </a:r>
            <a:r>
              <a:rPr lang="fr-CH" kern="800" dirty="0"/>
              <a:t> </a:t>
            </a:r>
            <a:r>
              <a:rPr lang="fr-CH" kern="800" dirty="0" err="1"/>
              <a:t>dilemmas</a:t>
            </a:r>
            <a:r>
              <a:rPr lang="fr-CH" kern="800" dirty="0"/>
              <a:t> </a:t>
            </a:r>
            <a:r>
              <a:rPr lang="fr-CH" kern="800" dirty="0" err="1"/>
              <a:t>published</a:t>
            </a:r>
            <a:r>
              <a:rPr lang="fr-CH" kern="800" dirty="0"/>
              <a:t> </a:t>
            </a:r>
            <a:r>
              <a:rPr lang="fr-CH" kern="800" dirty="0" err="1"/>
              <a:t>continuously</a:t>
            </a:r>
            <a:endParaRPr lang="fr-CH" kern="800" dirty="0"/>
          </a:p>
          <a:p>
            <a:pPr>
              <a:spcBef>
                <a:spcPts val="1333"/>
              </a:spcBef>
            </a:pPr>
            <a:r>
              <a:rPr lang="fr-CH" kern="800" dirty="0" err="1"/>
              <a:t>Outreach</a:t>
            </a:r>
            <a:r>
              <a:rPr lang="fr-CH" kern="800" dirty="0"/>
              <a:t> </a:t>
            </a:r>
            <a:r>
              <a:rPr lang="fr-CH" kern="800" dirty="0" err="1"/>
              <a:t>across</a:t>
            </a:r>
            <a:r>
              <a:rPr lang="fr-CH" kern="800" dirty="0"/>
              <a:t> diverse </a:t>
            </a:r>
            <a:r>
              <a:rPr lang="fr-CH" kern="800" dirty="0" err="1"/>
              <a:t>geographic</a:t>
            </a:r>
            <a:r>
              <a:rPr lang="fr-CH" kern="800" dirty="0"/>
              <a:t> </a:t>
            </a:r>
            <a:r>
              <a:rPr lang="fr-CH" kern="800" dirty="0" err="1"/>
              <a:t>regions</a:t>
            </a:r>
            <a:endParaRPr lang="fr-CH" kern="800"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E2C99E70-D2AC-4341-9F31-5051520F7F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45" t="24609" r="33589" b="20267"/>
          <a:stretch/>
        </p:blipFill>
        <p:spPr>
          <a:xfrm>
            <a:off x="6611567" y="1290245"/>
            <a:ext cx="5115956" cy="454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94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556F8-BEA1-704B-A2F2-2635DD1F9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637" y="491290"/>
            <a:ext cx="10934697" cy="962353"/>
          </a:xfrm>
        </p:spPr>
        <p:txBody>
          <a:bodyPr/>
          <a:lstStyle/>
          <a:p>
            <a:r>
              <a:rPr lang="en-US" sz="3200" dirty="0"/>
              <a:t>BHR lens to address challenges for human rights in tech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4D635-54A7-634F-88BE-0D7439E85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639" y="1453643"/>
            <a:ext cx="5336117" cy="4805364"/>
          </a:xfrm>
        </p:spPr>
        <p:txBody>
          <a:bodyPr>
            <a:normAutofit lnSpcReduction="10000"/>
          </a:bodyPr>
          <a:lstStyle/>
          <a:p>
            <a:pPr>
              <a:spcBef>
                <a:spcPts val="1333"/>
              </a:spcBef>
            </a:pPr>
            <a:r>
              <a:rPr lang="fr-CH" kern="800" dirty="0"/>
              <a:t>B-Tech </a:t>
            </a:r>
            <a:r>
              <a:rPr lang="fr-CH" kern="800" dirty="0" err="1"/>
              <a:t>project</a:t>
            </a:r>
            <a:r>
              <a:rPr lang="fr-CH" kern="800" dirty="0"/>
              <a:t> – </a:t>
            </a:r>
            <a:r>
              <a:rPr lang="fr-CH" kern="800" dirty="0" err="1"/>
              <a:t>applying</a:t>
            </a:r>
            <a:r>
              <a:rPr lang="fr-CH" kern="800" dirty="0"/>
              <a:t> the </a:t>
            </a:r>
            <a:r>
              <a:rPr lang="fr-CH" kern="800" dirty="0" err="1"/>
              <a:t>lens</a:t>
            </a:r>
            <a:r>
              <a:rPr lang="fr-CH" kern="800" dirty="0"/>
              <a:t> of the UN </a:t>
            </a:r>
            <a:r>
              <a:rPr lang="fr-CH" kern="800" dirty="0" err="1"/>
              <a:t>Guiding</a:t>
            </a:r>
            <a:r>
              <a:rPr lang="fr-CH" kern="800" dirty="0"/>
              <a:t> </a:t>
            </a:r>
            <a:r>
              <a:rPr lang="fr-CH" kern="800" dirty="0" err="1"/>
              <a:t>Principles</a:t>
            </a:r>
            <a:r>
              <a:rPr lang="fr-CH" kern="800" dirty="0"/>
              <a:t> on Business and </a:t>
            </a:r>
            <a:r>
              <a:rPr lang="fr-CH" kern="800" dirty="0" err="1"/>
              <a:t>Human</a:t>
            </a:r>
            <a:r>
              <a:rPr lang="fr-CH" kern="800" dirty="0"/>
              <a:t> </a:t>
            </a:r>
            <a:r>
              <a:rPr lang="fr-CH" kern="800" dirty="0" err="1"/>
              <a:t>Rights</a:t>
            </a:r>
            <a:r>
              <a:rPr lang="fr-CH" kern="800" dirty="0"/>
              <a:t> to digital technologies.</a:t>
            </a:r>
          </a:p>
          <a:p>
            <a:pPr>
              <a:spcBef>
                <a:spcPts val="1333"/>
              </a:spcBef>
            </a:pPr>
            <a:r>
              <a:rPr lang="fr-CH" kern="800" dirty="0" err="1"/>
              <a:t>Focused</a:t>
            </a:r>
            <a:r>
              <a:rPr lang="fr-CH" kern="800" dirty="0"/>
              <a:t> on </a:t>
            </a:r>
            <a:r>
              <a:rPr lang="fr-CH" kern="800" dirty="0" err="1"/>
              <a:t>preventing</a:t>
            </a:r>
            <a:r>
              <a:rPr lang="fr-CH" kern="800" dirty="0"/>
              <a:t>, </a:t>
            </a:r>
            <a:r>
              <a:rPr lang="fr-CH" kern="800" dirty="0" err="1"/>
              <a:t>identifying</a:t>
            </a:r>
            <a:r>
              <a:rPr lang="fr-CH" kern="800" dirty="0"/>
              <a:t>, </a:t>
            </a:r>
            <a:r>
              <a:rPr lang="fr-CH" kern="800" dirty="0" err="1"/>
              <a:t>mitigating</a:t>
            </a:r>
            <a:r>
              <a:rPr lang="fr-CH" kern="800" dirty="0"/>
              <a:t> and </a:t>
            </a:r>
            <a:r>
              <a:rPr lang="fr-CH" kern="800" dirty="0" err="1"/>
              <a:t>addressing</a:t>
            </a:r>
            <a:r>
              <a:rPr lang="fr-CH" kern="800" dirty="0"/>
              <a:t> </a:t>
            </a:r>
            <a:r>
              <a:rPr lang="fr-CH" kern="800" dirty="0" err="1"/>
              <a:t>risk</a:t>
            </a:r>
            <a:r>
              <a:rPr lang="fr-CH" kern="800" dirty="0"/>
              <a:t> to people </a:t>
            </a:r>
            <a:r>
              <a:rPr lang="fr-CH" kern="800" dirty="0" err="1"/>
              <a:t>from</a:t>
            </a:r>
            <a:r>
              <a:rPr lang="fr-CH" kern="800" dirty="0"/>
              <a:t> digital technologies.</a:t>
            </a:r>
          </a:p>
          <a:p>
            <a:pPr>
              <a:spcBef>
                <a:spcPts val="1333"/>
              </a:spcBef>
            </a:pPr>
            <a:r>
              <a:rPr lang="fr-CH" kern="800" dirty="0" err="1"/>
              <a:t>Working</a:t>
            </a:r>
            <a:r>
              <a:rPr lang="fr-CH" kern="800" dirty="0"/>
              <a:t> in an multi-</a:t>
            </a:r>
            <a:r>
              <a:rPr lang="fr-CH" kern="800" dirty="0" err="1"/>
              <a:t>stakeholder</a:t>
            </a:r>
            <a:r>
              <a:rPr lang="fr-CH" kern="800" dirty="0"/>
              <a:t> </a:t>
            </a:r>
            <a:r>
              <a:rPr lang="fr-CH" kern="800" dirty="0" err="1"/>
              <a:t>manner</a:t>
            </a:r>
            <a:r>
              <a:rPr lang="fr-CH" kern="800" dirty="0"/>
              <a:t> to </a:t>
            </a:r>
            <a:r>
              <a:rPr lang="fr-CH" kern="800" dirty="0" err="1"/>
              <a:t>deliver</a:t>
            </a:r>
            <a:r>
              <a:rPr lang="fr-CH" kern="800" dirty="0"/>
              <a:t> </a:t>
            </a:r>
            <a:r>
              <a:rPr lang="fr-CH" kern="800" dirty="0" err="1"/>
              <a:t>better</a:t>
            </a:r>
            <a:r>
              <a:rPr lang="fr-CH" kern="800" dirty="0"/>
              <a:t> </a:t>
            </a:r>
            <a:r>
              <a:rPr lang="fr-CH" kern="800" dirty="0" err="1"/>
              <a:t>policy</a:t>
            </a:r>
            <a:r>
              <a:rPr lang="fr-CH" kern="800" dirty="0"/>
              <a:t> </a:t>
            </a:r>
            <a:r>
              <a:rPr lang="fr-CH" kern="800" dirty="0" err="1"/>
              <a:t>responses</a:t>
            </a:r>
            <a:r>
              <a:rPr lang="fr-CH" kern="800" dirty="0"/>
              <a:t> and </a:t>
            </a:r>
            <a:r>
              <a:rPr lang="fr-CH" kern="800" dirty="0" err="1"/>
              <a:t>practical</a:t>
            </a:r>
            <a:r>
              <a:rPr lang="fr-CH" kern="800" dirty="0"/>
              <a:t> outputs</a:t>
            </a:r>
          </a:p>
        </p:txBody>
      </p:sp>
      <p:pic>
        <p:nvPicPr>
          <p:cNvPr id="6" name="Inhaltsplatzhalter 7">
            <a:extLst>
              <a:ext uri="{FF2B5EF4-FFF2-40B4-BE49-F238E27FC236}">
                <a16:creationId xmlns:a16="http://schemas.microsoft.com/office/drawing/2014/main" id="{30516774-E4CD-6146-887D-73F5EBE29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189" y="1978793"/>
            <a:ext cx="5467273" cy="308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442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A47F95-C1A3-E9BC-4A07-61317FD993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12" b="1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176D5863-E64A-1640-8D7D-E1C1428150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sz="5200">
                <a:solidFill>
                  <a:srgbClr val="FFFFFF"/>
                </a:solidFill>
              </a:rPr>
              <a:t>3. Human Rights Due Diligence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24A840-2BDA-2743-86DE-EA27B6ECC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87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9" y="167884"/>
            <a:ext cx="8352928" cy="1676941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pPr defTabSz="914377"/>
            <a:br>
              <a:rPr lang="en-US" sz="3500" dirty="0"/>
            </a:br>
            <a:endParaRPr lang="en-US" sz="35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1968767-F7AF-F246-8E39-9242E36837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73"/>
          <a:stretch/>
        </p:blipFill>
        <p:spPr>
          <a:xfrm>
            <a:off x="3896414" y="2091990"/>
            <a:ext cx="7844237" cy="375172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BEB863A-F235-1D43-902C-0754C0A7AD2D}"/>
              </a:ext>
            </a:extLst>
          </p:cNvPr>
          <p:cNvSpPr txBox="1">
            <a:spLocks/>
          </p:cNvSpPr>
          <p:nvPr/>
        </p:nvSpPr>
        <p:spPr>
          <a:xfrm>
            <a:off x="664637" y="491290"/>
            <a:ext cx="10934697" cy="962353"/>
          </a:xfrm>
          <a:prstGeom prst="rect">
            <a:avLst/>
          </a:prstGeom>
        </p:spPr>
        <p:txBody>
          <a:bodyPr vert="horz" lIns="121915" tIns="60957" rIns="121915" bIns="60957" rtlCol="0" anchor="t" anchorCtr="0">
            <a:noAutofit/>
          </a:bodyPr>
          <a:lstStyle>
            <a:lvl1pPr algn="l" defTabSz="914354" rtl="0" eaLnBrk="1" latinLnBrk="0" hangingPunct="1">
              <a:spcBef>
                <a:spcPct val="0"/>
              </a:spcBef>
              <a:buNone/>
              <a:defRPr sz="4400" b="1" i="0" kern="1200" baseline="0">
                <a:solidFill>
                  <a:srgbClr val="0177C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The Corporate Responsibility to Respect</a:t>
            </a:r>
          </a:p>
        </p:txBody>
      </p:sp>
      <p:pic>
        <p:nvPicPr>
          <p:cNvPr id="8" name="Grafik 6">
            <a:extLst>
              <a:ext uri="{FF2B5EF4-FFF2-40B4-BE49-F238E27FC236}">
                <a16:creationId xmlns:a16="http://schemas.microsoft.com/office/drawing/2014/main" id="{1ED10F6A-00AF-2848-809F-E02C625364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1" t="10830" r="21122" b="71064"/>
          <a:stretch/>
        </p:blipFill>
        <p:spPr>
          <a:xfrm>
            <a:off x="4628732" y="-964745"/>
            <a:ext cx="4104457" cy="88263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A37A7C2-A5EA-8D4B-8D76-A6466E67C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637" y="2974502"/>
            <a:ext cx="3332327" cy="167694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333"/>
              </a:spcBef>
              <a:buNone/>
            </a:pPr>
            <a:r>
              <a:rPr lang="fr-CH" kern="800" dirty="0"/>
              <a:t>Business </a:t>
            </a:r>
            <a:r>
              <a:rPr lang="fr-CH" kern="800" dirty="0" err="1"/>
              <a:t>enterprises</a:t>
            </a:r>
            <a:r>
              <a:rPr lang="fr-CH" kern="800" dirty="0"/>
              <a:t> have an </a:t>
            </a:r>
            <a:r>
              <a:rPr lang="fr-CH" kern="800" dirty="0" err="1"/>
              <a:t>independent</a:t>
            </a:r>
            <a:r>
              <a:rPr lang="fr-CH" kern="800" dirty="0"/>
              <a:t> </a:t>
            </a:r>
            <a:r>
              <a:rPr lang="fr-CH" kern="800" dirty="0" err="1"/>
              <a:t>responsibility</a:t>
            </a:r>
            <a:r>
              <a:rPr lang="fr-CH" kern="800" dirty="0"/>
              <a:t> to respect </a:t>
            </a:r>
            <a:r>
              <a:rPr lang="fr-CH" kern="800" dirty="0" err="1"/>
              <a:t>human</a:t>
            </a:r>
            <a:r>
              <a:rPr lang="fr-CH" kern="800" dirty="0"/>
              <a:t> </a:t>
            </a:r>
            <a:r>
              <a:rPr lang="fr-CH" kern="800" dirty="0" err="1"/>
              <a:t>rights</a:t>
            </a:r>
            <a:r>
              <a:rPr lang="fr-CH" kern="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05915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DF0B1B-8B28-BF40-BE02-D34B76851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63" y="2472208"/>
            <a:ext cx="5824940" cy="4722667"/>
          </a:xfrm>
        </p:spPr>
        <p:txBody>
          <a:bodyPr>
            <a:normAutofit/>
          </a:bodyPr>
          <a:lstStyle/>
          <a:p>
            <a:pPr>
              <a:spcBef>
                <a:spcPts val="1333"/>
              </a:spcBef>
            </a:pPr>
            <a:r>
              <a:rPr lang="de-DE" sz="1733" b="1" dirty="0" err="1"/>
              <a:t>Identifying</a:t>
            </a:r>
            <a:r>
              <a:rPr lang="de-DE" sz="1733" b="1" dirty="0"/>
              <a:t> and Assessing Impacts </a:t>
            </a:r>
            <a:r>
              <a:rPr lang="de-DE" sz="1733" dirty="0"/>
              <a:t>to gauge the nature and extent of human rights risks </a:t>
            </a:r>
          </a:p>
          <a:p>
            <a:pPr>
              <a:spcBef>
                <a:spcPts val="1333"/>
              </a:spcBef>
            </a:pPr>
            <a:r>
              <a:rPr lang="de-DE" sz="1733" b="1" dirty="0" err="1"/>
              <a:t>Acting</a:t>
            </a:r>
            <a:r>
              <a:rPr lang="de-DE" sz="1733" b="1" dirty="0"/>
              <a:t> </a:t>
            </a:r>
            <a:r>
              <a:rPr lang="de-DE" sz="1733" b="1" dirty="0" err="1"/>
              <a:t>to</a:t>
            </a:r>
            <a:r>
              <a:rPr lang="de-DE" sz="1733" b="1" dirty="0"/>
              <a:t> </a:t>
            </a:r>
            <a:r>
              <a:rPr lang="de-DE" sz="1733" b="1" dirty="0" err="1"/>
              <a:t>prevent</a:t>
            </a:r>
            <a:r>
              <a:rPr lang="de-DE" sz="1733" b="1" dirty="0"/>
              <a:t> </a:t>
            </a:r>
            <a:r>
              <a:rPr lang="de-DE" sz="1733" b="1" dirty="0" err="1"/>
              <a:t>and</a:t>
            </a:r>
            <a:r>
              <a:rPr lang="de-DE" sz="1733" b="1" dirty="0"/>
              <a:t> </a:t>
            </a:r>
            <a:r>
              <a:rPr lang="de-DE" sz="1733" b="1" dirty="0" err="1"/>
              <a:t>mitigate</a:t>
            </a:r>
            <a:r>
              <a:rPr lang="de-DE" sz="1733" b="1" dirty="0"/>
              <a:t> </a:t>
            </a:r>
            <a:r>
              <a:rPr lang="de-DE" sz="1733" b="1" dirty="0" err="1"/>
              <a:t>risks</a:t>
            </a:r>
            <a:r>
              <a:rPr lang="de-DE" sz="1733" b="1" dirty="0"/>
              <a:t> </a:t>
            </a:r>
            <a:r>
              <a:rPr lang="de-DE" sz="1733" b="1" dirty="0" err="1"/>
              <a:t>to</a:t>
            </a:r>
            <a:r>
              <a:rPr lang="de-DE" sz="1733" b="1" dirty="0"/>
              <a:t> </a:t>
            </a:r>
            <a:r>
              <a:rPr lang="de-DE" sz="1733" b="1" dirty="0" err="1"/>
              <a:t>people</a:t>
            </a:r>
            <a:r>
              <a:rPr lang="de-DE" sz="1733" dirty="0"/>
              <a:t>, </a:t>
            </a:r>
            <a:r>
              <a:rPr lang="de-DE" sz="1733" dirty="0" err="1"/>
              <a:t>including</a:t>
            </a:r>
            <a:r>
              <a:rPr lang="de-DE" sz="1733" dirty="0"/>
              <a:t> via </a:t>
            </a:r>
            <a:r>
              <a:rPr lang="de-DE" sz="1733" dirty="0" err="1"/>
              <a:t>integration</a:t>
            </a:r>
            <a:r>
              <a:rPr lang="de-DE" sz="1733" dirty="0"/>
              <a:t> </a:t>
            </a:r>
            <a:r>
              <a:rPr lang="de-DE" sz="1733" dirty="0" err="1"/>
              <a:t>within</a:t>
            </a:r>
            <a:r>
              <a:rPr lang="de-DE" sz="1733" dirty="0"/>
              <a:t> internal </a:t>
            </a:r>
            <a:r>
              <a:rPr lang="de-DE" sz="1733" dirty="0" err="1"/>
              <a:t>functions</a:t>
            </a:r>
            <a:r>
              <a:rPr lang="de-DE" sz="1733" dirty="0"/>
              <a:t> </a:t>
            </a:r>
            <a:r>
              <a:rPr lang="de-DE" sz="1733" dirty="0" err="1"/>
              <a:t>and</a:t>
            </a:r>
            <a:r>
              <a:rPr lang="de-DE" sz="1733" dirty="0"/>
              <a:t> </a:t>
            </a:r>
            <a:r>
              <a:rPr lang="de-DE" sz="1733" dirty="0" err="1"/>
              <a:t>processes</a:t>
            </a:r>
            <a:r>
              <a:rPr lang="de-DE" sz="1733" dirty="0"/>
              <a:t> </a:t>
            </a:r>
          </a:p>
          <a:p>
            <a:pPr>
              <a:spcBef>
                <a:spcPts val="1333"/>
              </a:spcBef>
            </a:pPr>
            <a:r>
              <a:rPr lang="de-DE" sz="1733" b="1" dirty="0"/>
              <a:t>Tracking </a:t>
            </a:r>
            <a:r>
              <a:rPr lang="de-DE" sz="1733" b="1" dirty="0" err="1"/>
              <a:t>of</a:t>
            </a:r>
            <a:r>
              <a:rPr lang="de-DE" sz="1733" b="1" dirty="0"/>
              <a:t> </a:t>
            </a:r>
            <a:r>
              <a:rPr lang="de-DE" sz="1733" b="1" dirty="0" err="1"/>
              <a:t>effectiveness</a:t>
            </a:r>
            <a:r>
              <a:rPr lang="de-DE" sz="1733" b="1" dirty="0"/>
              <a:t> </a:t>
            </a:r>
            <a:r>
              <a:rPr lang="de-DE" sz="1733" b="1" dirty="0" err="1"/>
              <a:t>of</a:t>
            </a:r>
            <a:r>
              <a:rPr lang="de-DE" sz="1733" b="1" dirty="0"/>
              <a:t> </a:t>
            </a:r>
            <a:r>
              <a:rPr lang="de-DE" sz="1733" b="1" dirty="0" err="1"/>
              <a:t>risk</a:t>
            </a:r>
            <a:r>
              <a:rPr lang="de-DE" sz="1733" b="1" dirty="0"/>
              <a:t> </a:t>
            </a:r>
            <a:r>
              <a:rPr lang="de-DE" sz="1733" b="1" dirty="0" err="1"/>
              <a:t>mitigation</a:t>
            </a:r>
            <a:r>
              <a:rPr lang="de-DE" sz="1733" b="1" dirty="0"/>
              <a:t> </a:t>
            </a:r>
            <a:r>
              <a:rPr lang="de-DE" sz="1733" dirty="0" err="1"/>
              <a:t>responses</a:t>
            </a:r>
            <a:r>
              <a:rPr lang="de-DE" sz="1733" dirty="0"/>
              <a:t> </a:t>
            </a:r>
            <a:r>
              <a:rPr lang="de-DE" sz="1733" dirty="0" err="1"/>
              <a:t>over</a:t>
            </a:r>
            <a:r>
              <a:rPr lang="de-DE" sz="1733" dirty="0"/>
              <a:t> time; </a:t>
            </a:r>
            <a:r>
              <a:rPr lang="de-DE" sz="1733" dirty="0" err="1"/>
              <a:t>and</a:t>
            </a:r>
            <a:r>
              <a:rPr lang="de-DE" sz="1733" dirty="0"/>
              <a:t> </a:t>
            </a:r>
          </a:p>
          <a:p>
            <a:pPr>
              <a:spcBef>
                <a:spcPts val="1333"/>
              </a:spcBef>
            </a:pPr>
            <a:r>
              <a:rPr lang="de-DE" sz="1733" b="1" dirty="0" err="1"/>
              <a:t>Appropriate</a:t>
            </a:r>
            <a:r>
              <a:rPr lang="de-DE" sz="1733" b="1" dirty="0"/>
              <a:t> </a:t>
            </a:r>
            <a:r>
              <a:rPr lang="de-DE" sz="1733" b="1" dirty="0" err="1"/>
              <a:t>communication</a:t>
            </a:r>
            <a:r>
              <a:rPr lang="de-DE" sz="1733" b="1" dirty="0"/>
              <a:t> </a:t>
            </a:r>
            <a:r>
              <a:rPr lang="de-DE" sz="1733" dirty="0" err="1"/>
              <a:t>of</a:t>
            </a:r>
            <a:r>
              <a:rPr lang="de-DE" sz="1733" dirty="0"/>
              <a:t> </a:t>
            </a:r>
            <a:r>
              <a:rPr lang="de-DE" sz="1733" dirty="0" err="1"/>
              <a:t>performance</a:t>
            </a:r>
            <a:r>
              <a:rPr lang="de-DE" sz="1733" dirty="0"/>
              <a:t> </a:t>
            </a:r>
            <a:r>
              <a:rPr lang="de-DE" sz="1733" dirty="0" err="1"/>
              <a:t>with</a:t>
            </a:r>
            <a:r>
              <a:rPr lang="de-DE" sz="1733" dirty="0"/>
              <a:t> </a:t>
            </a:r>
            <a:r>
              <a:rPr lang="de-DE" sz="1733" dirty="0" err="1"/>
              <a:t>respect</a:t>
            </a:r>
            <a:r>
              <a:rPr lang="de-DE" sz="1733" dirty="0"/>
              <a:t> </a:t>
            </a:r>
            <a:r>
              <a:rPr lang="de-DE" sz="1733" dirty="0" err="1"/>
              <a:t>to</a:t>
            </a:r>
            <a:r>
              <a:rPr lang="de-DE" sz="1733" dirty="0"/>
              <a:t> </a:t>
            </a:r>
            <a:r>
              <a:rPr lang="de-DE" sz="1733" dirty="0" err="1"/>
              <a:t>addressing</a:t>
            </a:r>
            <a:r>
              <a:rPr lang="de-DE" sz="1733" dirty="0"/>
              <a:t> human </a:t>
            </a:r>
            <a:r>
              <a:rPr lang="de-DE" sz="1733" dirty="0" err="1"/>
              <a:t>rights</a:t>
            </a:r>
            <a:r>
              <a:rPr lang="de-DE" sz="1733" dirty="0"/>
              <a:t> </a:t>
            </a:r>
            <a:r>
              <a:rPr lang="de-DE" sz="1733" dirty="0" err="1"/>
              <a:t>impacts</a:t>
            </a:r>
            <a:r>
              <a:rPr lang="de-DE" sz="1733" dirty="0"/>
              <a:t> </a:t>
            </a:r>
          </a:p>
          <a:p>
            <a:pPr marL="0" indent="0">
              <a:buNone/>
            </a:pPr>
            <a:r>
              <a:rPr lang="de-DE" sz="1733" b="1" i="1" dirty="0">
                <a:solidFill>
                  <a:srgbClr val="0070C0"/>
                </a:solidFill>
              </a:rPr>
              <a:t>+ B-Tech </a:t>
            </a:r>
            <a:r>
              <a:rPr lang="de-DE" sz="1733" b="1" i="1" dirty="0" err="1">
                <a:solidFill>
                  <a:srgbClr val="0070C0"/>
                </a:solidFill>
              </a:rPr>
              <a:t>recommendationsCommunity</a:t>
            </a:r>
            <a:r>
              <a:rPr lang="de-DE" sz="1733" b="1" i="1" dirty="0">
                <a:solidFill>
                  <a:srgbClr val="0070C0"/>
                </a:solidFill>
              </a:rPr>
              <a:t> of Practice to „test“ and </a:t>
            </a:r>
            <a:r>
              <a:rPr lang="de-DE" sz="1733" b="1" i="1" dirty="0" err="1">
                <a:solidFill>
                  <a:srgbClr val="0070C0"/>
                </a:solidFill>
              </a:rPr>
              <a:t>fine</a:t>
            </a:r>
            <a:r>
              <a:rPr lang="de-DE" sz="1733" b="1" i="1" dirty="0">
                <a:solidFill>
                  <a:srgbClr val="0070C0"/>
                </a:solidFill>
              </a:rPr>
              <a:t>-tune </a:t>
            </a:r>
            <a:r>
              <a:rPr lang="de-DE" sz="1733" b="1" i="1" dirty="0" err="1">
                <a:solidFill>
                  <a:srgbClr val="0070C0"/>
                </a:solidFill>
              </a:rPr>
              <a:t>with</a:t>
            </a:r>
            <a:r>
              <a:rPr lang="de-DE" sz="1733" b="1" i="1" dirty="0">
                <a:solidFill>
                  <a:srgbClr val="0070C0"/>
                </a:solidFill>
              </a:rPr>
              <a:t> set of tech company representatives </a:t>
            </a:r>
          </a:p>
          <a:p>
            <a:endParaRPr lang="de-DE" sz="1733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3541599-696D-B84A-A98B-01D8AE6095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35"/>
          <a:stretch/>
        </p:blipFill>
        <p:spPr>
          <a:xfrm>
            <a:off x="6604664" y="1333304"/>
            <a:ext cx="5075272" cy="47132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54931A-D55D-5B44-BC84-FA962A427EF3}"/>
              </a:ext>
            </a:extLst>
          </p:cNvPr>
          <p:cNvSpPr txBox="1"/>
          <p:nvPr/>
        </p:nvSpPr>
        <p:spPr>
          <a:xfrm>
            <a:off x="664637" y="1414073"/>
            <a:ext cx="5176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976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four steps of human rights due diligence process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80E900-C023-794F-99BD-3F93C093F03E}"/>
              </a:ext>
            </a:extLst>
          </p:cNvPr>
          <p:cNvSpPr/>
          <p:nvPr/>
        </p:nvSpPr>
        <p:spPr>
          <a:xfrm>
            <a:off x="0" y="-1"/>
            <a:ext cx="12192000" cy="13951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1A7E12D-815B-6E43-A00E-9FC04261F44F}"/>
              </a:ext>
            </a:extLst>
          </p:cNvPr>
          <p:cNvSpPr txBox="1">
            <a:spLocks/>
          </p:cNvSpPr>
          <p:nvPr/>
        </p:nvSpPr>
        <p:spPr>
          <a:xfrm>
            <a:off x="664637" y="307947"/>
            <a:ext cx="11314713" cy="537931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4400" b="1" i="0" kern="1200" baseline="0">
                <a:solidFill>
                  <a:srgbClr val="0177C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sz="2400" dirty="0"/>
              <a:t>Focus Area TWO: </a:t>
            </a:r>
            <a:br>
              <a:rPr lang="en-US" sz="3200" dirty="0"/>
            </a:br>
            <a:r>
              <a:rPr lang="en-US" sz="3200" dirty="0"/>
              <a:t>Human Rights Due Diligence and End-Use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87254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8C94D1E0-C7D3-004C-A436-9C0D4EDC969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64636" y="1431852"/>
          <a:ext cx="10955864" cy="472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6A2C1BBE-812D-8442-82E9-E05D85820397}"/>
              </a:ext>
            </a:extLst>
          </p:cNvPr>
          <p:cNvSpPr txBox="1">
            <a:spLocks/>
          </p:cNvSpPr>
          <p:nvPr/>
        </p:nvSpPr>
        <p:spPr>
          <a:xfrm>
            <a:off x="664637" y="491291"/>
            <a:ext cx="11653055" cy="537931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4400" b="1" i="0" kern="1200" baseline="0">
                <a:solidFill>
                  <a:srgbClr val="0177C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Key challenges in tech </a:t>
            </a:r>
            <a:endParaRPr lang="en-US" sz="3200" b="0" i="1" dirty="0"/>
          </a:p>
        </p:txBody>
      </p:sp>
    </p:spTree>
    <p:extLst>
      <p:ext uri="{BB962C8B-B14F-4D97-AF65-F5344CB8AC3E}">
        <p14:creationId xmlns:p14="http://schemas.microsoft.com/office/powerpoint/2010/main" val="2229729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D08D75-BC0C-A747-ACD5-7BACD655199C}"/>
              </a:ext>
            </a:extLst>
          </p:cNvPr>
          <p:cNvSpPr/>
          <p:nvPr/>
        </p:nvSpPr>
        <p:spPr>
          <a:xfrm>
            <a:off x="0" y="-1"/>
            <a:ext cx="12192000" cy="13951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DF0B1B-8B28-BF40-BE02-D34B76851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637" y="2766889"/>
            <a:ext cx="5431364" cy="2883756"/>
          </a:xfrm>
        </p:spPr>
        <p:txBody>
          <a:bodyPr>
            <a:noAutofit/>
          </a:bodyPr>
          <a:lstStyle/>
          <a:p>
            <a:pPr>
              <a:spcBef>
                <a:spcPts val="1333"/>
              </a:spcBef>
            </a:pPr>
            <a:r>
              <a:rPr lang="de-DE" sz="1733" b="1" dirty="0"/>
              <a:t>Review </a:t>
            </a:r>
            <a:r>
              <a:rPr lang="de-DE" sz="1733" b="1" dirty="0" err="1"/>
              <a:t>performance</a:t>
            </a:r>
            <a:r>
              <a:rPr lang="de-DE" sz="1733" b="1" dirty="0"/>
              <a:t> </a:t>
            </a:r>
            <a:r>
              <a:rPr lang="de-DE" sz="1733" b="1" dirty="0" err="1"/>
              <a:t>incentives</a:t>
            </a:r>
            <a:r>
              <a:rPr lang="de-DE" sz="1733" b="1" dirty="0"/>
              <a:t> </a:t>
            </a:r>
            <a:r>
              <a:rPr lang="de-DE" sz="1733" dirty="0" err="1"/>
              <a:t>for</a:t>
            </a:r>
            <a:r>
              <a:rPr lang="de-DE" sz="1733" dirty="0"/>
              <a:t> top </a:t>
            </a:r>
            <a:r>
              <a:rPr lang="de-DE" sz="1733" dirty="0" err="1"/>
              <a:t>management</a:t>
            </a:r>
            <a:r>
              <a:rPr lang="de-DE" sz="1733" dirty="0"/>
              <a:t> </a:t>
            </a:r>
            <a:r>
              <a:rPr lang="de-DE" sz="1733" dirty="0" err="1"/>
              <a:t>and</a:t>
            </a:r>
            <a:r>
              <a:rPr lang="de-DE" sz="1733" dirty="0"/>
              <a:t> </a:t>
            </a:r>
            <a:r>
              <a:rPr lang="de-DE" sz="1733" dirty="0" err="1"/>
              <a:t>key</a:t>
            </a:r>
            <a:r>
              <a:rPr lang="de-DE" sz="1733" dirty="0"/>
              <a:t> </a:t>
            </a:r>
            <a:r>
              <a:rPr lang="de-DE" sz="1733" dirty="0" err="1"/>
              <a:t>functions</a:t>
            </a:r>
            <a:r>
              <a:rPr lang="de-DE" sz="1733" dirty="0"/>
              <a:t> </a:t>
            </a:r>
            <a:r>
              <a:rPr lang="de-DE" sz="1733" dirty="0" err="1"/>
              <a:t>to</a:t>
            </a:r>
            <a:r>
              <a:rPr lang="de-DE" sz="1733" dirty="0"/>
              <a:t> </a:t>
            </a:r>
            <a:r>
              <a:rPr lang="de-DE" sz="1733" dirty="0" err="1"/>
              <a:t>reward</a:t>
            </a:r>
            <a:r>
              <a:rPr lang="de-DE" sz="1733" dirty="0"/>
              <a:t> </a:t>
            </a:r>
            <a:r>
              <a:rPr lang="de-DE" sz="1733" dirty="0" err="1"/>
              <a:t>actions</a:t>
            </a:r>
            <a:r>
              <a:rPr lang="de-DE" sz="1733" dirty="0"/>
              <a:t> </a:t>
            </a:r>
            <a:r>
              <a:rPr lang="de-DE" sz="1733" dirty="0" err="1"/>
              <a:t>that</a:t>
            </a:r>
            <a:r>
              <a:rPr lang="de-DE" sz="1733" dirty="0"/>
              <a:t> </a:t>
            </a:r>
            <a:r>
              <a:rPr lang="de-DE" sz="1733" dirty="0" err="1"/>
              <a:t>prevent</a:t>
            </a:r>
            <a:r>
              <a:rPr lang="de-DE" sz="1733" dirty="0"/>
              <a:t> </a:t>
            </a:r>
            <a:r>
              <a:rPr lang="de-DE" sz="1733" dirty="0" err="1"/>
              <a:t>or</a:t>
            </a:r>
            <a:r>
              <a:rPr lang="de-DE" sz="1733" dirty="0"/>
              <a:t> </a:t>
            </a:r>
            <a:r>
              <a:rPr lang="de-DE" sz="1733" dirty="0" err="1"/>
              <a:t>mitigate</a:t>
            </a:r>
            <a:r>
              <a:rPr lang="de-DE" sz="1733" dirty="0"/>
              <a:t> human </a:t>
            </a:r>
            <a:r>
              <a:rPr lang="de-DE" sz="1733" dirty="0" err="1"/>
              <a:t>rights</a:t>
            </a:r>
            <a:r>
              <a:rPr lang="de-DE" sz="1733" dirty="0"/>
              <a:t> </a:t>
            </a:r>
            <a:r>
              <a:rPr lang="de-DE" sz="1733" dirty="0" err="1"/>
              <a:t>harms</a:t>
            </a:r>
            <a:endParaRPr lang="de-DE" sz="1733" dirty="0"/>
          </a:p>
          <a:p>
            <a:pPr>
              <a:spcBef>
                <a:spcPts val="1333"/>
              </a:spcBef>
            </a:pPr>
            <a:r>
              <a:rPr lang="de-DE" sz="1733" b="1" dirty="0"/>
              <a:t>Stress-test—</a:t>
            </a:r>
            <a:r>
              <a:rPr lang="de-DE" sz="1733" b="1" dirty="0" err="1"/>
              <a:t>and</a:t>
            </a:r>
            <a:r>
              <a:rPr lang="de-DE" sz="1733" b="1" dirty="0"/>
              <a:t> </a:t>
            </a:r>
            <a:r>
              <a:rPr lang="de-DE" sz="1733" b="1" dirty="0" err="1"/>
              <a:t>as</a:t>
            </a:r>
            <a:r>
              <a:rPr lang="de-DE" sz="1733" b="1" dirty="0"/>
              <a:t> </a:t>
            </a:r>
            <a:r>
              <a:rPr lang="de-DE" sz="1733" b="1" dirty="0" err="1"/>
              <a:t>necessary</a:t>
            </a:r>
            <a:r>
              <a:rPr lang="de-DE" sz="1733" b="1" dirty="0"/>
              <a:t> </a:t>
            </a:r>
            <a:r>
              <a:rPr lang="de-DE" sz="1733" b="1" dirty="0" err="1"/>
              <a:t>improve</a:t>
            </a:r>
            <a:r>
              <a:rPr lang="de-DE" sz="1733" b="1" dirty="0"/>
              <a:t>—</a:t>
            </a:r>
            <a:r>
              <a:rPr lang="de-DE" sz="1733" b="1" dirty="0" err="1"/>
              <a:t>the</a:t>
            </a:r>
            <a:r>
              <a:rPr lang="de-DE" sz="1733" b="1" dirty="0"/>
              <a:t> design </a:t>
            </a:r>
            <a:r>
              <a:rPr lang="de-DE" sz="1733" b="1" dirty="0" err="1"/>
              <a:t>of</a:t>
            </a:r>
            <a:r>
              <a:rPr lang="de-DE" sz="1733" b="1" dirty="0"/>
              <a:t> </a:t>
            </a:r>
            <a:r>
              <a:rPr lang="de-DE" sz="1733" b="1" dirty="0" err="1"/>
              <a:t>technologies</a:t>
            </a:r>
            <a:r>
              <a:rPr lang="de-DE" sz="1733" b="1" dirty="0"/>
              <a:t> </a:t>
            </a:r>
            <a:r>
              <a:rPr lang="de-DE" sz="1733" dirty="0"/>
              <a:t>in </a:t>
            </a:r>
            <a:r>
              <a:rPr lang="de-DE" sz="1733" dirty="0" err="1"/>
              <a:t>ways</a:t>
            </a:r>
            <a:r>
              <a:rPr lang="de-DE" sz="1733" dirty="0"/>
              <a:t> </a:t>
            </a:r>
            <a:r>
              <a:rPr lang="de-DE" sz="1733" dirty="0" err="1"/>
              <a:t>what</a:t>
            </a:r>
            <a:r>
              <a:rPr lang="de-DE" sz="1733" dirty="0"/>
              <a:t> </a:t>
            </a:r>
            <a:r>
              <a:rPr lang="de-DE" sz="1733" dirty="0" err="1"/>
              <a:t>demonstrably</a:t>
            </a:r>
            <a:r>
              <a:rPr lang="de-DE" sz="1733" dirty="0"/>
              <a:t> </a:t>
            </a:r>
            <a:r>
              <a:rPr lang="de-DE" sz="1733" dirty="0" err="1"/>
              <a:t>minimise</a:t>
            </a:r>
            <a:r>
              <a:rPr lang="de-DE" sz="1733" dirty="0"/>
              <a:t> </a:t>
            </a:r>
            <a:r>
              <a:rPr lang="de-DE" sz="1733" dirty="0" err="1"/>
              <a:t>the</a:t>
            </a:r>
            <a:r>
              <a:rPr lang="de-DE" sz="1733" dirty="0"/>
              <a:t> </a:t>
            </a:r>
            <a:r>
              <a:rPr lang="de-DE" sz="1733" dirty="0" err="1"/>
              <a:t>risks</a:t>
            </a:r>
            <a:r>
              <a:rPr lang="de-DE" sz="1733" dirty="0"/>
              <a:t> </a:t>
            </a:r>
            <a:r>
              <a:rPr lang="de-DE" sz="1733" dirty="0" err="1"/>
              <a:t>of</a:t>
            </a:r>
            <a:r>
              <a:rPr lang="de-DE" sz="1733" dirty="0"/>
              <a:t> </a:t>
            </a:r>
            <a:r>
              <a:rPr lang="de-DE" sz="1733" dirty="0" err="1"/>
              <a:t>severe</a:t>
            </a:r>
            <a:r>
              <a:rPr lang="de-DE" sz="1733" dirty="0"/>
              <a:t> human </a:t>
            </a:r>
            <a:r>
              <a:rPr lang="de-DE" sz="1733" dirty="0" err="1"/>
              <a:t>rights</a:t>
            </a:r>
            <a:r>
              <a:rPr lang="de-DE" sz="1733" dirty="0"/>
              <a:t> </a:t>
            </a:r>
            <a:r>
              <a:rPr lang="de-DE" sz="1733" dirty="0" err="1"/>
              <a:t>harms</a:t>
            </a:r>
            <a:r>
              <a:rPr lang="de-DE" sz="1733" dirty="0"/>
              <a:t>, versus </a:t>
            </a:r>
            <a:r>
              <a:rPr lang="de-DE" sz="1733" dirty="0" err="1"/>
              <a:t>only</a:t>
            </a:r>
            <a:r>
              <a:rPr lang="de-DE" sz="1733" dirty="0"/>
              <a:t> </a:t>
            </a:r>
            <a:r>
              <a:rPr lang="de-DE" sz="1733" dirty="0" err="1"/>
              <a:t>optimising</a:t>
            </a:r>
            <a:r>
              <a:rPr lang="de-DE" sz="1733" dirty="0"/>
              <a:t> </a:t>
            </a:r>
            <a:r>
              <a:rPr lang="de-DE" sz="1733" dirty="0" err="1"/>
              <a:t>for</a:t>
            </a:r>
            <a:r>
              <a:rPr lang="de-DE" sz="1733" dirty="0"/>
              <a:t> </a:t>
            </a:r>
            <a:r>
              <a:rPr lang="de-DE" sz="1733" dirty="0" err="1"/>
              <a:t>maximising</a:t>
            </a:r>
            <a:r>
              <a:rPr lang="de-DE" sz="1733" dirty="0"/>
              <a:t> </a:t>
            </a:r>
            <a:r>
              <a:rPr lang="de-DE" sz="1733" dirty="0" err="1"/>
              <a:t>revenue</a:t>
            </a:r>
            <a:endParaRPr lang="de-DE" sz="1733" dirty="0"/>
          </a:p>
          <a:p>
            <a:pPr>
              <a:spcBef>
                <a:spcPts val="1333"/>
              </a:spcBef>
            </a:pPr>
            <a:r>
              <a:rPr lang="de-DE" sz="1733" b="1" dirty="0" err="1"/>
              <a:t>Scrutinise</a:t>
            </a:r>
            <a:r>
              <a:rPr lang="de-DE" sz="1733" b="1" dirty="0"/>
              <a:t> </a:t>
            </a:r>
            <a:r>
              <a:rPr lang="de-DE" sz="1733" b="1" dirty="0" err="1"/>
              <a:t>plans</a:t>
            </a:r>
            <a:r>
              <a:rPr lang="de-DE" sz="1733" b="1" dirty="0"/>
              <a:t> </a:t>
            </a:r>
            <a:r>
              <a:rPr lang="de-DE" sz="1733" b="1" dirty="0" err="1"/>
              <a:t>for</a:t>
            </a:r>
            <a:r>
              <a:rPr lang="de-DE" sz="1733" b="1" dirty="0"/>
              <a:t> </a:t>
            </a:r>
            <a:r>
              <a:rPr lang="de-DE" sz="1733" b="1" dirty="0" err="1"/>
              <a:t>testing</a:t>
            </a:r>
            <a:r>
              <a:rPr lang="de-DE" sz="1733" b="1" dirty="0"/>
              <a:t> </a:t>
            </a:r>
            <a:r>
              <a:rPr lang="de-DE" sz="1733" b="1" dirty="0" err="1"/>
              <a:t>and</a:t>
            </a:r>
            <a:r>
              <a:rPr lang="de-DE" sz="1733" b="1" dirty="0"/>
              <a:t> </a:t>
            </a:r>
            <a:r>
              <a:rPr lang="de-DE" sz="1733" b="1" dirty="0" err="1"/>
              <a:t>expansion</a:t>
            </a:r>
            <a:r>
              <a:rPr lang="de-DE" sz="1733" b="1" dirty="0"/>
              <a:t> in </a:t>
            </a:r>
            <a:r>
              <a:rPr lang="de-DE" sz="1733" b="1" dirty="0" err="1"/>
              <a:t>new</a:t>
            </a:r>
            <a:r>
              <a:rPr lang="de-DE" sz="1733" b="1" dirty="0"/>
              <a:t> </a:t>
            </a:r>
            <a:r>
              <a:rPr lang="de-DE" sz="1733" b="1" dirty="0" err="1"/>
              <a:t>markets</a:t>
            </a:r>
            <a:r>
              <a:rPr lang="de-DE" sz="1733" dirty="0"/>
              <a:t>, </a:t>
            </a:r>
            <a:r>
              <a:rPr lang="de-DE" sz="1733" dirty="0" err="1"/>
              <a:t>with</a:t>
            </a:r>
            <a:r>
              <a:rPr lang="de-DE" sz="1733" dirty="0"/>
              <a:t> a </a:t>
            </a:r>
            <a:r>
              <a:rPr lang="de-DE" sz="1733" dirty="0" err="1"/>
              <a:t>focus</a:t>
            </a:r>
            <a:r>
              <a:rPr lang="de-DE" sz="1733" dirty="0"/>
              <a:t> on </a:t>
            </a:r>
            <a:r>
              <a:rPr lang="de-DE" sz="1733" dirty="0" err="1"/>
              <a:t>whether</a:t>
            </a:r>
            <a:r>
              <a:rPr lang="de-DE" sz="1733" dirty="0"/>
              <a:t> </a:t>
            </a:r>
            <a:r>
              <a:rPr lang="de-DE" sz="1733" dirty="0" err="1"/>
              <a:t>the</a:t>
            </a:r>
            <a:r>
              <a:rPr lang="de-DE" sz="1733" dirty="0"/>
              <a:t> </a:t>
            </a:r>
            <a:r>
              <a:rPr lang="de-DE" sz="1733" dirty="0" err="1"/>
              <a:t>local</a:t>
            </a:r>
            <a:r>
              <a:rPr lang="de-DE" sz="1733" dirty="0"/>
              <a:t> </a:t>
            </a:r>
            <a:r>
              <a:rPr lang="de-DE" sz="1733" dirty="0" err="1"/>
              <a:t>context</a:t>
            </a:r>
            <a:r>
              <a:rPr lang="de-DE" sz="1733" dirty="0"/>
              <a:t> </a:t>
            </a:r>
            <a:r>
              <a:rPr lang="de-DE" sz="1733" dirty="0" err="1"/>
              <a:t>exacerbates</a:t>
            </a:r>
            <a:r>
              <a:rPr lang="de-DE" sz="1733" dirty="0"/>
              <a:t> </a:t>
            </a:r>
            <a:r>
              <a:rPr lang="de-DE" sz="1733" dirty="0" err="1"/>
              <a:t>business</a:t>
            </a:r>
            <a:r>
              <a:rPr lang="de-DE" sz="1733" dirty="0"/>
              <a:t> </a:t>
            </a:r>
            <a:r>
              <a:rPr lang="de-DE" sz="1733" dirty="0" err="1"/>
              <a:t>model</a:t>
            </a:r>
            <a:r>
              <a:rPr lang="de-DE" sz="1733" dirty="0"/>
              <a:t> human </a:t>
            </a:r>
            <a:r>
              <a:rPr lang="de-DE" sz="1733" dirty="0" err="1"/>
              <a:t>rights</a:t>
            </a:r>
            <a:r>
              <a:rPr lang="de-DE" sz="1733" dirty="0"/>
              <a:t> </a:t>
            </a:r>
            <a:r>
              <a:rPr lang="de-DE" sz="1733" dirty="0" err="1"/>
              <a:t>risks</a:t>
            </a:r>
            <a:endParaRPr lang="de-DE" sz="1733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E3E186-079E-FB44-94E3-E0CD56A9BE81}"/>
              </a:ext>
            </a:extLst>
          </p:cNvPr>
          <p:cNvSpPr txBox="1"/>
          <p:nvPr/>
        </p:nvSpPr>
        <p:spPr>
          <a:xfrm>
            <a:off x="664637" y="1522318"/>
            <a:ext cx="10377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976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Demonstrate that the company is taking reasonable steps—consistent with the UNGPs—to prevent, mitigate and remediate harms to people in business models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CF29A87-AC03-F74C-B39F-E9F8EEEE5173}"/>
              </a:ext>
            </a:extLst>
          </p:cNvPr>
          <p:cNvSpPr txBox="1">
            <a:spLocks/>
          </p:cNvSpPr>
          <p:nvPr/>
        </p:nvSpPr>
        <p:spPr>
          <a:xfrm>
            <a:off x="664637" y="307947"/>
            <a:ext cx="11314713" cy="537931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4400" b="1" i="0" kern="1200" baseline="0">
                <a:solidFill>
                  <a:srgbClr val="0177C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sz="2400" dirty="0"/>
              <a:t>Specific challenges in tech:</a:t>
            </a:r>
          </a:p>
          <a:p>
            <a:r>
              <a:rPr lang="en-US" sz="3200" dirty="0"/>
              <a:t>Addressing Human Rights Risks in Business Models</a:t>
            </a:r>
          </a:p>
          <a:p>
            <a:endParaRPr lang="en-US" sz="320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990FDDE7-5FD6-6E4A-8583-469DFDA8D0A7}"/>
              </a:ext>
            </a:extLst>
          </p:cNvPr>
          <p:cNvSpPr txBox="1">
            <a:spLocks/>
          </p:cNvSpPr>
          <p:nvPr/>
        </p:nvSpPr>
        <p:spPr>
          <a:xfrm>
            <a:off x="6221921" y="2766889"/>
            <a:ext cx="5431364" cy="2883756"/>
          </a:xfrm>
          <a:prstGeom prst="rect">
            <a:avLst/>
          </a:prstGeom>
        </p:spPr>
        <p:txBody>
          <a:bodyPr vert="horz" lIns="121915" tIns="60957" rIns="121915" bIns="60957" rtlCol="0">
            <a:noAutofit/>
          </a:bodyPr>
          <a:lstStyle>
            <a:lvl1pPr marL="228588" indent="-228588" algn="l" defTabSz="914354" rtl="0" eaLnBrk="1" latinLnBrk="0" hangingPunct="1">
              <a:lnSpc>
                <a:spcPct val="100000"/>
              </a:lnSpc>
              <a:spcBef>
                <a:spcPts val="2000"/>
              </a:spcBef>
              <a:buClr>
                <a:srgbClr val="59BBEB"/>
              </a:buClr>
              <a:buSzPct val="100000"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178" indent="-228588" algn="l" defTabSz="914354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59BBEB"/>
              </a:buClr>
              <a:buSzPct val="100000"/>
              <a:buFont typeface="Arial" panose="020B0604020202020204" pitchFamily="34" charset="0"/>
              <a:buChar char="•"/>
              <a:defRPr sz="1800" b="0" i="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685766" indent="-228588" algn="l" defTabSz="914354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59BBEB"/>
              </a:buClr>
              <a:buSzPct val="100000"/>
              <a:buFont typeface="Arial" panose="020B0604020202020204" pitchFamily="34" charset="0"/>
              <a:buChar char="•"/>
              <a:defRPr sz="1800" b="0" i="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914354" indent="-228588" algn="l" defTabSz="914354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59BBEB"/>
              </a:buClr>
              <a:buSzPct val="100000"/>
              <a:buFont typeface="Arial" panose="020B0604020202020204" pitchFamily="34" charset="0"/>
              <a:buChar char="•"/>
              <a:defRPr sz="1800" b="0" i="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142943" indent="-228588" algn="l" defTabSz="914354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59BBEB"/>
              </a:buClr>
              <a:buSzPct val="100000"/>
              <a:buFont typeface="Arial" panose="020B0604020202020204" pitchFamily="34" charset="0"/>
              <a:buChar char="•"/>
              <a:defRPr sz="1800" b="0" i="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377881" indent="-228588" algn="l" defTabSz="914354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295" indent="-228588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296" indent="-228588" algn="l" defTabSz="914354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298" indent="-228588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333"/>
              </a:spcBef>
              <a:buSzPct val="80000"/>
              <a:buBlip>
                <a:blip r:embed="rId2"/>
              </a:buBlip>
            </a:pPr>
            <a:r>
              <a:rPr lang="de-DE" sz="1733" b="1" dirty="0" err="1"/>
              <a:t>Engage</a:t>
            </a:r>
            <a:r>
              <a:rPr lang="de-DE" sz="1733" b="1" dirty="0"/>
              <a:t> in </a:t>
            </a:r>
            <a:r>
              <a:rPr lang="de-DE" sz="1733" b="1" dirty="0" err="1"/>
              <a:t>collective</a:t>
            </a:r>
            <a:r>
              <a:rPr lang="de-DE" sz="1733" b="1" dirty="0"/>
              <a:t> </a:t>
            </a:r>
            <a:r>
              <a:rPr lang="de-DE" sz="1733" b="1" dirty="0" err="1"/>
              <a:t>action</a:t>
            </a:r>
            <a:r>
              <a:rPr lang="de-DE" sz="1733" b="1" dirty="0"/>
              <a:t> </a:t>
            </a:r>
            <a:r>
              <a:rPr lang="de-DE" sz="1733" dirty="0" err="1"/>
              <a:t>with</a:t>
            </a:r>
            <a:r>
              <a:rPr lang="de-DE" sz="1733" dirty="0"/>
              <a:t> </a:t>
            </a:r>
            <a:r>
              <a:rPr lang="de-DE" sz="1733" dirty="0" err="1"/>
              <a:t>peers</a:t>
            </a:r>
            <a:r>
              <a:rPr lang="de-DE" sz="1733" dirty="0"/>
              <a:t>, professional </a:t>
            </a:r>
            <a:r>
              <a:rPr lang="de-DE" sz="1733" dirty="0" err="1"/>
              <a:t>associations</a:t>
            </a:r>
            <a:r>
              <a:rPr lang="de-DE" sz="1733" dirty="0"/>
              <a:t>, </a:t>
            </a:r>
            <a:r>
              <a:rPr lang="de-DE" sz="1733" dirty="0" err="1"/>
              <a:t>customers</a:t>
            </a:r>
            <a:r>
              <a:rPr lang="de-DE" sz="1733" dirty="0"/>
              <a:t>, </a:t>
            </a:r>
            <a:r>
              <a:rPr lang="de-DE" sz="1733" dirty="0" err="1"/>
              <a:t>civil</a:t>
            </a:r>
            <a:r>
              <a:rPr lang="de-DE" sz="1733" dirty="0"/>
              <a:t> </a:t>
            </a:r>
            <a:r>
              <a:rPr lang="de-DE" sz="1733" dirty="0" err="1"/>
              <a:t>society</a:t>
            </a:r>
            <a:r>
              <a:rPr lang="de-DE" sz="1733" dirty="0"/>
              <a:t> </a:t>
            </a:r>
            <a:r>
              <a:rPr lang="de-DE" sz="1733" dirty="0" err="1"/>
              <a:t>and</a:t>
            </a:r>
            <a:r>
              <a:rPr lang="de-DE" sz="1733" dirty="0"/>
              <a:t> </a:t>
            </a:r>
            <a:r>
              <a:rPr lang="de-DE" sz="1733" dirty="0" err="1"/>
              <a:t>government</a:t>
            </a:r>
            <a:r>
              <a:rPr lang="de-DE" sz="1733" dirty="0"/>
              <a:t> </a:t>
            </a:r>
            <a:r>
              <a:rPr lang="de-DE" sz="1733" dirty="0" err="1"/>
              <a:t>to</a:t>
            </a:r>
            <a:r>
              <a:rPr lang="de-DE" sz="1733" dirty="0"/>
              <a:t> </a:t>
            </a:r>
            <a:r>
              <a:rPr lang="de-DE" sz="1733" dirty="0" err="1"/>
              <a:t>develop</a:t>
            </a:r>
            <a:r>
              <a:rPr lang="de-DE" sz="1733" dirty="0"/>
              <a:t> </a:t>
            </a:r>
            <a:r>
              <a:rPr lang="de-DE" sz="1733" dirty="0" err="1"/>
              <a:t>and</a:t>
            </a:r>
            <a:r>
              <a:rPr lang="de-DE" sz="1733" dirty="0"/>
              <a:t> </a:t>
            </a:r>
            <a:r>
              <a:rPr lang="de-DE" sz="1733" dirty="0" err="1"/>
              <a:t>implement</a:t>
            </a:r>
            <a:r>
              <a:rPr lang="de-DE" sz="1733" dirty="0"/>
              <a:t> </a:t>
            </a:r>
            <a:r>
              <a:rPr lang="de-DE" sz="1733" dirty="0" err="1"/>
              <a:t>rights-respecting</a:t>
            </a:r>
            <a:r>
              <a:rPr lang="de-DE" sz="1733" dirty="0"/>
              <a:t> </a:t>
            </a:r>
            <a:r>
              <a:rPr lang="de-DE" sz="1733" dirty="0" err="1"/>
              <a:t>standards</a:t>
            </a:r>
            <a:r>
              <a:rPr lang="de-DE" sz="1733" dirty="0"/>
              <a:t> </a:t>
            </a:r>
            <a:r>
              <a:rPr lang="de-DE" sz="1733" dirty="0" err="1"/>
              <a:t>of</a:t>
            </a:r>
            <a:r>
              <a:rPr lang="de-DE" sz="1733" dirty="0"/>
              <a:t> </a:t>
            </a:r>
            <a:r>
              <a:rPr lang="de-DE" sz="1733" dirty="0" err="1"/>
              <a:t>business</a:t>
            </a:r>
            <a:r>
              <a:rPr lang="de-DE" sz="1733" dirty="0"/>
              <a:t> </a:t>
            </a:r>
            <a:r>
              <a:rPr lang="de-DE" sz="1733" dirty="0" err="1"/>
              <a:t>conduct</a:t>
            </a:r>
            <a:r>
              <a:rPr lang="de-DE" sz="1733" dirty="0"/>
              <a:t> </a:t>
            </a:r>
            <a:r>
              <a:rPr lang="de-DE" sz="1733" dirty="0" err="1"/>
              <a:t>and</a:t>
            </a:r>
            <a:r>
              <a:rPr lang="de-DE" sz="1733" dirty="0"/>
              <a:t> </a:t>
            </a:r>
            <a:r>
              <a:rPr lang="de-DE" sz="1733" dirty="0" err="1"/>
              <a:t>technological</a:t>
            </a:r>
            <a:r>
              <a:rPr lang="de-DE" sz="1733" dirty="0"/>
              <a:t> design</a:t>
            </a:r>
          </a:p>
          <a:p>
            <a:pPr>
              <a:spcBef>
                <a:spcPts val="1333"/>
              </a:spcBef>
              <a:buSzPct val="80000"/>
              <a:buBlip>
                <a:blip r:embed="rId2"/>
              </a:buBlip>
            </a:pPr>
            <a:r>
              <a:rPr lang="de-DE" sz="1733" b="1" dirty="0" err="1"/>
              <a:t>Ensure</a:t>
            </a:r>
            <a:r>
              <a:rPr lang="de-DE" sz="1733" b="1" dirty="0"/>
              <a:t> </a:t>
            </a:r>
            <a:r>
              <a:rPr lang="de-DE" sz="1733" b="1" dirty="0" err="1"/>
              <a:t>the</a:t>
            </a:r>
            <a:r>
              <a:rPr lang="de-DE" sz="1733" b="1" dirty="0"/>
              <a:t> </a:t>
            </a:r>
            <a:r>
              <a:rPr lang="de-DE" sz="1733" b="1" dirty="0" err="1"/>
              <a:t>company</a:t>
            </a:r>
            <a:r>
              <a:rPr lang="de-DE" sz="1733" b="1" dirty="0"/>
              <a:t> </a:t>
            </a:r>
            <a:r>
              <a:rPr lang="de-DE" sz="1733" b="1" dirty="0" err="1"/>
              <a:t>plays</a:t>
            </a:r>
            <a:r>
              <a:rPr lang="de-DE" sz="1733" b="1" dirty="0"/>
              <a:t> a </a:t>
            </a:r>
            <a:r>
              <a:rPr lang="de-DE" sz="1733" b="1" dirty="0" err="1"/>
              <a:t>constructive</a:t>
            </a:r>
            <a:r>
              <a:rPr lang="de-DE" sz="1733" b="1" dirty="0"/>
              <a:t> </a:t>
            </a:r>
            <a:r>
              <a:rPr lang="de-DE" sz="1733" b="1" dirty="0" err="1"/>
              <a:t>role</a:t>
            </a:r>
            <a:r>
              <a:rPr lang="de-DE" sz="1733" b="1" dirty="0"/>
              <a:t> in </a:t>
            </a:r>
            <a:r>
              <a:rPr lang="de-DE" sz="1733" b="1" dirty="0" err="1"/>
              <a:t>processes</a:t>
            </a:r>
            <a:r>
              <a:rPr lang="de-DE" sz="1733" b="1" dirty="0"/>
              <a:t> </a:t>
            </a:r>
            <a:r>
              <a:rPr lang="de-DE" sz="1733" b="1" dirty="0" err="1"/>
              <a:t>to</a:t>
            </a:r>
            <a:r>
              <a:rPr lang="de-DE" sz="1733" b="1" dirty="0"/>
              <a:t> </a:t>
            </a:r>
            <a:r>
              <a:rPr lang="de-DE" sz="1733" b="1" dirty="0" err="1"/>
              <a:t>develop</a:t>
            </a:r>
            <a:r>
              <a:rPr lang="de-DE" sz="1733" b="1" dirty="0"/>
              <a:t> </a:t>
            </a:r>
            <a:r>
              <a:rPr lang="de-DE" sz="1733" b="1" dirty="0" err="1"/>
              <a:t>laws</a:t>
            </a:r>
            <a:r>
              <a:rPr lang="de-DE" sz="1733" b="1" dirty="0"/>
              <a:t> </a:t>
            </a:r>
            <a:r>
              <a:rPr lang="de-DE" sz="1733" b="1" dirty="0" err="1"/>
              <a:t>and</a:t>
            </a:r>
            <a:r>
              <a:rPr lang="de-DE" sz="1733" b="1" dirty="0"/>
              <a:t> </a:t>
            </a:r>
            <a:r>
              <a:rPr lang="de-DE" sz="1733" b="1" dirty="0" err="1"/>
              <a:t>regulations</a:t>
            </a:r>
            <a:r>
              <a:rPr lang="de-DE" sz="1733" b="1" dirty="0"/>
              <a:t> </a:t>
            </a:r>
            <a:r>
              <a:rPr lang="de-DE" sz="1733" b="1" dirty="0" err="1"/>
              <a:t>aimed</a:t>
            </a:r>
            <a:r>
              <a:rPr lang="de-DE" sz="1733" b="1" dirty="0"/>
              <a:t> at </a:t>
            </a:r>
            <a:r>
              <a:rPr lang="de-DE" sz="1733" b="1" dirty="0" err="1"/>
              <a:t>increasing</a:t>
            </a:r>
            <a:r>
              <a:rPr lang="de-DE" sz="1733" b="1" dirty="0"/>
              <a:t> human </a:t>
            </a:r>
            <a:r>
              <a:rPr lang="de-DE" sz="1733" b="1" dirty="0" err="1"/>
              <a:t>rights</a:t>
            </a:r>
            <a:r>
              <a:rPr lang="de-DE" sz="1733" b="1" dirty="0"/>
              <a:t> </a:t>
            </a:r>
            <a:r>
              <a:rPr lang="de-DE" sz="1733" b="1" dirty="0" err="1"/>
              <a:t>protections</a:t>
            </a:r>
            <a:endParaRPr lang="de-DE" sz="1733" dirty="0"/>
          </a:p>
        </p:txBody>
      </p:sp>
    </p:spTree>
    <p:extLst>
      <p:ext uri="{BB962C8B-B14F-4D97-AF65-F5344CB8AC3E}">
        <p14:creationId xmlns:p14="http://schemas.microsoft.com/office/powerpoint/2010/main" val="2307022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3F0CE-1F2D-3241-8629-E02039AED6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717" y="1433687"/>
            <a:ext cx="5845505" cy="2759991"/>
          </a:xfrm>
        </p:spPr>
        <p:txBody>
          <a:bodyPr anchor="ctr"/>
          <a:lstStyle/>
          <a:p>
            <a:r>
              <a:rPr lang="en-US" sz="6400" i="1" dirty="0">
                <a:cs typeface="Calibri" panose="020F0502020204030204" pitchFamily="34" charset="0"/>
              </a:rPr>
              <a:t>Thank you</a:t>
            </a:r>
            <a:br>
              <a:rPr lang="en-US" sz="6400" i="1" dirty="0">
                <a:cs typeface="Calibri" panose="020F0502020204030204" pitchFamily="34" charset="0"/>
              </a:rPr>
            </a:br>
            <a:br>
              <a:rPr lang="en-US" sz="6400" i="1" dirty="0">
                <a:cs typeface="Calibri" panose="020F0502020204030204" pitchFamily="34" charset="0"/>
              </a:rPr>
            </a:br>
            <a:br>
              <a:rPr lang="de-DE" sz="2133" i="1" dirty="0">
                <a:cs typeface="Calibri" panose="020F0502020204030204" pitchFamily="34" charset="0"/>
              </a:rPr>
            </a:br>
            <a:br>
              <a:rPr lang="en-GB" sz="2133" i="1" dirty="0">
                <a:solidFill>
                  <a:srgbClr val="59BBEB"/>
                </a:solidFill>
                <a:cs typeface="Calibri" panose="020F0502020204030204" pitchFamily="34" charset="0"/>
              </a:rPr>
            </a:br>
            <a:br>
              <a:rPr lang="en-US" sz="2667" dirty="0">
                <a:cs typeface="Calibri" panose="020F0502020204030204" pitchFamily="34" charset="0"/>
              </a:rPr>
            </a:br>
            <a:endParaRPr lang="en-GB" sz="2667" dirty="0"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6029BF-F1EE-8E46-864A-85CE676F4942}"/>
              </a:ext>
            </a:extLst>
          </p:cNvPr>
          <p:cNvSpPr txBox="1"/>
          <p:nvPr/>
        </p:nvSpPr>
        <p:spPr>
          <a:xfrm>
            <a:off x="13382657" y="3468005"/>
            <a:ext cx="3469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Sign-up</a:t>
            </a:r>
            <a:r>
              <a:rPr lang="de-DE" sz="24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24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de-DE" sz="24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newsletter</a:t>
            </a:r>
            <a:r>
              <a:rPr lang="de-DE" sz="24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via </a:t>
            </a:r>
            <a:r>
              <a:rPr lang="de-DE" sz="2400" b="1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de-DE" sz="24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b="1" i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</a:t>
            </a:r>
            <a:r>
              <a:rPr lang="de-DE" sz="24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C8FED2-E992-374D-A925-BEB22B5A1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004" y="961699"/>
            <a:ext cx="1095088" cy="109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3156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7" name="Rectangle 7176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pPr eaLnBrk="1" hangingPunct="1"/>
            <a:r>
              <a:rPr lang="en-GB" sz="5400">
                <a:cs typeface="Calibri" panose="020F0502020204030204" pitchFamily="34" charset="0"/>
              </a:rPr>
              <a:t>What are human rights?</a:t>
            </a:r>
          </a:p>
        </p:txBody>
      </p:sp>
      <p:sp>
        <p:nvSpPr>
          <p:cNvPr id="7179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>
              <a:spcAft>
                <a:spcPts val="480"/>
              </a:spcAft>
            </a:pPr>
            <a:endParaRPr lang="en-GB" sz="1900">
              <a:cs typeface="Calibri" panose="020F0502020204030204" pitchFamily="34" charset="0"/>
            </a:endParaRPr>
          </a:p>
          <a:p>
            <a:pPr>
              <a:spcAft>
                <a:spcPts val="480"/>
              </a:spcAft>
            </a:pPr>
            <a:r>
              <a:rPr lang="en-GB" sz="1900">
                <a:cs typeface="Calibri" panose="020F0502020204030204" pitchFamily="34" charset="0"/>
              </a:rPr>
              <a:t>The simple idea behind human rights is that </a:t>
            </a:r>
            <a:r>
              <a:rPr lang="en-GB" sz="1900" b="1">
                <a:cs typeface="Calibri" panose="020F0502020204030204" pitchFamily="34" charset="0"/>
              </a:rPr>
              <a:t>everyone should be treated with dignity. </a:t>
            </a:r>
          </a:p>
          <a:p>
            <a:pPr>
              <a:spcAft>
                <a:spcPts val="480"/>
              </a:spcAft>
            </a:pPr>
            <a:r>
              <a:rPr lang="en-GB" sz="1900">
                <a:cs typeface="Calibri" panose="020F0502020204030204" pitchFamily="34" charset="0"/>
              </a:rPr>
              <a:t>Human rights are rights that are inherent to all people, without discrimination. </a:t>
            </a:r>
          </a:p>
          <a:p>
            <a:pPr>
              <a:spcAft>
                <a:spcPts val="480"/>
              </a:spcAft>
            </a:pPr>
            <a:r>
              <a:rPr lang="en-GB" sz="1900">
                <a:cs typeface="Calibri" panose="020F0502020204030204" pitchFamily="34" charset="0"/>
              </a:rPr>
              <a:t>Human rights are enshrined in international treaties and customary law </a:t>
            </a:r>
            <a:r>
              <a:rPr lang="en-GB" sz="1900" b="1">
                <a:cs typeface="Calibri" panose="020F0502020204030204" pitchFamily="34" charset="0"/>
              </a:rPr>
              <a:t>binding on States.</a:t>
            </a:r>
          </a:p>
        </p:txBody>
      </p:sp>
      <p:pic>
        <p:nvPicPr>
          <p:cNvPr id="7172" name="Picture 6" descr="right to education croppe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1769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600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www.standup4humanrights.org/layout/files/70th-Anniversary-Branding/logos/Horizontal-PNG/70_Years_UDHR_LOGO_E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61" y="404665"/>
            <a:ext cx="4529756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614" y="2780928"/>
            <a:ext cx="3077215" cy="25922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560422" y="2614793"/>
            <a:ext cx="43217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“Where, after all, do universal human rights begin? </a:t>
            </a:r>
            <a:r>
              <a:rPr lang="en-GB" b="1" i="1" dirty="0">
                <a:latin typeface="Calibri" panose="020F0502020204030204" pitchFamily="34" charset="0"/>
                <a:cs typeface="Calibri" panose="020F0502020204030204" pitchFamily="34" charset="0"/>
              </a:rPr>
              <a:t>In small places, close to home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…they are in the world of the individual person; the neighbourhood he lives in; the school or college he attends; the factory, farm, or office where he works. Such are the places where every man, woman, and child seeks equal justice, equal opportunity, equal dignity without discrimination. </a:t>
            </a:r>
            <a:r>
              <a:rPr lang="en-GB" b="1" i="1" dirty="0">
                <a:latin typeface="Calibri" panose="020F0502020204030204" pitchFamily="34" charset="0"/>
                <a:cs typeface="Calibri" panose="020F0502020204030204" pitchFamily="34" charset="0"/>
              </a:rPr>
              <a:t>Unless the rights have meaning there, they have little meaning anywhere.”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Eleanor Roosevelt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49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Ein Bild, das Schrank, Vogel enthält.&#10;&#10;Automatisch generierte Beschreibung">
            <a:extLst>
              <a:ext uri="{FF2B5EF4-FFF2-40B4-BE49-F238E27FC236}">
                <a16:creationId xmlns:a16="http://schemas.microsoft.com/office/drawing/2014/main" id="{B0096F5F-8F4F-F54A-8586-C9DA89E9D0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015" y="643468"/>
            <a:ext cx="6691968" cy="55710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4659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31AB8BA-1227-EF47-88C9-58D7015D5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de-DE" sz="5400"/>
              <a:t>Structure of today‘s session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D5A5FB-C409-3848-B85E-B1917AB84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de-DE" sz="1700" dirty="0"/>
              <a:t>1. </a:t>
            </a:r>
            <a:r>
              <a:rPr lang="de-DE" sz="1700" dirty="0" err="1"/>
              <a:t>Introduction</a:t>
            </a:r>
            <a:r>
              <a:rPr lang="de-DE" sz="1700" dirty="0"/>
              <a:t> </a:t>
            </a:r>
            <a:r>
              <a:rPr lang="de-DE" sz="1700" dirty="0" err="1"/>
              <a:t>into</a:t>
            </a:r>
            <a:r>
              <a:rPr lang="de-DE" sz="1700" dirty="0"/>
              <a:t> Business &amp; Human Rights</a:t>
            </a:r>
          </a:p>
          <a:p>
            <a:r>
              <a:rPr lang="de-DE" sz="1700" dirty="0"/>
              <a:t>2. The </a:t>
            </a:r>
            <a:r>
              <a:rPr lang="de-DE" sz="1700" dirty="0" err="1"/>
              <a:t>revelance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Business &amp; Human Rights in </a:t>
            </a:r>
            <a:r>
              <a:rPr lang="de-DE" sz="1700" dirty="0" err="1"/>
              <a:t>tech</a:t>
            </a:r>
            <a:endParaRPr lang="de-DE" sz="1700" dirty="0"/>
          </a:p>
          <a:p>
            <a:r>
              <a:rPr lang="de-DE" sz="1700" dirty="0"/>
              <a:t>3. Human Rights Due Diligence and Human Rights Impact Assessment </a:t>
            </a:r>
          </a:p>
        </p:txBody>
      </p:sp>
      <p:pic>
        <p:nvPicPr>
          <p:cNvPr id="5" name="Picture 4" descr="Graph on document with pen">
            <a:extLst>
              <a:ext uri="{FF2B5EF4-FFF2-40B4-BE49-F238E27FC236}">
                <a16:creationId xmlns:a16="http://schemas.microsoft.com/office/drawing/2014/main" id="{956D8B73-E82C-5B86-4EFA-24B4D46251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385" r="9662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7144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134706B-150F-487B-B4FB-34C10219C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FD23E7-C75D-4AFA-A4D4-BE55581109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1">
            <a:extLst>
              <a:ext uri="{FF2B5EF4-FFF2-40B4-BE49-F238E27FC236}">
                <a16:creationId xmlns:a16="http://schemas.microsoft.com/office/drawing/2014/main" id="{D6705569-F545-4F47-A260-A9202826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bg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176D5863-E64A-1640-8D7D-E1C1428150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5473" y="1998925"/>
            <a:ext cx="5541054" cy="2149412"/>
          </a:xfrm>
        </p:spPr>
        <p:txBody>
          <a:bodyPr>
            <a:normAutofit/>
          </a:bodyPr>
          <a:lstStyle/>
          <a:p>
            <a:r>
              <a:rPr lang="de-DE" sz="5200"/>
              <a:t>Introductory Concept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24A840-2BDA-2743-86DE-EA27B6ECC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0419" y="4300833"/>
            <a:ext cx="4431162" cy="1191873"/>
          </a:xfrm>
        </p:spPr>
        <p:txBody>
          <a:bodyPr>
            <a:normAutofit/>
          </a:bodyPr>
          <a:lstStyle/>
          <a:p>
            <a:r>
              <a:rPr lang="de-DE" sz="2200"/>
              <a:t>Business &amp; Human </a:t>
            </a:r>
            <a:r>
              <a:rPr lang="de-DE" sz="2200" err="1"/>
              <a:t>Rights</a:t>
            </a:r>
            <a:r>
              <a:rPr lang="de-DE" sz="2200"/>
              <a:t> </a:t>
            </a:r>
          </a:p>
          <a:p>
            <a:r>
              <a:rPr lang="de-DE" sz="2200" err="1"/>
              <a:t>and</a:t>
            </a:r>
            <a:r>
              <a:rPr lang="de-DE" sz="2200"/>
              <a:t> </a:t>
            </a:r>
            <a:r>
              <a:rPr lang="de-DE" sz="2200" err="1"/>
              <a:t>the</a:t>
            </a:r>
            <a:r>
              <a:rPr lang="de-DE" sz="2200"/>
              <a:t> UN </a:t>
            </a:r>
            <a:r>
              <a:rPr lang="de-DE" sz="2200" err="1"/>
              <a:t>Guiding</a:t>
            </a:r>
            <a:r>
              <a:rPr lang="de-DE" sz="2200"/>
              <a:t> </a:t>
            </a:r>
            <a:r>
              <a:rPr lang="de-DE" sz="2200" err="1"/>
              <a:t>Principles</a:t>
            </a:r>
            <a:r>
              <a:rPr lang="de-DE" sz="2200"/>
              <a:t> on Business &amp; Human </a:t>
            </a:r>
            <a:r>
              <a:rPr lang="de-DE" sz="2200" err="1"/>
              <a:t>Rights</a:t>
            </a:r>
            <a:r>
              <a:rPr lang="de-DE" sz="2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0477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556F8-BEA1-704B-A2F2-2635DD1F9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637" y="491290"/>
            <a:ext cx="5336119" cy="962353"/>
          </a:xfrm>
        </p:spPr>
        <p:txBody>
          <a:bodyPr/>
          <a:lstStyle/>
          <a:p>
            <a:r>
              <a:rPr lang="en-US" sz="3200" dirty="0"/>
              <a:t>The UN Guiding Principles on Business and Human Rights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4D635-54A7-634F-88BE-0D7439E85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639" y="1747155"/>
            <a:ext cx="5336117" cy="4805364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333"/>
              </a:spcBef>
            </a:pPr>
            <a:r>
              <a:rPr lang="fr-CH" kern="800" dirty="0" err="1"/>
              <a:t>Result</a:t>
            </a:r>
            <a:r>
              <a:rPr lang="fr-CH" kern="800" dirty="0"/>
              <a:t> of six </a:t>
            </a:r>
            <a:r>
              <a:rPr lang="fr-CH" kern="800" dirty="0" err="1"/>
              <a:t>year</a:t>
            </a:r>
            <a:r>
              <a:rPr lang="fr-CH" kern="800" dirty="0"/>
              <a:t> consultative </a:t>
            </a:r>
            <a:r>
              <a:rPr lang="fr-CH" kern="800" dirty="0" err="1"/>
              <a:t>process</a:t>
            </a:r>
            <a:r>
              <a:rPr lang="fr-CH" kern="800" dirty="0"/>
              <a:t> </a:t>
            </a:r>
            <a:r>
              <a:rPr lang="fr-CH" kern="800" dirty="0" err="1"/>
              <a:t>mandated</a:t>
            </a:r>
            <a:r>
              <a:rPr lang="fr-CH" kern="800" dirty="0"/>
              <a:t> by the UN </a:t>
            </a:r>
            <a:r>
              <a:rPr lang="fr-CH" kern="800" dirty="0" err="1"/>
              <a:t>Human</a:t>
            </a:r>
            <a:r>
              <a:rPr lang="fr-CH" kern="800" dirty="0"/>
              <a:t> </a:t>
            </a:r>
            <a:r>
              <a:rPr lang="fr-CH" kern="800" dirty="0" err="1"/>
              <a:t>Rights</a:t>
            </a:r>
            <a:r>
              <a:rPr lang="fr-CH" kern="800" dirty="0"/>
              <a:t> Council, </a:t>
            </a:r>
            <a:r>
              <a:rPr lang="fr-CH" kern="800" dirty="0" err="1"/>
              <a:t>led</a:t>
            </a:r>
            <a:r>
              <a:rPr lang="fr-CH" kern="800" dirty="0"/>
              <a:t> by SRSG John </a:t>
            </a:r>
            <a:r>
              <a:rPr lang="fr-CH" kern="800" dirty="0" err="1"/>
              <a:t>Ruggie</a:t>
            </a:r>
            <a:endParaRPr lang="fr-CH" kern="800" dirty="0"/>
          </a:p>
          <a:p>
            <a:pPr>
              <a:spcBef>
                <a:spcPts val="1333"/>
              </a:spcBef>
            </a:pPr>
            <a:r>
              <a:rPr lang="fr-CH" kern="800" dirty="0"/>
              <a:t>2011: The Council </a:t>
            </a:r>
            <a:r>
              <a:rPr lang="fr-CH" kern="800" dirty="0" err="1"/>
              <a:t>unanimously</a:t>
            </a:r>
            <a:r>
              <a:rPr lang="fr-CH" kern="800" dirty="0"/>
              <a:t> </a:t>
            </a:r>
            <a:r>
              <a:rPr lang="fr-CH" kern="800" dirty="0" err="1"/>
              <a:t>endorsed</a:t>
            </a:r>
            <a:r>
              <a:rPr lang="fr-CH" kern="800" dirty="0"/>
              <a:t> the </a:t>
            </a:r>
            <a:r>
              <a:rPr lang="fr-CH" kern="800" dirty="0" err="1"/>
              <a:t>Guiding</a:t>
            </a:r>
            <a:r>
              <a:rPr lang="fr-CH" kern="800" dirty="0"/>
              <a:t> </a:t>
            </a:r>
            <a:r>
              <a:rPr lang="fr-CH" kern="800" dirty="0" err="1"/>
              <a:t>Principles</a:t>
            </a:r>
            <a:r>
              <a:rPr lang="fr-CH" kern="800" dirty="0"/>
              <a:t> for </a:t>
            </a:r>
            <a:r>
              <a:rPr lang="fr-CH" kern="800" dirty="0" err="1"/>
              <a:t>operationalizing</a:t>
            </a:r>
            <a:r>
              <a:rPr lang="fr-CH" kern="800" dirty="0"/>
              <a:t> the </a:t>
            </a:r>
            <a:r>
              <a:rPr lang="fr-CH" kern="800" dirty="0" err="1"/>
              <a:t>Protect</a:t>
            </a:r>
            <a:r>
              <a:rPr lang="fr-CH" kern="800" dirty="0"/>
              <a:t>, Respect and </a:t>
            </a:r>
            <a:r>
              <a:rPr lang="fr-CH" kern="800" dirty="0" err="1"/>
              <a:t>Remedy</a:t>
            </a:r>
            <a:r>
              <a:rPr lang="fr-CH" kern="800" dirty="0"/>
              <a:t> </a:t>
            </a:r>
            <a:r>
              <a:rPr lang="fr-CH" kern="800" dirty="0" err="1"/>
              <a:t>framework</a:t>
            </a:r>
            <a:r>
              <a:rPr lang="fr-CH" kern="800" dirty="0"/>
              <a:t> in </a:t>
            </a:r>
            <a:r>
              <a:rPr lang="fr-CH" kern="800" dirty="0" err="1"/>
              <a:t>Resolution</a:t>
            </a:r>
            <a:r>
              <a:rPr lang="fr-CH" kern="800" dirty="0"/>
              <a:t> 17/4</a:t>
            </a:r>
          </a:p>
          <a:p>
            <a:pPr>
              <a:spcBef>
                <a:spcPts val="1333"/>
              </a:spcBef>
            </a:pPr>
            <a:r>
              <a:rPr lang="fr-CH" kern="800" dirty="0" err="1"/>
              <a:t>Endorsed</a:t>
            </a:r>
            <a:r>
              <a:rPr lang="fr-CH" kern="800" dirty="0"/>
              <a:t> by global business, civil society and </a:t>
            </a:r>
            <a:r>
              <a:rPr lang="fr-CH" kern="800" dirty="0" err="1"/>
              <a:t>trade</a:t>
            </a:r>
            <a:r>
              <a:rPr lang="fr-CH" kern="800" dirty="0"/>
              <a:t> unions</a:t>
            </a:r>
          </a:p>
          <a:p>
            <a:pPr>
              <a:spcBef>
                <a:spcPts val="1333"/>
              </a:spcBef>
            </a:pPr>
            <a:r>
              <a:rPr lang="en-US" kern="800" dirty="0">
                <a:cs typeface="Calibri"/>
              </a:rPr>
              <a:t>A global normative framework with a strong political foundation</a:t>
            </a:r>
          </a:p>
          <a:p>
            <a:pPr>
              <a:spcBef>
                <a:spcPts val="1333"/>
              </a:spcBef>
            </a:pPr>
            <a:r>
              <a:rPr lang="en-US" kern="800" dirty="0">
                <a:cs typeface="Calibri"/>
              </a:rPr>
              <a:t>‘Principled Pragmatism’</a:t>
            </a:r>
            <a:endParaRPr lang="fr-CH" kern="800" dirty="0"/>
          </a:p>
          <a:p>
            <a:pPr>
              <a:spcBef>
                <a:spcPts val="1333"/>
              </a:spcBef>
            </a:pPr>
            <a:r>
              <a:rPr lang="en-US" kern="800" dirty="0">
                <a:cs typeface="Calibri"/>
              </a:rPr>
              <a:t>Significant uptake in business practice and regulatory frameworks</a:t>
            </a:r>
          </a:p>
        </p:txBody>
      </p:sp>
      <p:pic>
        <p:nvPicPr>
          <p:cNvPr id="5" name="Content Placeholder 8">
            <a:extLst>
              <a:ext uri="{FF2B5EF4-FFF2-40B4-BE49-F238E27FC236}">
                <a16:creationId xmlns:a16="http://schemas.microsoft.com/office/drawing/2014/main" id="{614E4756-4C40-9347-8512-4CA8A1B11034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01" r="40076"/>
          <a:stretch/>
        </p:blipFill>
        <p:spPr bwMode="auto">
          <a:xfrm>
            <a:off x="6089971" y="-1"/>
            <a:ext cx="6102029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6736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67" dirty="0">
                <a:solidFill>
                  <a:srgbClr val="0070C0"/>
                </a:solidFill>
                <a:cs typeface="Calibri" panose="020F0502020204030204" pitchFamily="34" charset="0"/>
              </a:rPr>
              <a:t>The Guiding Principles – Three Pillars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354888" y="6381749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468C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9B41ED-53A5-4455-9815-D00752AD3987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1EE6D77-4B86-2449-A9D6-27044BBBE5A8}"/>
              </a:ext>
            </a:extLst>
          </p:cNvPr>
          <p:cNvGrpSpPr/>
          <p:nvPr/>
        </p:nvGrpSpPr>
        <p:grpSpPr>
          <a:xfrm>
            <a:off x="2265364" y="2020868"/>
            <a:ext cx="2326853" cy="3835153"/>
            <a:chOff x="395536" y="1970111"/>
            <a:chExt cx="2326853" cy="383515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0A8975F-ADB5-0A4F-B9C3-E2CF9544E71C}"/>
                </a:ext>
              </a:extLst>
            </p:cNvPr>
            <p:cNvSpPr/>
            <p:nvPr/>
          </p:nvSpPr>
          <p:spPr>
            <a:xfrm>
              <a:off x="395536" y="5013176"/>
              <a:ext cx="2326853" cy="79208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Protect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91EEE00-90E9-4544-9B02-B057C121FFFF}"/>
                </a:ext>
              </a:extLst>
            </p:cNvPr>
            <p:cNvSpPr/>
            <p:nvPr/>
          </p:nvSpPr>
          <p:spPr>
            <a:xfrm>
              <a:off x="395536" y="1970111"/>
              <a:ext cx="2326853" cy="303272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accent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The State duty to protect against human rights abuses by businesses: policies, regulation, adjudication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986EC65-4C14-E34B-B8B8-A2E1EB1A7F7E}"/>
              </a:ext>
            </a:extLst>
          </p:cNvPr>
          <p:cNvSpPr/>
          <p:nvPr/>
        </p:nvSpPr>
        <p:spPr>
          <a:xfrm>
            <a:off x="4841276" y="5053587"/>
            <a:ext cx="2326853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Respect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98EFC8-445E-F348-99A6-75B3F619BE12}"/>
              </a:ext>
            </a:extLst>
          </p:cNvPr>
          <p:cNvSpPr/>
          <p:nvPr/>
        </p:nvSpPr>
        <p:spPr>
          <a:xfrm>
            <a:off x="4849268" y="2042119"/>
            <a:ext cx="2326853" cy="30327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corporate responsibility to respect human rights : act with due diligence to avoid infringements and address adverse impacts on human rights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350F42-CF9F-AC46-870D-D2423EF57862}"/>
              </a:ext>
            </a:extLst>
          </p:cNvPr>
          <p:cNvSpPr/>
          <p:nvPr/>
        </p:nvSpPr>
        <p:spPr>
          <a:xfrm>
            <a:off x="7464152" y="5085184"/>
            <a:ext cx="2326853" cy="79208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Remedy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BD8E03-4492-E044-B36B-8E7B15F806E0}"/>
              </a:ext>
            </a:extLst>
          </p:cNvPr>
          <p:cNvSpPr/>
          <p:nvPr/>
        </p:nvSpPr>
        <p:spPr>
          <a:xfrm>
            <a:off x="7464152" y="2042119"/>
            <a:ext cx="2326853" cy="30327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 to effective remedy for victims through judicial and non-judicial grievance mechanisms </a:t>
            </a:r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9EA321CF-B8BE-904D-94BE-040CED3E28C1}"/>
              </a:ext>
            </a:extLst>
          </p:cNvPr>
          <p:cNvSpPr/>
          <p:nvPr/>
        </p:nvSpPr>
        <p:spPr>
          <a:xfrm>
            <a:off x="2265364" y="1124744"/>
            <a:ext cx="7359029" cy="7200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482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Video 8" descr="3D Graphs">
            <a:extLst>
              <a:ext uri="{FF2B5EF4-FFF2-40B4-BE49-F238E27FC236}">
                <a16:creationId xmlns:a16="http://schemas.microsoft.com/office/drawing/2014/main" id="{DC58AD62-6F6F-E229-ED50-B820F1D62E9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84" r="1" b="1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176D5863-E64A-1640-8D7D-E1C1428150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sz="5200">
                <a:solidFill>
                  <a:srgbClr val="FFFFFF"/>
                </a:solidFill>
              </a:rPr>
              <a:t>2. The relevance of the UNGPs in tech – the UN Human Rights B-Tech Project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24A840-2BDA-2743-86DE-EA27B6ECC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53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8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1166</Words>
  <Application>Microsoft Macintosh PowerPoint</Application>
  <PresentationFormat>Widescreen</PresentationFormat>
  <Paragraphs>128</Paragraphs>
  <Slides>17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Avenir Next</vt:lpstr>
      <vt:lpstr>Calibri</vt:lpstr>
      <vt:lpstr>Calibri Light</vt:lpstr>
      <vt:lpstr>Office Theme</vt:lpstr>
      <vt:lpstr>Introduction to  the UN Guiding Principles on Business &amp; Human Rights</vt:lpstr>
      <vt:lpstr>What are human rights?</vt:lpstr>
      <vt:lpstr>PowerPoint Presentation</vt:lpstr>
      <vt:lpstr>PowerPoint Presentation</vt:lpstr>
      <vt:lpstr>Structure of today‘s session</vt:lpstr>
      <vt:lpstr>Introductory Concept </vt:lpstr>
      <vt:lpstr>The UN Guiding Principles on Business and Human Rights</vt:lpstr>
      <vt:lpstr>The Guiding Principles – Three Pillars</vt:lpstr>
      <vt:lpstr>2. The relevance of the UNGPs in tech – the UN Human Rights B-Tech Project </vt:lpstr>
      <vt:lpstr>B-Tech Project modalities</vt:lpstr>
      <vt:lpstr>BHR lens to address challenges for human rights in tech</vt:lpstr>
      <vt:lpstr>3. Human Rights Due Diligence</vt:lpstr>
      <vt:lpstr> </vt:lpstr>
      <vt:lpstr>PowerPoint Presentation</vt:lpstr>
      <vt:lpstr>PowerPoint Presentation</vt:lpstr>
      <vt:lpstr>PowerPoint Presentation</vt:lpstr>
      <vt:lpstr>Thank you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the UN Guiding Principles on Business &amp; Human Rights</dc:title>
  <dc:creator>Isabel Ebert</dc:creator>
  <cp:lastModifiedBy>Isabel Ebert</cp:lastModifiedBy>
  <cp:revision>1</cp:revision>
  <dcterms:created xsi:type="dcterms:W3CDTF">2023-11-28T12:38:17Z</dcterms:created>
  <dcterms:modified xsi:type="dcterms:W3CDTF">2023-11-28T12:40:46Z</dcterms:modified>
</cp:coreProperties>
</file>