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wmv" ContentType="video/x-ms-wm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25"/>
  </p:notesMasterIdLst>
  <p:handoutMasterIdLst>
    <p:handoutMasterId r:id="rId26"/>
  </p:handoutMasterIdLst>
  <p:sldIdLst>
    <p:sldId id="256" r:id="rId2"/>
    <p:sldId id="257" r:id="rId3"/>
    <p:sldId id="276" r:id="rId4"/>
    <p:sldId id="279" r:id="rId5"/>
    <p:sldId id="260" r:id="rId6"/>
    <p:sldId id="277" r:id="rId7"/>
    <p:sldId id="262" r:id="rId8"/>
    <p:sldId id="267" r:id="rId9"/>
    <p:sldId id="264" r:id="rId10"/>
    <p:sldId id="289" r:id="rId11"/>
    <p:sldId id="269" r:id="rId12"/>
    <p:sldId id="272" r:id="rId13"/>
    <p:sldId id="271" r:id="rId14"/>
    <p:sldId id="281" r:id="rId15"/>
    <p:sldId id="278" r:id="rId16"/>
    <p:sldId id="274" r:id="rId17"/>
    <p:sldId id="273" r:id="rId18"/>
    <p:sldId id="291" r:id="rId19"/>
    <p:sldId id="286" r:id="rId20"/>
    <p:sldId id="292" r:id="rId21"/>
    <p:sldId id="285" r:id="rId22"/>
    <p:sldId id="287" r:id="rId23"/>
    <p:sldId id="288" r:id="rId24"/>
  </p:sldIdLst>
  <p:sldSz cx="9906000" cy="6858000" type="A4"/>
  <p:notesSz cx="6797675" cy="9928225"/>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ittlere Formatvorlage 2 - Akz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26" autoAdjust="0"/>
    <p:restoredTop sz="71795" autoAdjust="0"/>
  </p:normalViewPr>
  <p:slideViewPr>
    <p:cSldViewPr>
      <p:cViewPr varScale="1">
        <p:scale>
          <a:sx n="105" d="100"/>
          <a:sy n="105" d="100"/>
        </p:scale>
        <p:origin x="-102" y="-180"/>
      </p:cViewPr>
      <p:guideLst>
        <p:guide orient="horz" pos="2160"/>
        <p:guide orient="horz" pos="4236"/>
        <p:guide pos="3120"/>
        <p:guide pos="905"/>
        <p:guide pos="761"/>
      </p:guideLst>
    </p:cSldViewPr>
  </p:slideViewPr>
  <p:notesTextViewPr>
    <p:cViewPr>
      <p:scale>
        <a:sx n="100" d="100"/>
        <a:sy n="100" d="100"/>
      </p:scale>
      <p:origin x="0" y="0"/>
    </p:cViewPr>
  </p:notesTextViewPr>
  <p:notesViewPr>
    <p:cSldViewPr showGuides="1">
      <p:cViewPr varScale="1">
        <p:scale>
          <a:sx n="80" d="100"/>
          <a:sy n="80" d="100"/>
        </p:scale>
        <p:origin x="-1968"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B8FC88-0249-471B-A98F-A9086D02E84F}" type="doc">
      <dgm:prSet loTypeId="urn:microsoft.com/office/officeart/2005/8/layout/radial4" loCatId="relationship" qsTypeId="urn:microsoft.com/office/officeart/2005/8/quickstyle/simple1" qsCatId="simple" csTypeId="urn:microsoft.com/office/officeart/2005/8/colors/colorful4" csCatId="colorful" phldr="1"/>
      <dgm:spPr/>
      <dgm:t>
        <a:bodyPr/>
        <a:lstStyle/>
        <a:p>
          <a:endParaRPr lang="de-CH"/>
        </a:p>
      </dgm:t>
    </dgm:pt>
    <dgm:pt modelId="{6146B01C-A38C-4EC4-8772-2EDFE2A87D71}">
      <dgm:prSet custT="1"/>
      <dgm:spPr>
        <a:solidFill>
          <a:srgbClr val="7030A0"/>
        </a:solidFill>
      </dgm:spPr>
      <dgm:t>
        <a:bodyPr/>
        <a:lstStyle/>
        <a:p>
          <a:pPr rtl="0"/>
          <a:r>
            <a:rPr lang="de-CH" sz="2400" dirty="0" smtClean="0"/>
            <a:t>Politische Steuerung der SBB</a:t>
          </a:r>
          <a:endParaRPr lang="de-CH" sz="2400" dirty="0"/>
        </a:p>
      </dgm:t>
    </dgm:pt>
    <dgm:pt modelId="{3C28DBCD-98EC-4CDC-BB52-8EA0B9B7EA10}" type="parTrans" cxnId="{D384861B-FEE0-4E2D-AA50-D5785E8CBDE5}">
      <dgm:prSet/>
      <dgm:spPr/>
      <dgm:t>
        <a:bodyPr/>
        <a:lstStyle/>
        <a:p>
          <a:endParaRPr lang="de-CH" sz="2400"/>
        </a:p>
      </dgm:t>
    </dgm:pt>
    <dgm:pt modelId="{52D732D5-EABD-42E0-995D-4AF87DF02659}" type="sibTrans" cxnId="{D384861B-FEE0-4E2D-AA50-D5785E8CBDE5}">
      <dgm:prSet/>
      <dgm:spPr/>
      <dgm:t>
        <a:bodyPr/>
        <a:lstStyle/>
        <a:p>
          <a:endParaRPr lang="de-CH" sz="2400"/>
        </a:p>
      </dgm:t>
    </dgm:pt>
    <dgm:pt modelId="{3A86888A-758E-4EC0-93EA-1AFF0800680E}">
      <dgm:prSet custT="1"/>
      <dgm:spPr>
        <a:solidFill>
          <a:srgbClr val="FF0000"/>
        </a:solidFill>
      </dgm:spPr>
      <dgm:t>
        <a:bodyPr/>
        <a:lstStyle/>
        <a:p>
          <a:pPr rtl="0"/>
          <a:r>
            <a:rPr lang="de-CH" sz="2400" dirty="0" smtClean="0"/>
            <a:t>Die politische Rationalität</a:t>
          </a:r>
          <a:endParaRPr lang="de-CH" sz="2400" dirty="0"/>
        </a:p>
      </dgm:t>
    </dgm:pt>
    <dgm:pt modelId="{5133B83D-D66A-4664-ADEE-2D9FD5F0E57C}" type="parTrans" cxnId="{2B630538-CD9C-4E03-A097-A41A50694702}">
      <dgm:prSet/>
      <dgm:spPr>
        <a:solidFill>
          <a:srgbClr val="FF0000"/>
        </a:solidFill>
      </dgm:spPr>
      <dgm:t>
        <a:bodyPr/>
        <a:lstStyle/>
        <a:p>
          <a:endParaRPr lang="de-CH" sz="2400"/>
        </a:p>
      </dgm:t>
    </dgm:pt>
    <dgm:pt modelId="{8C0D4848-2E4C-4183-965C-50BE32CD7324}" type="sibTrans" cxnId="{2B630538-CD9C-4E03-A097-A41A50694702}">
      <dgm:prSet/>
      <dgm:spPr/>
      <dgm:t>
        <a:bodyPr/>
        <a:lstStyle/>
        <a:p>
          <a:endParaRPr lang="de-CH" sz="2400"/>
        </a:p>
      </dgm:t>
    </dgm:pt>
    <dgm:pt modelId="{0E91A9B0-9AB2-4F40-9736-41BCF7D96F0D}">
      <dgm:prSet custT="1"/>
      <dgm:spPr>
        <a:solidFill>
          <a:srgbClr val="00B0F0"/>
        </a:solidFill>
      </dgm:spPr>
      <dgm:t>
        <a:bodyPr/>
        <a:lstStyle/>
        <a:p>
          <a:pPr rtl="0"/>
          <a:r>
            <a:rPr lang="de-CH" sz="2400" dirty="0" smtClean="0"/>
            <a:t>Einfluss-</a:t>
          </a:r>
          <a:br>
            <a:rPr lang="de-CH" sz="2400" dirty="0" smtClean="0"/>
          </a:br>
          <a:r>
            <a:rPr lang="de-CH" sz="2400" dirty="0" err="1" smtClean="0"/>
            <a:t>möglichkeiten</a:t>
          </a:r>
          <a:r>
            <a:rPr lang="de-CH" sz="2400" dirty="0" smtClean="0"/>
            <a:t> der Politik</a:t>
          </a:r>
          <a:endParaRPr lang="de-CH" sz="2400" dirty="0"/>
        </a:p>
      </dgm:t>
    </dgm:pt>
    <dgm:pt modelId="{02626465-EC50-479A-BFAF-04207A0A7EFC}" type="parTrans" cxnId="{52AA5406-4B3F-48B5-8C00-1D18D3EA3A22}">
      <dgm:prSet/>
      <dgm:spPr>
        <a:solidFill>
          <a:srgbClr val="00B0F0"/>
        </a:solidFill>
      </dgm:spPr>
      <dgm:t>
        <a:bodyPr/>
        <a:lstStyle/>
        <a:p>
          <a:endParaRPr lang="de-CH" sz="2400"/>
        </a:p>
      </dgm:t>
    </dgm:pt>
    <dgm:pt modelId="{AD12D8DA-4870-4819-A79A-2895DC404161}" type="sibTrans" cxnId="{52AA5406-4B3F-48B5-8C00-1D18D3EA3A22}">
      <dgm:prSet/>
      <dgm:spPr/>
      <dgm:t>
        <a:bodyPr/>
        <a:lstStyle/>
        <a:p>
          <a:endParaRPr lang="de-CH" sz="2400"/>
        </a:p>
      </dgm:t>
    </dgm:pt>
    <dgm:pt modelId="{D5D20B32-4F8A-4041-9EBA-AC02E34461B2}" type="pres">
      <dgm:prSet presAssocID="{6BB8FC88-0249-471B-A98F-A9086D02E84F}" presName="cycle" presStyleCnt="0">
        <dgm:presLayoutVars>
          <dgm:chMax val="1"/>
          <dgm:dir/>
          <dgm:animLvl val="ctr"/>
          <dgm:resizeHandles val="exact"/>
        </dgm:presLayoutVars>
      </dgm:prSet>
      <dgm:spPr/>
      <dgm:t>
        <a:bodyPr/>
        <a:lstStyle/>
        <a:p>
          <a:endParaRPr lang="de-CH"/>
        </a:p>
      </dgm:t>
    </dgm:pt>
    <dgm:pt modelId="{3600A751-86C6-4DE5-811D-599C0229A92B}" type="pres">
      <dgm:prSet presAssocID="{6146B01C-A38C-4EC4-8772-2EDFE2A87D71}" presName="centerShape" presStyleLbl="node0" presStyleIdx="0" presStyleCnt="1"/>
      <dgm:spPr/>
      <dgm:t>
        <a:bodyPr/>
        <a:lstStyle/>
        <a:p>
          <a:endParaRPr lang="de-CH"/>
        </a:p>
      </dgm:t>
    </dgm:pt>
    <dgm:pt modelId="{38319455-6908-40EC-ABDF-A6356A47DE6C}" type="pres">
      <dgm:prSet presAssocID="{02626465-EC50-479A-BFAF-04207A0A7EFC}" presName="parTrans" presStyleLbl="bgSibTrans2D1" presStyleIdx="0" presStyleCnt="2"/>
      <dgm:spPr/>
      <dgm:t>
        <a:bodyPr/>
        <a:lstStyle/>
        <a:p>
          <a:endParaRPr lang="de-CH"/>
        </a:p>
      </dgm:t>
    </dgm:pt>
    <dgm:pt modelId="{9C05015B-970C-4A84-9EFD-549A18D406C2}" type="pres">
      <dgm:prSet presAssocID="{0E91A9B0-9AB2-4F40-9736-41BCF7D96F0D}" presName="node" presStyleLbl="node1" presStyleIdx="0" presStyleCnt="2">
        <dgm:presLayoutVars>
          <dgm:bulletEnabled val="1"/>
        </dgm:presLayoutVars>
      </dgm:prSet>
      <dgm:spPr/>
      <dgm:t>
        <a:bodyPr/>
        <a:lstStyle/>
        <a:p>
          <a:endParaRPr lang="de-CH"/>
        </a:p>
      </dgm:t>
    </dgm:pt>
    <dgm:pt modelId="{AFB7AF82-BF2D-4A04-99E5-B46057FFABD1}" type="pres">
      <dgm:prSet presAssocID="{5133B83D-D66A-4664-ADEE-2D9FD5F0E57C}" presName="parTrans" presStyleLbl="bgSibTrans2D1" presStyleIdx="1" presStyleCnt="2"/>
      <dgm:spPr/>
      <dgm:t>
        <a:bodyPr/>
        <a:lstStyle/>
        <a:p>
          <a:endParaRPr lang="de-CH"/>
        </a:p>
      </dgm:t>
    </dgm:pt>
    <dgm:pt modelId="{8A9299B9-FBD8-4872-AA36-57BC2E94F3BB}" type="pres">
      <dgm:prSet presAssocID="{3A86888A-758E-4EC0-93EA-1AFF0800680E}" presName="node" presStyleLbl="node1" presStyleIdx="1" presStyleCnt="2">
        <dgm:presLayoutVars>
          <dgm:bulletEnabled val="1"/>
        </dgm:presLayoutVars>
      </dgm:prSet>
      <dgm:spPr/>
      <dgm:t>
        <a:bodyPr/>
        <a:lstStyle/>
        <a:p>
          <a:endParaRPr lang="de-CH"/>
        </a:p>
      </dgm:t>
    </dgm:pt>
  </dgm:ptLst>
  <dgm:cxnLst>
    <dgm:cxn modelId="{2B630538-CD9C-4E03-A097-A41A50694702}" srcId="{6146B01C-A38C-4EC4-8772-2EDFE2A87D71}" destId="{3A86888A-758E-4EC0-93EA-1AFF0800680E}" srcOrd="1" destOrd="0" parTransId="{5133B83D-D66A-4664-ADEE-2D9FD5F0E57C}" sibTransId="{8C0D4848-2E4C-4183-965C-50BE32CD7324}"/>
    <dgm:cxn modelId="{D384861B-FEE0-4E2D-AA50-D5785E8CBDE5}" srcId="{6BB8FC88-0249-471B-A98F-A9086D02E84F}" destId="{6146B01C-A38C-4EC4-8772-2EDFE2A87D71}" srcOrd="0" destOrd="0" parTransId="{3C28DBCD-98EC-4CDC-BB52-8EA0B9B7EA10}" sibTransId="{52D732D5-EABD-42E0-995D-4AF87DF02659}"/>
    <dgm:cxn modelId="{E1E675B4-F420-4794-A5D1-4DF4C237C40A}" type="presOf" srcId="{5133B83D-D66A-4664-ADEE-2D9FD5F0E57C}" destId="{AFB7AF82-BF2D-4A04-99E5-B46057FFABD1}" srcOrd="0" destOrd="0" presId="urn:microsoft.com/office/officeart/2005/8/layout/radial4"/>
    <dgm:cxn modelId="{ED7FCD3A-13C1-4E86-8BAF-64690B421F31}" type="presOf" srcId="{0E91A9B0-9AB2-4F40-9736-41BCF7D96F0D}" destId="{9C05015B-970C-4A84-9EFD-549A18D406C2}" srcOrd="0" destOrd="0" presId="urn:microsoft.com/office/officeart/2005/8/layout/radial4"/>
    <dgm:cxn modelId="{07B15F68-8ED6-4613-89B1-B9E669E503AC}" type="presOf" srcId="{6146B01C-A38C-4EC4-8772-2EDFE2A87D71}" destId="{3600A751-86C6-4DE5-811D-599C0229A92B}" srcOrd="0" destOrd="0" presId="urn:microsoft.com/office/officeart/2005/8/layout/radial4"/>
    <dgm:cxn modelId="{6242683D-A74E-422B-BAC3-70324DF02D4E}" type="presOf" srcId="{02626465-EC50-479A-BFAF-04207A0A7EFC}" destId="{38319455-6908-40EC-ABDF-A6356A47DE6C}" srcOrd="0" destOrd="0" presId="urn:microsoft.com/office/officeart/2005/8/layout/radial4"/>
    <dgm:cxn modelId="{C8167144-C7EA-4DAD-B5B4-07F46D0F52B2}" type="presOf" srcId="{6BB8FC88-0249-471B-A98F-A9086D02E84F}" destId="{D5D20B32-4F8A-4041-9EBA-AC02E34461B2}" srcOrd="0" destOrd="0" presId="urn:microsoft.com/office/officeart/2005/8/layout/radial4"/>
    <dgm:cxn modelId="{BE874A5A-1C1A-4C8A-94B2-86D356B1E847}" type="presOf" srcId="{3A86888A-758E-4EC0-93EA-1AFF0800680E}" destId="{8A9299B9-FBD8-4872-AA36-57BC2E94F3BB}" srcOrd="0" destOrd="0" presId="urn:microsoft.com/office/officeart/2005/8/layout/radial4"/>
    <dgm:cxn modelId="{52AA5406-4B3F-48B5-8C00-1D18D3EA3A22}" srcId="{6146B01C-A38C-4EC4-8772-2EDFE2A87D71}" destId="{0E91A9B0-9AB2-4F40-9736-41BCF7D96F0D}" srcOrd="0" destOrd="0" parTransId="{02626465-EC50-479A-BFAF-04207A0A7EFC}" sibTransId="{AD12D8DA-4870-4819-A79A-2895DC404161}"/>
    <dgm:cxn modelId="{0E4E5023-1F44-4954-BDD4-7CCB57A33E00}" type="presParOf" srcId="{D5D20B32-4F8A-4041-9EBA-AC02E34461B2}" destId="{3600A751-86C6-4DE5-811D-599C0229A92B}" srcOrd="0" destOrd="0" presId="urn:microsoft.com/office/officeart/2005/8/layout/radial4"/>
    <dgm:cxn modelId="{38157967-52DB-4221-8EA6-BB9AFE1A43DC}" type="presParOf" srcId="{D5D20B32-4F8A-4041-9EBA-AC02E34461B2}" destId="{38319455-6908-40EC-ABDF-A6356A47DE6C}" srcOrd="1" destOrd="0" presId="urn:microsoft.com/office/officeart/2005/8/layout/radial4"/>
    <dgm:cxn modelId="{26FA5DA6-E1D4-4704-A8B9-A855C1C15F03}" type="presParOf" srcId="{D5D20B32-4F8A-4041-9EBA-AC02E34461B2}" destId="{9C05015B-970C-4A84-9EFD-549A18D406C2}" srcOrd="2" destOrd="0" presId="urn:microsoft.com/office/officeart/2005/8/layout/radial4"/>
    <dgm:cxn modelId="{09DE9437-F0AB-4535-B162-5A3FCB7DAC0A}" type="presParOf" srcId="{D5D20B32-4F8A-4041-9EBA-AC02E34461B2}" destId="{AFB7AF82-BF2D-4A04-99E5-B46057FFABD1}" srcOrd="3" destOrd="0" presId="urn:microsoft.com/office/officeart/2005/8/layout/radial4"/>
    <dgm:cxn modelId="{9FBAD4F0-FF8B-4BF6-BE1E-27CFAABEC476}" type="presParOf" srcId="{D5D20B32-4F8A-4041-9EBA-AC02E34461B2}" destId="{8A9299B9-FBD8-4872-AA36-57BC2E94F3BB}"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917F37-B22E-4B29-A8BB-4CD3D32F19D6}"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de-CH"/>
        </a:p>
      </dgm:t>
    </dgm:pt>
    <dgm:pt modelId="{21314A0C-ACF0-45A9-9C1B-D85FEB1AEA7A}">
      <dgm:prSet custT="1"/>
      <dgm:spPr/>
      <dgm:t>
        <a:bodyPr/>
        <a:lstStyle/>
        <a:p>
          <a:pPr rtl="0"/>
          <a:r>
            <a:rPr lang="de-CH" sz="2000" dirty="0" err="1" smtClean="0"/>
            <a:t>Sektorieller</a:t>
          </a:r>
          <a:r>
            <a:rPr lang="de-CH" sz="2000" dirty="0" smtClean="0"/>
            <a:t> Regulator / Marktregulator</a:t>
          </a:r>
          <a:br>
            <a:rPr lang="de-CH" sz="2000" dirty="0" smtClean="0"/>
          </a:br>
          <a:r>
            <a:rPr lang="de-CH" sz="1600" dirty="0" smtClean="0"/>
            <a:t>(SKE, WEKO, UVEK, BAV, </a:t>
          </a:r>
          <a:r>
            <a:rPr lang="de-CH" sz="1600" dirty="0" err="1" smtClean="0"/>
            <a:t>BverG</a:t>
          </a:r>
          <a:r>
            <a:rPr lang="de-CH" sz="1600" dirty="0" smtClean="0"/>
            <a:t>, Trasse Schweiz)</a:t>
          </a:r>
          <a:endParaRPr lang="de-CH" sz="1600" dirty="0"/>
        </a:p>
      </dgm:t>
    </dgm:pt>
    <dgm:pt modelId="{B182620C-A02B-4385-BD99-2E5D0ADBBB4B}" type="parTrans" cxnId="{93D59E02-6794-4CE5-A113-632E1501D2C3}">
      <dgm:prSet/>
      <dgm:spPr/>
      <dgm:t>
        <a:bodyPr/>
        <a:lstStyle/>
        <a:p>
          <a:endParaRPr lang="de-CH" sz="1800"/>
        </a:p>
      </dgm:t>
    </dgm:pt>
    <dgm:pt modelId="{F51C34F8-7BB7-438D-8684-0B8FFBFD6E2E}" type="sibTrans" cxnId="{93D59E02-6794-4CE5-A113-632E1501D2C3}">
      <dgm:prSet/>
      <dgm:spPr/>
      <dgm:t>
        <a:bodyPr/>
        <a:lstStyle/>
        <a:p>
          <a:endParaRPr lang="de-CH" sz="1800"/>
        </a:p>
      </dgm:t>
    </dgm:pt>
    <dgm:pt modelId="{B58EF25F-6343-4D70-B360-5CE8EA7C1D47}">
      <dgm:prSet custT="1"/>
      <dgm:spPr/>
      <dgm:t>
        <a:bodyPr/>
        <a:lstStyle/>
        <a:p>
          <a:pPr rtl="0">
            <a:spcAft>
              <a:spcPts val="0"/>
            </a:spcAft>
          </a:pPr>
          <a:r>
            <a:rPr lang="de-CH" sz="1800" dirty="0" smtClean="0"/>
            <a:t>Wahl VR</a:t>
          </a:r>
          <a:endParaRPr lang="de-CH" sz="1800" dirty="0"/>
        </a:p>
      </dgm:t>
    </dgm:pt>
    <dgm:pt modelId="{2ABBEBC1-AA5F-40C7-B538-F57225248804}" type="parTrans" cxnId="{853C4C77-09C0-4179-BC63-E0D792AAD369}">
      <dgm:prSet/>
      <dgm:spPr/>
      <dgm:t>
        <a:bodyPr/>
        <a:lstStyle/>
        <a:p>
          <a:endParaRPr lang="de-CH" sz="1800"/>
        </a:p>
      </dgm:t>
    </dgm:pt>
    <dgm:pt modelId="{6F38EB4A-1707-43F9-8680-C19607CAFAE9}" type="sibTrans" cxnId="{853C4C77-09C0-4179-BC63-E0D792AAD369}">
      <dgm:prSet/>
      <dgm:spPr/>
      <dgm:t>
        <a:bodyPr/>
        <a:lstStyle/>
        <a:p>
          <a:endParaRPr lang="de-CH" sz="1800"/>
        </a:p>
      </dgm:t>
    </dgm:pt>
    <dgm:pt modelId="{C9818460-26AE-4954-B6E8-083A4E62D336}">
      <dgm:prSet custT="1"/>
      <dgm:spPr/>
      <dgm:t>
        <a:bodyPr/>
        <a:lstStyle/>
        <a:p>
          <a:pPr rtl="0"/>
          <a:r>
            <a:rPr lang="de-CH" sz="2000" dirty="0" err="1" smtClean="0"/>
            <a:t>Finanzierer</a:t>
          </a:r>
          <a:r>
            <a:rPr lang="de-CH" sz="2000" dirty="0" smtClean="0"/>
            <a:t/>
          </a:r>
          <a:br>
            <a:rPr lang="de-CH" sz="2000" dirty="0" smtClean="0"/>
          </a:br>
          <a:r>
            <a:rPr lang="de-CH" sz="1600" dirty="0" smtClean="0"/>
            <a:t>(Parlament)</a:t>
          </a:r>
          <a:endParaRPr lang="de-CH" sz="2000" dirty="0"/>
        </a:p>
      </dgm:t>
    </dgm:pt>
    <dgm:pt modelId="{9ED7590E-396A-4B5D-A8B9-1362ACFF14CF}" type="parTrans" cxnId="{79BB59D7-7214-4DDC-AD14-B9ABA333D1C0}">
      <dgm:prSet/>
      <dgm:spPr/>
      <dgm:t>
        <a:bodyPr/>
        <a:lstStyle/>
        <a:p>
          <a:endParaRPr lang="de-CH" sz="1800"/>
        </a:p>
      </dgm:t>
    </dgm:pt>
    <dgm:pt modelId="{D821F804-3BEF-4B2D-8DAA-BAD56F3919F6}" type="sibTrans" cxnId="{79BB59D7-7214-4DDC-AD14-B9ABA333D1C0}">
      <dgm:prSet/>
      <dgm:spPr/>
      <dgm:t>
        <a:bodyPr/>
        <a:lstStyle/>
        <a:p>
          <a:endParaRPr lang="de-CH" sz="1800"/>
        </a:p>
      </dgm:t>
    </dgm:pt>
    <dgm:pt modelId="{3963E989-8104-4970-B1AB-898043ABF195}">
      <dgm:prSet custT="1"/>
      <dgm:spPr/>
      <dgm:t>
        <a:bodyPr/>
        <a:lstStyle/>
        <a:p>
          <a:pPr rtl="0">
            <a:spcAft>
              <a:spcPts val="0"/>
            </a:spcAft>
          </a:pPr>
          <a:r>
            <a:rPr lang="de-CH" sz="1800" dirty="0" smtClean="0"/>
            <a:t>Erweiterung Infrastruktur, Grossprojekte</a:t>
          </a:r>
          <a:endParaRPr lang="de-CH" sz="1800" dirty="0"/>
        </a:p>
      </dgm:t>
    </dgm:pt>
    <dgm:pt modelId="{1201FB46-A832-47E5-9781-118F0C63D943}" type="parTrans" cxnId="{97D150FE-0EAF-4D36-80B7-6974E2268F47}">
      <dgm:prSet/>
      <dgm:spPr/>
      <dgm:t>
        <a:bodyPr/>
        <a:lstStyle/>
        <a:p>
          <a:endParaRPr lang="de-CH" sz="1800"/>
        </a:p>
      </dgm:t>
    </dgm:pt>
    <dgm:pt modelId="{722C9E8F-4CD4-4883-9A61-97065FB15731}" type="sibTrans" cxnId="{97D150FE-0EAF-4D36-80B7-6974E2268F47}">
      <dgm:prSet/>
      <dgm:spPr/>
      <dgm:t>
        <a:bodyPr/>
        <a:lstStyle/>
        <a:p>
          <a:endParaRPr lang="de-CH" sz="1800"/>
        </a:p>
      </dgm:t>
    </dgm:pt>
    <dgm:pt modelId="{D9378D43-FEDE-4F7F-9882-BE0C4671FAAA}">
      <dgm:prSet custT="1"/>
      <dgm:spPr/>
      <dgm:t>
        <a:bodyPr/>
        <a:lstStyle/>
        <a:p>
          <a:pPr rtl="0">
            <a:spcAft>
              <a:spcPts val="0"/>
            </a:spcAft>
          </a:pPr>
          <a:r>
            <a:rPr lang="de-CH" sz="1800" dirty="0" smtClean="0"/>
            <a:t>Private Anschlussgeleise, Terminalanlagen</a:t>
          </a:r>
          <a:endParaRPr lang="de-CH" sz="1800" dirty="0"/>
        </a:p>
      </dgm:t>
    </dgm:pt>
    <dgm:pt modelId="{77314B56-DD13-4BDF-A416-D13C033B4C10}" type="parTrans" cxnId="{BD3CD989-F849-4BDE-BB6F-EB092E783E5D}">
      <dgm:prSet/>
      <dgm:spPr/>
      <dgm:t>
        <a:bodyPr/>
        <a:lstStyle/>
        <a:p>
          <a:endParaRPr lang="de-CH" sz="1800"/>
        </a:p>
      </dgm:t>
    </dgm:pt>
    <dgm:pt modelId="{C3B80F0E-820D-4E3B-B6DB-CD76DE03DD17}" type="sibTrans" cxnId="{BD3CD989-F849-4BDE-BB6F-EB092E783E5D}">
      <dgm:prSet/>
      <dgm:spPr/>
      <dgm:t>
        <a:bodyPr/>
        <a:lstStyle/>
        <a:p>
          <a:endParaRPr lang="de-CH" sz="1800"/>
        </a:p>
      </dgm:t>
    </dgm:pt>
    <dgm:pt modelId="{C7F67004-E87B-4FD9-AACF-891030F4F84A}">
      <dgm:prSet custT="1"/>
      <dgm:spPr/>
      <dgm:t>
        <a:bodyPr/>
        <a:lstStyle/>
        <a:p>
          <a:pPr rtl="0">
            <a:spcAft>
              <a:spcPts val="0"/>
            </a:spcAft>
          </a:pPr>
          <a:r>
            <a:rPr lang="de-CH" sz="1800" dirty="0" smtClean="0"/>
            <a:t>Strategische Ziele</a:t>
          </a:r>
          <a:endParaRPr lang="de-CH" sz="1800" dirty="0"/>
        </a:p>
      </dgm:t>
    </dgm:pt>
    <dgm:pt modelId="{30643F7E-BAE1-4917-AC12-DD22BEE1F79F}" type="parTrans" cxnId="{1E54BA48-7CA1-4302-AE33-C15CE229DFAD}">
      <dgm:prSet/>
      <dgm:spPr/>
      <dgm:t>
        <a:bodyPr/>
        <a:lstStyle/>
        <a:p>
          <a:endParaRPr lang="de-CH"/>
        </a:p>
      </dgm:t>
    </dgm:pt>
    <dgm:pt modelId="{23757BD7-42D3-4AA2-8B6F-5B525F946937}" type="sibTrans" cxnId="{1E54BA48-7CA1-4302-AE33-C15CE229DFAD}">
      <dgm:prSet/>
      <dgm:spPr/>
      <dgm:t>
        <a:bodyPr/>
        <a:lstStyle/>
        <a:p>
          <a:endParaRPr lang="de-CH"/>
        </a:p>
      </dgm:t>
    </dgm:pt>
    <dgm:pt modelId="{7B26C68A-CD0E-464D-BDB6-0DEE10356081}">
      <dgm:prSet custT="1"/>
      <dgm:spPr/>
      <dgm:t>
        <a:bodyPr/>
        <a:lstStyle/>
        <a:p>
          <a:pPr rtl="0">
            <a:spcAft>
              <a:spcPts val="0"/>
            </a:spcAft>
          </a:pPr>
          <a:r>
            <a:rPr lang="de-CH" sz="1800" dirty="0" smtClean="0"/>
            <a:t>Genehmigung Geschäftsbericht</a:t>
          </a:r>
          <a:endParaRPr lang="de-CH" sz="1800" dirty="0"/>
        </a:p>
      </dgm:t>
    </dgm:pt>
    <dgm:pt modelId="{9146060C-865A-4598-B641-B6752F1E12D0}" type="parTrans" cxnId="{C655EB25-8456-4EF8-ABAD-D5A10934BDBF}">
      <dgm:prSet/>
      <dgm:spPr/>
      <dgm:t>
        <a:bodyPr/>
        <a:lstStyle/>
        <a:p>
          <a:endParaRPr lang="de-CH"/>
        </a:p>
      </dgm:t>
    </dgm:pt>
    <dgm:pt modelId="{1F9BCA40-D3C4-4D81-8CDB-AB56C3D0B2AA}" type="sibTrans" cxnId="{C655EB25-8456-4EF8-ABAD-D5A10934BDBF}">
      <dgm:prSet/>
      <dgm:spPr/>
      <dgm:t>
        <a:bodyPr/>
        <a:lstStyle/>
        <a:p>
          <a:endParaRPr lang="de-CH"/>
        </a:p>
      </dgm:t>
    </dgm:pt>
    <dgm:pt modelId="{B4553DB1-5218-4FDF-B7C1-2C0DEA089476}">
      <dgm:prSet custT="1"/>
      <dgm:spPr/>
      <dgm:t>
        <a:bodyPr/>
        <a:lstStyle/>
        <a:p>
          <a:pPr rtl="0"/>
          <a:r>
            <a:rPr lang="de-CH" sz="2000" dirty="0" smtClean="0"/>
            <a:t>Gesetzgeber</a:t>
          </a:r>
          <a:br>
            <a:rPr lang="de-CH" sz="2000" dirty="0" smtClean="0"/>
          </a:br>
          <a:r>
            <a:rPr lang="de-CH" sz="1600" dirty="0" smtClean="0"/>
            <a:t>(Parlament)</a:t>
          </a:r>
          <a:endParaRPr lang="de-CH" sz="2000" dirty="0"/>
        </a:p>
      </dgm:t>
    </dgm:pt>
    <dgm:pt modelId="{D0F4D460-974B-4A6B-AB2B-A4981CC962ED}" type="parTrans" cxnId="{A50B1067-FE76-4340-A906-0D352028BC52}">
      <dgm:prSet/>
      <dgm:spPr/>
      <dgm:t>
        <a:bodyPr/>
        <a:lstStyle/>
        <a:p>
          <a:endParaRPr lang="de-CH"/>
        </a:p>
      </dgm:t>
    </dgm:pt>
    <dgm:pt modelId="{6AFC077A-1D41-4B11-9ACF-C93D51CCE1F3}" type="sibTrans" cxnId="{A50B1067-FE76-4340-A906-0D352028BC52}">
      <dgm:prSet/>
      <dgm:spPr/>
      <dgm:t>
        <a:bodyPr/>
        <a:lstStyle/>
        <a:p>
          <a:endParaRPr lang="de-CH"/>
        </a:p>
      </dgm:t>
    </dgm:pt>
    <dgm:pt modelId="{F74B5DC8-20CF-4A6D-AD16-FC88A213F9CB}">
      <dgm:prSet custT="1"/>
      <dgm:spPr/>
      <dgm:t>
        <a:bodyPr/>
        <a:lstStyle/>
        <a:p>
          <a:pPr rtl="0">
            <a:spcAft>
              <a:spcPts val="0"/>
            </a:spcAft>
          </a:pPr>
          <a:r>
            <a:rPr lang="de-CH" sz="1800" dirty="0" smtClean="0"/>
            <a:t>u.a. EBG, SBBG</a:t>
          </a:r>
          <a:endParaRPr lang="de-CH" sz="1800" dirty="0"/>
        </a:p>
      </dgm:t>
    </dgm:pt>
    <dgm:pt modelId="{6DF55B98-D51B-4B63-B80F-CE94939594CB}" type="parTrans" cxnId="{09D480A1-BBC7-4394-96A8-3F835E90AF55}">
      <dgm:prSet/>
      <dgm:spPr/>
      <dgm:t>
        <a:bodyPr/>
        <a:lstStyle/>
        <a:p>
          <a:endParaRPr lang="de-CH"/>
        </a:p>
      </dgm:t>
    </dgm:pt>
    <dgm:pt modelId="{320A2FC8-1678-43E3-BF5C-E7CC784F3D5D}" type="sibTrans" cxnId="{09D480A1-BBC7-4394-96A8-3F835E90AF55}">
      <dgm:prSet/>
      <dgm:spPr/>
      <dgm:t>
        <a:bodyPr/>
        <a:lstStyle/>
        <a:p>
          <a:endParaRPr lang="de-CH"/>
        </a:p>
      </dgm:t>
    </dgm:pt>
    <dgm:pt modelId="{CB7BF7CE-0B01-4AD7-91E9-64E9ADFC545D}">
      <dgm:prSet custT="1"/>
      <dgm:spPr/>
      <dgm:t>
        <a:bodyPr/>
        <a:lstStyle/>
        <a:p>
          <a:pPr rtl="0">
            <a:spcAft>
              <a:spcPts val="0"/>
            </a:spcAft>
          </a:pPr>
          <a:r>
            <a:rPr lang="de-CH" sz="1800" dirty="0" smtClean="0"/>
            <a:t>Überwachung des Wettbewerbs</a:t>
          </a:r>
          <a:endParaRPr lang="de-CH" sz="1800" dirty="0"/>
        </a:p>
      </dgm:t>
    </dgm:pt>
    <dgm:pt modelId="{CB644195-167D-4ADC-A09C-1C368465F7D3}" type="parTrans" cxnId="{AA72F999-7867-4556-99F3-BB45BABAFB25}">
      <dgm:prSet/>
      <dgm:spPr/>
      <dgm:t>
        <a:bodyPr/>
        <a:lstStyle/>
        <a:p>
          <a:endParaRPr lang="de-CH"/>
        </a:p>
      </dgm:t>
    </dgm:pt>
    <dgm:pt modelId="{8E833329-BF5E-48EC-B922-1C9EE8D364A8}" type="sibTrans" cxnId="{AA72F999-7867-4556-99F3-BB45BABAFB25}">
      <dgm:prSet/>
      <dgm:spPr/>
      <dgm:t>
        <a:bodyPr/>
        <a:lstStyle/>
        <a:p>
          <a:endParaRPr lang="de-CH"/>
        </a:p>
      </dgm:t>
    </dgm:pt>
    <dgm:pt modelId="{7351415E-63EB-4EF3-BD19-32A7E1407970}">
      <dgm:prSet custT="1"/>
      <dgm:spPr/>
      <dgm:t>
        <a:bodyPr/>
        <a:lstStyle/>
        <a:p>
          <a:pPr rtl="0">
            <a:spcAft>
              <a:spcPts val="0"/>
            </a:spcAft>
          </a:pPr>
          <a:r>
            <a:rPr lang="de-CH" sz="1800" dirty="0" smtClean="0"/>
            <a:t>Trassenpreise</a:t>
          </a:r>
          <a:endParaRPr lang="de-CH" sz="1800" dirty="0"/>
        </a:p>
      </dgm:t>
    </dgm:pt>
    <dgm:pt modelId="{2B889947-6660-4017-86A1-16FA0822B743}" type="parTrans" cxnId="{505AD280-7850-4414-8905-5FF6A96887EE}">
      <dgm:prSet/>
      <dgm:spPr/>
      <dgm:t>
        <a:bodyPr/>
        <a:lstStyle/>
        <a:p>
          <a:endParaRPr lang="de-CH"/>
        </a:p>
      </dgm:t>
    </dgm:pt>
    <dgm:pt modelId="{08584FA4-0640-4834-8230-D9A4D2A86B1C}" type="sibTrans" cxnId="{505AD280-7850-4414-8905-5FF6A96887EE}">
      <dgm:prSet/>
      <dgm:spPr/>
      <dgm:t>
        <a:bodyPr/>
        <a:lstStyle/>
        <a:p>
          <a:endParaRPr lang="de-CH"/>
        </a:p>
      </dgm:t>
    </dgm:pt>
    <dgm:pt modelId="{01B92DC1-7BDB-4677-A1D1-DE18D8B420D1}">
      <dgm:prSet custT="1"/>
      <dgm:spPr/>
      <dgm:t>
        <a:bodyPr/>
        <a:lstStyle/>
        <a:p>
          <a:r>
            <a:rPr lang="de-CH" sz="2000" dirty="0" smtClean="0"/>
            <a:t>Besteller</a:t>
          </a:r>
          <a:br>
            <a:rPr lang="de-CH" sz="2000" dirty="0" smtClean="0"/>
          </a:br>
          <a:r>
            <a:rPr lang="de-CH" sz="1600" dirty="0" smtClean="0"/>
            <a:t>(Bund, Kantone, Verkehrsverb.)</a:t>
          </a:r>
          <a:endParaRPr lang="de-CH" sz="1200" dirty="0"/>
        </a:p>
      </dgm:t>
    </dgm:pt>
    <dgm:pt modelId="{DECC8CDD-5495-4910-B010-B4ED9F9342F5}" type="parTrans" cxnId="{91E706B3-51F4-4163-94C2-29E8F5EFE31D}">
      <dgm:prSet/>
      <dgm:spPr/>
      <dgm:t>
        <a:bodyPr/>
        <a:lstStyle/>
        <a:p>
          <a:endParaRPr lang="de-CH"/>
        </a:p>
      </dgm:t>
    </dgm:pt>
    <dgm:pt modelId="{CA08D98F-0F79-4D0B-A089-ED1C8C523A9B}" type="sibTrans" cxnId="{91E706B3-51F4-4163-94C2-29E8F5EFE31D}">
      <dgm:prSet/>
      <dgm:spPr/>
      <dgm:t>
        <a:bodyPr/>
        <a:lstStyle/>
        <a:p>
          <a:endParaRPr lang="de-CH"/>
        </a:p>
      </dgm:t>
    </dgm:pt>
    <dgm:pt modelId="{8C201BBF-0779-4CC8-8E6F-A23244C9E49D}">
      <dgm:prSet custT="1"/>
      <dgm:spPr/>
      <dgm:t>
        <a:bodyPr/>
        <a:lstStyle/>
        <a:p>
          <a:pPr rtl="0">
            <a:spcAft>
              <a:spcPts val="0"/>
            </a:spcAft>
          </a:pPr>
          <a:r>
            <a:rPr lang="de-CH" sz="1800" dirty="0" smtClean="0"/>
            <a:t>Regionalverkehr</a:t>
          </a:r>
          <a:endParaRPr lang="de-CH" sz="1800" dirty="0"/>
        </a:p>
      </dgm:t>
    </dgm:pt>
    <dgm:pt modelId="{69F6A0B6-97C9-4E94-B4DB-EF22E33711F5}" type="parTrans" cxnId="{2E72B0A9-A75C-4F5C-B456-B33773EE47DE}">
      <dgm:prSet/>
      <dgm:spPr/>
      <dgm:t>
        <a:bodyPr/>
        <a:lstStyle/>
        <a:p>
          <a:endParaRPr lang="de-CH"/>
        </a:p>
      </dgm:t>
    </dgm:pt>
    <dgm:pt modelId="{3108FCE4-EB10-4A17-BCAC-A3C59340B339}" type="sibTrans" cxnId="{2E72B0A9-A75C-4F5C-B456-B33773EE47DE}">
      <dgm:prSet/>
      <dgm:spPr/>
      <dgm:t>
        <a:bodyPr/>
        <a:lstStyle/>
        <a:p>
          <a:endParaRPr lang="de-CH"/>
        </a:p>
      </dgm:t>
    </dgm:pt>
    <dgm:pt modelId="{D2D2113F-DC14-4087-A78D-1293C9B21931}">
      <dgm:prSet custT="1"/>
      <dgm:spPr/>
      <dgm:t>
        <a:bodyPr/>
        <a:lstStyle/>
        <a:p>
          <a:r>
            <a:rPr lang="de-CH" sz="2000" dirty="0" smtClean="0"/>
            <a:t>Eigentümer der SBB</a:t>
          </a:r>
          <a:br>
            <a:rPr lang="de-CH" sz="2000" dirty="0" smtClean="0"/>
          </a:br>
          <a:r>
            <a:rPr lang="de-CH" sz="1600" dirty="0" smtClean="0"/>
            <a:t>(Bund)</a:t>
          </a:r>
          <a:endParaRPr lang="de-CH" sz="1200" dirty="0"/>
        </a:p>
      </dgm:t>
    </dgm:pt>
    <dgm:pt modelId="{93778DDE-333D-45DD-89E5-CDACEE33F176}" type="parTrans" cxnId="{BE8A3754-0D7E-485F-88F6-8E25831FD416}">
      <dgm:prSet/>
      <dgm:spPr/>
      <dgm:t>
        <a:bodyPr/>
        <a:lstStyle/>
        <a:p>
          <a:endParaRPr lang="de-CH"/>
        </a:p>
      </dgm:t>
    </dgm:pt>
    <dgm:pt modelId="{E7959CD0-52B6-44CA-8A97-B795E9E90124}" type="sibTrans" cxnId="{BE8A3754-0D7E-485F-88F6-8E25831FD416}">
      <dgm:prSet/>
      <dgm:spPr/>
      <dgm:t>
        <a:bodyPr/>
        <a:lstStyle/>
        <a:p>
          <a:endParaRPr lang="de-CH"/>
        </a:p>
      </dgm:t>
    </dgm:pt>
    <dgm:pt modelId="{1D2152BF-F488-4F52-A2A9-7E391237F8BE}">
      <dgm:prSet custT="1"/>
      <dgm:spPr/>
      <dgm:t>
        <a:bodyPr/>
        <a:lstStyle/>
        <a:p>
          <a:pPr rtl="0">
            <a:spcAft>
              <a:spcPts val="0"/>
            </a:spcAft>
          </a:pPr>
          <a:r>
            <a:rPr lang="de-CH" sz="1800" smtClean="0"/>
            <a:t>Konzessionsgeber</a:t>
          </a:r>
          <a:endParaRPr lang="de-CH" sz="1800" dirty="0"/>
        </a:p>
      </dgm:t>
    </dgm:pt>
    <dgm:pt modelId="{A837F668-8705-4365-ACDA-70CFD6D028AB}" type="parTrans" cxnId="{6AB32400-7CEE-40DF-AD94-5D1AAE3A04C3}">
      <dgm:prSet/>
      <dgm:spPr/>
      <dgm:t>
        <a:bodyPr/>
        <a:lstStyle/>
        <a:p>
          <a:endParaRPr lang="de-CH"/>
        </a:p>
      </dgm:t>
    </dgm:pt>
    <dgm:pt modelId="{177A9AE0-B9D5-4B32-A661-18941AC0A543}" type="sibTrans" cxnId="{6AB32400-7CEE-40DF-AD94-5D1AAE3A04C3}">
      <dgm:prSet/>
      <dgm:spPr/>
      <dgm:t>
        <a:bodyPr/>
        <a:lstStyle/>
        <a:p>
          <a:endParaRPr lang="de-CH"/>
        </a:p>
      </dgm:t>
    </dgm:pt>
    <dgm:pt modelId="{D64C88AE-DB81-41BC-8D9E-7215BA0EB375}">
      <dgm:prSet custT="1"/>
      <dgm:spPr/>
      <dgm:t>
        <a:bodyPr/>
        <a:lstStyle/>
        <a:p>
          <a:pPr rtl="0">
            <a:spcAft>
              <a:spcPts val="0"/>
            </a:spcAft>
          </a:pPr>
          <a:r>
            <a:rPr lang="de-CH" sz="1800" dirty="0" smtClean="0"/>
            <a:t>Wettbewerbsform und- </a:t>
          </a:r>
          <a:r>
            <a:rPr lang="de-CH" sz="1800" dirty="0" err="1" smtClean="0"/>
            <a:t>bedingungen</a:t>
          </a:r>
          <a:endParaRPr lang="de-CH" sz="1800" dirty="0"/>
        </a:p>
      </dgm:t>
    </dgm:pt>
    <dgm:pt modelId="{E113D4FF-47CC-4595-BFD2-34FC752F2E32}" type="parTrans" cxnId="{263DB485-2AC3-4726-BE7F-890665F2D1DD}">
      <dgm:prSet/>
      <dgm:spPr/>
      <dgm:t>
        <a:bodyPr/>
        <a:lstStyle/>
        <a:p>
          <a:endParaRPr lang="de-CH"/>
        </a:p>
      </dgm:t>
    </dgm:pt>
    <dgm:pt modelId="{6F5130D6-1C57-452F-942E-329E36718269}" type="sibTrans" cxnId="{263DB485-2AC3-4726-BE7F-890665F2D1DD}">
      <dgm:prSet/>
      <dgm:spPr/>
      <dgm:t>
        <a:bodyPr/>
        <a:lstStyle/>
        <a:p>
          <a:endParaRPr lang="de-CH"/>
        </a:p>
      </dgm:t>
    </dgm:pt>
    <dgm:pt modelId="{02615207-04BF-4251-85E2-93BCEC16973E}">
      <dgm:prSet custT="1"/>
      <dgm:spPr/>
      <dgm:t>
        <a:bodyPr/>
        <a:lstStyle/>
        <a:p>
          <a:pPr rtl="0">
            <a:spcAft>
              <a:spcPts val="0"/>
            </a:spcAft>
          </a:pPr>
          <a:r>
            <a:rPr lang="de-CH" sz="1800" dirty="0" smtClean="0"/>
            <a:t>Infrastrukturangebot</a:t>
          </a:r>
          <a:endParaRPr lang="de-CH" sz="1800" dirty="0"/>
        </a:p>
      </dgm:t>
    </dgm:pt>
    <dgm:pt modelId="{FD957268-8E60-48F3-8532-4FDA425319F5}" type="parTrans" cxnId="{011998C8-CEC0-4F8C-8517-03B07F723304}">
      <dgm:prSet/>
      <dgm:spPr/>
      <dgm:t>
        <a:bodyPr/>
        <a:lstStyle/>
        <a:p>
          <a:endParaRPr lang="de-CH"/>
        </a:p>
      </dgm:t>
    </dgm:pt>
    <dgm:pt modelId="{FA48609E-7E2E-49BF-BFD1-09D4DB077AA9}" type="sibTrans" cxnId="{011998C8-CEC0-4F8C-8517-03B07F723304}">
      <dgm:prSet/>
      <dgm:spPr/>
      <dgm:t>
        <a:bodyPr/>
        <a:lstStyle/>
        <a:p>
          <a:endParaRPr lang="de-CH"/>
        </a:p>
      </dgm:t>
    </dgm:pt>
    <dgm:pt modelId="{106D9641-DBC2-4A43-B9F8-FDB87E9E77A3}">
      <dgm:prSet custT="1"/>
      <dgm:spPr/>
      <dgm:t>
        <a:bodyPr/>
        <a:lstStyle/>
        <a:p>
          <a:pPr rtl="0">
            <a:spcAft>
              <a:spcPts val="0"/>
            </a:spcAft>
          </a:pPr>
          <a:r>
            <a:rPr lang="de-CH" sz="1800" dirty="0" smtClean="0"/>
            <a:t>WLV Schweiz, nicht-alpenquerende UKV</a:t>
          </a:r>
          <a:endParaRPr lang="de-CH" sz="1800" dirty="0"/>
        </a:p>
      </dgm:t>
    </dgm:pt>
    <dgm:pt modelId="{6DA178FC-7EC3-440F-80A6-B8BF3756F38F}" type="sibTrans" cxnId="{03BAD10D-35FF-481E-851F-6F95783D6D44}">
      <dgm:prSet/>
      <dgm:spPr/>
      <dgm:t>
        <a:bodyPr/>
        <a:lstStyle/>
        <a:p>
          <a:endParaRPr lang="de-CH"/>
        </a:p>
      </dgm:t>
    </dgm:pt>
    <dgm:pt modelId="{2CC1ED0D-50B2-47E9-9802-F51444E2774B}" type="parTrans" cxnId="{03BAD10D-35FF-481E-851F-6F95783D6D44}">
      <dgm:prSet/>
      <dgm:spPr/>
      <dgm:t>
        <a:bodyPr/>
        <a:lstStyle/>
        <a:p>
          <a:endParaRPr lang="de-CH"/>
        </a:p>
      </dgm:t>
    </dgm:pt>
    <dgm:pt modelId="{81A51A9B-31E1-4CAB-B327-5A48308C313D}">
      <dgm:prSet custT="1"/>
      <dgm:spPr/>
      <dgm:t>
        <a:bodyPr/>
        <a:lstStyle/>
        <a:p>
          <a:pPr rtl="0">
            <a:spcAft>
              <a:spcPts val="0"/>
            </a:spcAft>
          </a:pPr>
          <a:r>
            <a:rPr lang="de-CH" sz="1800" dirty="0" smtClean="0"/>
            <a:t>Alpenquerender, </a:t>
          </a:r>
          <a:r>
            <a:rPr lang="de-CH" sz="1800" dirty="0" err="1" smtClean="0"/>
            <a:t>komb.Verkehr</a:t>
          </a:r>
          <a:r>
            <a:rPr lang="de-CH" sz="1800" dirty="0" smtClean="0"/>
            <a:t> (UKV, </a:t>
          </a:r>
          <a:r>
            <a:rPr lang="de-CH" sz="1800" dirty="0" err="1" smtClean="0"/>
            <a:t>RoLA</a:t>
          </a:r>
          <a:r>
            <a:rPr lang="de-CH" sz="1800" dirty="0" smtClean="0"/>
            <a:t>)</a:t>
          </a:r>
          <a:endParaRPr lang="de-CH" sz="1800" dirty="0"/>
        </a:p>
      </dgm:t>
    </dgm:pt>
    <dgm:pt modelId="{7C4B2C53-2D75-4630-AF62-1F916B627F39}" type="sibTrans" cxnId="{C65E8A45-E2A6-43B6-89B2-CF71445040C2}">
      <dgm:prSet/>
      <dgm:spPr/>
      <dgm:t>
        <a:bodyPr/>
        <a:lstStyle/>
        <a:p>
          <a:endParaRPr lang="de-CH"/>
        </a:p>
      </dgm:t>
    </dgm:pt>
    <dgm:pt modelId="{143E1C2B-8807-4132-987C-E38FF5E59CDE}" type="parTrans" cxnId="{C65E8A45-E2A6-43B6-89B2-CF71445040C2}">
      <dgm:prSet/>
      <dgm:spPr/>
      <dgm:t>
        <a:bodyPr/>
        <a:lstStyle/>
        <a:p>
          <a:endParaRPr lang="de-CH"/>
        </a:p>
      </dgm:t>
    </dgm:pt>
    <dgm:pt modelId="{CCD1B837-D7B0-4A22-A5C5-1296184DDB90}">
      <dgm:prSet custT="1"/>
      <dgm:spPr/>
      <dgm:t>
        <a:bodyPr/>
        <a:lstStyle/>
        <a:p>
          <a:pPr rtl="0">
            <a:spcAft>
              <a:spcPts val="0"/>
            </a:spcAft>
          </a:pPr>
          <a:r>
            <a:rPr lang="de-CH" sz="1800" dirty="0" smtClean="0"/>
            <a:t>sowie alle bestellten Leistungen</a:t>
          </a:r>
          <a:endParaRPr lang="de-CH" sz="1800" dirty="0"/>
        </a:p>
      </dgm:t>
    </dgm:pt>
    <dgm:pt modelId="{5E763AB3-4A3F-42DE-AD52-49F25ED73DF5}" type="parTrans" cxnId="{681B9730-6F40-49EE-9956-8723BFF2D45D}">
      <dgm:prSet/>
      <dgm:spPr/>
      <dgm:t>
        <a:bodyPr/>
        <a:lstStyle/>
        <a:p>
          <a:endParaRPr lang="de-CH"/>
        </a:p>
      </dgm:t>
    </dgm:pt>
    <dgm:pt modelId="{0CC7D9ED-8D00-44B0-8748-CA94788CDD6D}" type="sibTrans" cxnId="{681B9730-6F40-49EE-9956-8723BFF2D45D}">
      <dgm:prSet/>
      <dgm:spPr/>
      <dgm:t>
        <a:bodyPr/>
        <a:lstStyle/>
        <a:p>
          <a:endParaRPr lang="de-CH"/>
        </a:p>
      </dgm:t>
    </dgm:pt>
    <dgm:pt modelId="{2F024FFF-06AD-4208-A94C-C3F9AD6717A5}" type="pres">
      <dgm:prSet presAssocID="{DB917F37-B22E-4B29-A8BB-4CD3D32F19D6}" presName="Name0" presStyleCnt="0">
        <dgm:presLayoutVars>
          <dgm:dir/>
          <dgm:animLvl val="lvl"/>
          <dgm:resizeHandles val="exact"/>
        </dgm:presLayoutVars>
      </dgm:prSet>
      <dgm:spPr/>
      <dgm:t>
        <a:bodyPr/>
        <a:lstStyle/>
        <a:p>
          <a:endParaRPr lang="de-CH"/>
        </a:p>
      </dgm:t>
    </dgm:pt>
    <dgm:pt modelId="{D62C7267-F01F-4D0A-A2B1-E3655A215939}" type="pres">
      <dgm:prSet presAssocID="{B4553DB1-5218-4FDF-B7C1-2C0DEA089476}" presName="linNode" presStyleCnt="0"/>
      <dgm:spPr/>
    </dgm:pt>
    <dgm:pt modelId="{14326E8F-3603-4596-B72A-AB0782015958}" type="pres">
      <dgm:prSet presAssocID="{B4553DB1-5218-4FDF-B7C1-2C0DEA089476}" presName="parentText" presStyleLbl="node1" presStyleIdx="0" presStyleCnt="5">
        <dgm:presLayoutVars>
          <dgm:chMax val="1"/>
          <dgm:bulletEnabled val="1"/>
        </dgm:presLayoutVars>
      </dgm:prSet>
      <dgm:spPr/>
      <dgm:t>
        <a:bodyPr/>
        <a:lstStyle/>
        <a:p>
          <a:endParaRPr lang="de-CH"/>
        </a:p>
      </dgm:t>
    </dgm:pt>
    <dgm:pt modelId="{0F4DA064-16FE-4CD4-97CF-E9C02BA222E6}" type="pres">
      <dgm:prSet presAssocID="{B4553DB1-5218-4FDF-B7C1-2C0DEA089476}" presName="descendantText" presStyleLbl="alignAccFollowNode1" presStyleIdx="0" presStyleCnt="5">
        <dgm:presLayoutVars>
          <dgm:bulletEnabled val="1"/>
        </dgm:presLayoutVars>
      </dgm:prSet>
      <dgm:spPr/>
      <dgm:t>
        <a:bodyPr/>
        <a:lstStyle/>
        <a:p>
          <a:endParaRPr lang="de-CH"/>
        </a:p>
      </dgm:t>
    </dgm:pt>
    <dgm:pt modelId="{38ACF88E-10C7-48EF-AB2E-1E32089CA7AF}" type="pres">
      <dgm:prSet presAssocID="{6AFC077A-1D41-4B11-9ACF-C93D51CCE1F3}" presName="sp" presStyleCnt="0"/>
      <dgm:spPr/>
    </dgm:pt>
    <dgm:pt modelId="{15951F10-636C-4BEF-B383-FACDB9AB782E}" type="pres">
      <dgm:prSet presAssocID="{21314A0C-ACF0-45A9-9C1B-D85FEB1AEA7A}" presName="linNode" presStyleCnt="0"/>
      <dgm:spPr/>
    </dgm:pt>
    <dgm:pt modelId="{DFDB2E25-774A-4AF5-99ED-A9B3C6692345}" type="pres">
      <dgm:prSet presAssocID="{21314A0C-ACF0-45A9-9C1B-D85FEB1AEA7A}" presName="parentText" presStyleLbl="node1" presStyleIdx="1" presStyleCnt="5">
        <dgm:presLayoutVars>
          <dgm:chMax val="1"/>
          <dgm:bulletEnabled val="1"/>
        </dgm:presLayoutVars>
      </dgm:prSet>
      <dgm:spPr/>
      <dgm:t>
        <a:bodyPr/>
        <a:lstStyle/>
        <a:p>
          <a:endParaRPr lang="de-CH"/>
        </a:p>
      </dgm:t>
    </dgm:pt>
    <dgm:pt modelId="{1A3E8DE6-8048-4409-8E54-189DBA9C2C78}" type="pres">
      <dgm:prSet presAssocID="{21314A0C-ACF0-45A9-9C1B-D85FEB1AEA7A}" presName="descendantText" presStyleLbl="alignAccFollowNode1" presStyleIdx="1" presStyleCnt="5">
        <dgm:presLayoutVars>
          <dgm:bulletEnabled val="1"/>
        </dgm:presLayoutVars>
      </dgm:prSet>
      <dgm:spPr/>
      <dgm:t>
        <a:bodyPr/>
        <a:lstStyle/>
        <a:p>
          <a:endParaRPr lang="de-CH"/>
        </a:p>
      </dgm:t>
    </dgm:pt>
    <dgm:pt modelId="{11E35F69-85F6-4CEA-89D0-15DAC1B7D15B}" type="pres">
      <dgm:prSet presAssocID="{F51C34F8-7BB7-438D-8684-0B8FFBFD6E2E}" presName="sp" presStyleCnt="0"/>
      <dgm:spPr/>
    </dgm:pt>
    <dgm:pt modelId="{B7789B54-E13E-4634-9090-D3301914DB4F}" type="pres">
      <dgm:prSet presAssocID="{01B92DC1-7BDB-4677-A1D1-DE18D8B420D1}" presName="linNode" presStyleCnt="0"/>
      <dgm:spPr/>
    </dgm:pt>
    <dgm:pt modelId="{9CEF6356-2780-44E2-9674-F40D6871CCCB}" type="pres">
      <dgm:prSet presAssocID="{01B92DC1-7BDB-4677-A1D1-DE18D8B420D1}" presName="parentText" presStyleLbl="node1" presStyleIdx="2" presStyleCnt="5">
        <dgm:presLayoutVars>
          <dgm:chMax val="1"/>
          <dgm:bulletEnabled val="1"/>
        </dgm:presLayoutVars>
      </dgm:prSet>
      <dgm:spPr/>
      <dgm:t>
        <a:bodyPr/>
        <a:lstStyle/>
        <a:p>
          <a:endParaRPr lang="de-CH"/>
        </a:p>
      </dgm:t>
    </dgm:pt>
    <dgm:pt modelId="{B059CD05-CA72-48E0-8DB1-2434427F76B9}" type="pres">
      <dgm:prSet presAssocID="{01B92DC1-7BDB-4677-A1D1-DE18D8B420D1}" presName="descendantText" presStyleLbl="alignAccFollowNode1" presStyleIdx="2" presStyleCnt="5">
        <dgm:presLayoutVars>
          <dgm:bulletEnabled val="1"/>
        </dgm:presLayoutVars>
      </dgm:prSet>
      <dgm:spPr/>
      <dgm:t>
        <a:bodyPr/>
        <a:lstStyle/>
        <a:p>
          <a:endParaRPr lang="de-CH"/>
        </a:p>
      </dgm:t>
    </dgm:pt>
    <dgm:pt modelId="{77F07718-907C-4A2A-9202-53548E62D0EF}" type="pres">
      <dgm:prSet presAssocID="{CA08D98F-0F79-4D0B-A089-ED1C8C523A9B}" presName="sp" presStyleCnt="0"/>
      <dgm:spPr/>
    </dgm:pt>
    <dgm:pt modelId="{23E53197-3223-49C2-9AD3-C1A7653D53F4}" type="pres">
      <dgm:prSet presAssocID="{D2D2113F-DC14-4087-A78D-1293C9B21931}" presName="linNode" presStyleCnt="0"/>
      <dgm:spPr/>
    </dgm:pt>
    <dgm:pt modelId="{BC9BD278-37CE-4D06-9408-2DF810EB52CC}" type="pres">
      <dgm:prSet presAssocID="{D2D2113F-DC14-4087-A78D-1293C9B21931}" presName="parentText" presStyleLbl="node1" presStyleIdx="3" presStyleCnt="5">
        <dgm:presLayoutVars>
          <dgm:chMax val="1"/>
          <dgm:bulletEnabled val="1"/>
        </dgm:presLayoutVars>
      </dgm:prSet>
      <dgm:spPr/>
      <dgm:t>
        <a:bodyPr/>
        <a:lstStyle/>
        <a:p>
          <a:endParaRPr lang="de-CH"/>
        </a:p>
      </dgm:t>
    </dgm:pt>
    <dgm:pt modelId="{CF22601B-5ABE-4026-8276-3ACAF05938FA}" type="pres">
      <dgm:prSet presAssocID="{D2D2113F-DC14-4087-A78D-1293C9B21931}" presName="descendantText" presStyleLbl="alignAccFollowNode1" presStyleIdx="3" presStyleCnt="5">
        <dgm:presLayoutVars>
          <dgm:bulletEnabled val="1"/>
        </dgm:presLayoutVars>
      </dgm:prSet>
      <dgm:spPr/>
      <dgm:t>
        <a:bodyPr/>
        <a:lstStyle/>
        <a:p>
          <a:endParaRPr lang="de-CH"/>
        </a:p>
      </dgm:t>
    </dgm:pt>
    <dgm:pt modelId="{68AAFEC7-A69A-4B9F-B750-0B129177F905}" type="pres">
      <dgm:prSet presAssocID="{E7959CD0-52B6-44CA-8A97-B795E9E90124}" presName="sp" presStyleCnt="0"/>
      <dgm:spPr/>
    </dgm:pt>
    <dgm:pt modelId="{0FE4C178-0798-4C62-B424-7CF1D8C42327}" type="pres">
      <dgm:prSet presAssocID="{C9818460-26AE-4954-B6E8-083A4E62D336}" presName="linNode" presStyleCnt="0"/>
      <dgm:spPr/>
    </dgm:pt>
    <dgm:pt modelId="{A509F363-029A-4981-8096-DC794AFEFE71}" type="pres">
      <dgm:prSet presAssocID="{C9818460-26AE-4954-B6E8-083A4E62D336}" presName="parentText" presStyleLbl="node1" presStyleIdx="4" presStyleCnt="5">
        <dgm:presLayoutVars>
          <dgm:chMax val="1"/>
          <dgm:bulletEnabled val="1"/>
        </dgm:presLayoutVars>
      </dgm:prSet>
      <dgm:spPr/>
      <dgm:t>
        <a:bodyPr/>
        <a:lstStyle/>
        <a:p>
          <a:endParaRPr lang="de-CH"/>
        </a:p>
      </dgm:t>
    </dgm:pt>
    <dgm:pt modelId="{5685593A-CCE5-45C5-976B-3CFABBB16C28}" type="pres">
      <dgm:prSet presAssocID="{C9818460-26AE-4954-B6E8-083A4E62D336}" presName="descendantText" presStyleLbl="alignAccFollowNode1" presStyleIdx="4" presStyleCnt="5">
        <dgm:presLayoutVars>
          <dgm:bulletEnabled val="1"/>
        </dgm:presLayoutVars>
      </dgm:prSet>
      <dgm:spPr/>
      <dgm:t>
        <a:bodyPr/>
        <a:lstStyle/>
        <a:p>
          <a:endParaRPr lang="de-CH"/>
        </a:p>
      </dgm:t>
    </dgm:pt>
  </dgm:ptLst>
  <dgm:cxnLst>
    <dgm:cxn modelId="{FADBDA27-C1C2-4988-8AFE-BC31173675FF}" type="presOf" srcId="{C9818460-26AE-4954-B6E8-083A4E62D336}" destId="{A509F363-029A-4981-8096-DC794AFEFE71}" srcOrd="0" destOrd="0" presId="urn:microsoft.com/office/officeart/2005/8/layout/vList5"/>
    <dgm:cxn modelId="{03BAD10D-35FF-481E-851F-6F95783D6D44}" srcId="{01B92DC1-7BDB-4677-A1D1-DE18D8B420D1}" destId="{106D9641-DBC2-4A43-B9F8-FDB87E9E77A3}" srcOrd="3" destOrd="0" parTransId="{2CC1ED0D-50B2-47E9-9802-F51444E2774B}" sibTransId="{6DA178FC-7EC3-440F-80A6-B8BF3756F38F}"/>
    <dgm:cxn modelId="{DF458AF4-E811-449D-80EA-FD47D61F07A8}" type="presOf" srcId="{F74B5DC8-20CF-4A6D-AD16-FC88A213F9CB}" destId="{0F4DA064-16FE-4CD4-97CF-E9C02BA222E6}" srcOrd="0" destOrd="0" presId="urn:microsoft.com/office/officeart/2005/8/layout/vList5"/>
    <dgm:cxn modelId="{09D480A1-BBC7-4394-96A8-3F835E90AF55}" srcId="{B4553DB1-5218-4FDF-B7C1-2C0DEA089476}" destId="{F74B5DC8-20CF-4A6D-AD16-FC88A213F9CB}" srcOrd="0" destOrd="0" parTransId="{6DF55B98-D51B-4B63-B80F-CE94939594CB}" sibTransId="{320A2FC8-1678-43E3-BF5C-E7CC784F3D5D}"/>
    <dgm:cxn modelId="{505AD280-7850-4414-8905-5FF6A96887EE}" srcId="{21314A0C-ACF0-45A9-9C1B-D85FEB1AEA7A}" destId="{7351415E-63EB-4EF3-BD19-32A7E1407970}" srcOrd="1" destOrd="0" parTransId="{2B889947-6660-4017-86A1-16FA0822B743}" sibTransId="{08584FA4-0640-4834-8230-D9A4D2A86B1C}"/>
    <dgm:cxn modelId="{9269F2CE-4A06-4EEB-BA6E-FA39C599683A}" type="presOf" srcId="{106D9641-DBC2-4A43-B9F8-FDB87E9E77A3}" destId="{B059CD05-CA72-48E0-8DB1-2434427F76B9}" srcOrd="0" destOrd="3" presId="urn:microsoft.com/office/officeart/2005/8/layout/vList5"/>
    <dgm:cxn modelId="{C655EB25-8456-4EF8-ABAD-D5A10934BDBF}" srcId="{D2D2113F-DC14-4087-A78D-1293C9B21931}" destId="{7B26C68A-CD0E-464D-BDB6-0DEE10356081}" srcOrd="2" destOrd="0" parTransId="{9146060C-865A-4598-B641-B6752F1E12D0}" sibTransId="{1F9BCA40-D3C4-4D81-8CDB-AB56C3D0B2AA}"/>
    <dgm:cxn modelId="{97D150FE-0EAF-4D36-80B7-6974E2268F47}" srcId="{C9818460-26AE-4954-B6E8-083A4E62D336}" destId="{3963E989-8104-4970-B1AB-898043ABF195}" srcOrd="0" destOrd="0" parTransId="{1201FB46-A832-47E5-9781-118F0C63D943}" sibTransId="{722C9E8F-4CD4-4883-9A61-97065FB15731}"/>
    <dgm:cxn modelId="{1E37FBA8-F62E-4D95-BCA0-4EAEDF4291BD}" type="presOf" srcId="{B4553DB1-5218-4FDF-B7C1-2C0DEA089476}" destId="{14326E8F-3603-4596-B72A-AB0782015958}" srcOrd="0" destOrd="0" presId="urn:microsoft.com/office/officeart/2005/8/layout/vList5"/>
    <dgm:cxn modelId="{681B9730-6F40-49EE-9956-8723BFF2D45D}" srcId="{C9818460-26AE-4954-B6E8-083A4E62D336}" destId="{CCD1B837-D7B0-4A22-A5C5-1296184DDB90}" srcOrd="2" destOrd="0" parTransId="{5E763AB3-4A3F-42DE-AD52-49F25ED73DF5}" sibTransId="{0CC7D9ED-8D00-44B0-8748-CA94788CDD6D}"/>
    <dgm:cxn modelId="{8D899AD5-87D1-4C09-8B9B-77EA015CAD1F}" type="presOf" srcId="{CCD1B837-D7B0-4A22-A5C5-1296184DDB90}" destId="{5685593A-CCE5-45C5-976B-3CFABBB16C28}" srcOrd="0" destOrd="2" presId="urn:microsoft.com/office/officeart/2005/8/layout/vList5"/>
    <dgm:cxn modelId="{C65E8A45-E2A6-43B6-89B2-CF71445040C2}" srcId="{01B92DC1-7BDB-4677-A1D1-DE18D8B420D1}" destId="{81A51A9B-31E1-4CAB-B327-5A48308C313D}" srcOrd="2" destOrd="0" parTransId="{143E1C2B-8807-4132-987C-E38FF5E59CDE}" sibTransId="{7C4B2C53-2D75-4630-AF62-1F916B627F39}"/>
    <dgm:cxn modelId="{BD3CD989-F849-4BDE-BB6F-EB092E783E5D}" srcId="{C9818460-26AE-4954-B6E8-083A4E62D336}" destId="{D9378D43-FEDE-4F7F-9882-BE0C4671FAAA}" srcOrd="1" destOrd="0" parTransId="{77314B56-DD13-4BDF-A416-D13C033B4C10}" sibTransId="{C3B80F0E-820D-4E3B-B6DB-CD76DE03DD17}"/>
    <dgm:cxn modelId="{8FC29EFF-0560-4DCD-AA10-8086A4B58DF3}" type="presOf" srcId="{01B92DC1-7BDB-4677-A1D1-DE18D8B420D1}" destId="{9CEF6356-2780-44E2-9674-F40D6871CCCB}" srcOrd="0" destOrd="0" presId="urn:microsoft.com/office/officeart/2005/8/layout/vList5"/>
    <dgm:cxn modelId="{9F3DCCEC-03A3-4D3C-8BC0-59CEC2CB7B29}" type="presOf" srcId="{8C201BBF-0779-4CC8-8E6F-A23244C9E49D}" destId="{B059CD05-CA72-48E0-8DB1-2434427F76B9}" srcOrd="0" destOrd="0" presId="urn:microsoft.com/office/officeart/2005/8/layout/vList5"/>
    <dgm:cxn modelId="{3A28A01B-F8F1-450A-831B-6D895DBF2311}" type="presOf" srcId="{DB917F37-B22E-4B29-A8BB-4CD3D32F19D6}" destId="{2F024FFF-06AD-4208-A94C-C3F9AD6717A5}" srcOrd="0" destOrd="0" presId="urn:microsoft.com/office/officeart/2005/8/layout/vList5"/>
    <dgm:cxn modelId="{91E706B3-51F4-4163-94C2-29E8F5EFE31D}" srcId="{DB917F37-B22E-4B29-A8BB-4CD3D32F19D6}" destId="{01B92DC1-7BDB-4677-A1D1-DE18D8B420D1}" srcOrd="2" destOrd="0" parTransId="{DECC8CDD-5495-4910-B010-B4ED9F9342F5}" sibTransId="{CA08D98F-0F79-4D0B-A089-ED1C8C523A9B}"/>
    <dgm:cxn modelId="{2E72B0A9-A75C-4F5C-B456-B33773EE47DE}" srcId="{01B92DC1-7BDB-4677-A1D1-DE18D8B420D1}" destId="{8C201BBF-0779-4CC8-8E6F-A23244C9E49D}" srcOrd="0" destOrd="0" parTransId="{69F6A0B6-97C9-4E94-B4DB-EF22E33711F5}" sibTransId="{3108FCE4-EB10-4A17-BCAC-A3C59340B339}"/>
    <dgm:cxn modelId="{A50B1067-FE76-4340-A906-0D352028BC52}" srcId="{DB917F37-B22E-4B29-A8BB-4CD3D32F19D6}" destId="{B4553DB1-5218-4FDF-B7C1-2C0DEA089476}" srcOrd="0" destOrd="0" parTransId="{D0F4D460-974B-4A6B-AB2B-A4981CC962ED}" sibTransId="{6AFC077A-1D41-4B11-9ACF-C93D51CCE1F3}"/>
    <dgm:cxn modelId="{DF752C77-78FB-4ED4-A6B0-3C7DD344A5BE}" type="presOf" srcId="{3963E989-8104-4970-B1AB-898043ABF195}" destId="{5685593A-CCE5-45C5-976B-3CFABBB16C28}" srcOrd="0" destOrd="0" presId="urn:microsoft.com/office/officeart/2005/8/layout/vList5"/>
    <dgm:cxn modelId="{8DEC9BF7-8C71-4035-B851-8B8F3D1C894A}" type="presOf" srcId="{81A51A9B-31E1-4CAB-B327-5A48308C313D}" destId="{B059CD05-CA72-48E0-8DB1-2434427F76B9}" srcOrd="0" destOrd="2" presId="urn:microsoft.com/office/officeart/2005/8/layout/vList5"/>
    <dgm:cxn modelId="{0014D269-FCEF-4BF2-9E47-79E592EAD4A4}" type="presOf" srcId="{B58EF25F-6343-4D70-B360-5CE8EA7C1D47}" destId="{CF22601B-5ABE-4026-8276-3ACAF05938FA}" srcOrd="0" destOrd="0" presId="urn:microsoft.com/office/officeart/2005/8/layout/vList5"/>
    <dgm:cxn modelId="{263DB485-2AC3-4726-BE7F-890665F2D1DD}" srcId="{B4553DB1-5218-4FDF-B7C1-2C0DEA089476}" destId="{D64C88AE-DB81-41BC-8D9E-7215BA0EB375}" srcOrd="1" destOrd="0" parTransId="{E113D4FF-47CC-4595-BFD2-34FC752F2E32}" sibTransId="{6F5130D6-1C57-452F-942E-329E36718269}"/>
    <dgm:cxn modelId="{C4331F69-2AD2-4E1C-93F5-DB25EBAD30E8}" type="presOf" srcId="{1D2152BF-F488-4F52-A2A9-7E391237F8BE}" destId="{1A3E8DE6-8048-4409-8E54-189DBA9C2C78}" srcOrd="0" destOrd="2" presId="urn:microsoft.com/office/officeart/2005/8/layout/vList5"/>
    <dgm:cxn modelId="{BE8A3754-0D7E-485F-88F6-8E25831FD416}" srcId="{DB917F37-B22E-4B29-A8BB-4CD3D32F19D6}" destId="{D2D2113F-DC14-4087-A78D-1293C9B21931}" srcOrd="3" destOrd="0" parTransId="{93778DDE-333D-45DD-89E5-CDACEE33F176}" sibTransId="{E7959CD0-52B6-44CA-8A97-B795E9E90124}"/>
    <dgm:cxn modelId="{AFA80D75-F4FE-4AD5-A3A6-F29D051CA296}" type="presOf" srcId="{CB7BF7CE-0B01-4AD7-91E9-64E9ADFC545D}" destId="{1A3E8DE6-8048-4409-8E54-189DBA9C2C78}" srcOrd="0" destOrd="0" presId="urn:microsoft.com/office/officeart/2005/8/layout/vList5"/>
    <dgm:cxn modelId="{3A8CA82B-C013-4CBF-85E8-44C8F4B10C67}" type="presOf" srcId="{D64C88AE-DB81-41BC-8D9E-7215BA0EB375}" destId="{0F4DA064-16FE-4CD4-97CF-E9C02BA222E6}" srcOrd="0" destOrd="1" presId="urn:microsoft.com/office/officeart/2005/8/layout/vList5"/>
    <dgm:cxn modelId="{AA72F999-7867-4556-99F3-BB45BABAFB25}" srcId="{21314A0C-ACF0-45A9-9C1B-D85FEB1AEA7A}" destId="{CB7BF7CE-0B01-4AD7-91E9-64E9ADFC545D}" srcOrd="0" destOrd="0" parTransId="{CB644195-167D-4ADC-A09C-1C368465F7D3}" sibTransId="{8E833329-BF5E-48EC-B922-1C9EE8D364A8}"/>
    <dgm:cxn modelId="{E7A7DE66-6D49-45EC-8F8A-77DC94FCC3C7}" type="presOf" srcId="{C7F67004-E87B-4FD9-AACF-891030F4F84A}" destId="{CF22601B-5ABE-4026-8276-3ACAF05938FA}" srcOrd="0" destOrd="1" presId="urn:microsoft.com/office/officeart/2005/8/layout/vList5"/>
    <dgm:cxn modelId="{79BB59D7-7214-4DDC-AD14-B9ABA333D1C0}" srcId="{DB917F37-B22E-4B29-A8BB-4CD3D32F19D6}" destId="{C9818460-26AE-4954-B6E8-083A4E62D336}" srcOrd="4" destOrd="0" parTransId="{9ED7590E-396A-4B5D-A8B9-1362ACFF14CF}" sibTransId="{D821F804-3BEF-4B2D-8DAA-BAD56F3919F6}"/>
    <dgm:cxn modelId="{92DD4869-7E58-4102-9703-0D15BB9B22C4}" type="presOf" srcId="{7351415E-63EB-4EF3-BD19-32A7E1407970}" destId="{1A3E8DE6-8048-4409-8E54-189DBA9C2C78}" srcOrd="0" destOrd="1" presId="urn:microsoft.com/office/officeart/2005/8/layout/vList5"/>
    <dgm:cxn modelId="{BFAA082F-04DB-4A95-98E8-C07490ED5F72}" type="presOf" srcId="{D9378D43-FEDE-4F7F-9882-BE0C4671FAAA}" destId="{5685593A-CCE5-45C5-976B-3CFABBB16C28}" srcOrd="0" destOrd="1" presId="urn:microsoft.com/office/officeart/2005/8/layout/vList5"/>
    <dgm:cxn modelId="{1E54BA48-7CA1-4302-AE33-C15CE229DFAD}" srcId="{D2D2113F-DC14-4087-A78D-1293C9B21931}" destId="{C7F67004-E87B-4FD9-AACF-891030F4F84A}" srcOrd="1" destOrd="0" parTransId="{30643F7E-BAE1-4917-AC12-DD22BEE1F79F}" sibTransId="{23757BD7-42D3-4AA2-8B6F-5B525F946937}"/>
    <dgm:cxn modelId="{011998C8-CEC0-4F8C-8517-03B07F723304}" srcId="{01B92DC1-7BDB-4677-A1D1-DE18D8B420D1}" destId="{02615207-04BF-4251-85E2-93BCEC16973E}" srcOrd="1" destOrd="0" parTransId="{FD957268-8E60-48F3-8532-4FDA425319F5}" sibTransId="{FA48609E-7E2E-49BF-BFD1-09D4DB077AA9}"/>
    <dgm:cxn modelId="{9339C734-3356-498F-8D0C-B7F194C0D718}" type="presOf" srcId="{D2D2113F-DC14-4087-A78D-1293C9B21931}" destId="{BC9BD278-37CE-4D06-9408-2DF810EB52CC}" srcOrd="0" destOrd="0" presId="urn:microsoft.com/office/officeart/2005/8/layout/vList5"/>
    <dgm:cxn modelId="{93D59E02-6794-4CE5-A113-632E1501D2C3}" srcId="{DB917F37-B22E-4B29-A8BB-4CD3D32F19D6}" destId="{21314A0C-ACF0-45A9-9C1B-D85FEB1AEA7A}" srcOrd="1" destOrd="0" parTransId="{B182620C-A02B-4385-BD99-2E5D0ADBBB4B}" sibTransId="{F51C34F8-7BB7-438D-8684-0B8FFBFD6E2E}"/>
    <dgm:cxn modelId="{76592F0E-72DC-4CF8-AE55-694161CBE8F5}" type="presOf" srcId="{21314A0C-ACF0-45A9-9C1B-D85FEB1AEA7A}" destId="{DFDB2E25-774A-4AF5-99ED-A9B3C6692345}" srcOrd="0" destOrd="0" presId="urn:microsoft.com/office/officeart/2005/8/layout/vList5"/>
    <dgm:cxn modelId="{59F2C49C-F2F6-498A-97ED-8E659074F08C}" type="presOf" srcId="{02615207-04BF-4251-85E2-93BCEC16973E}" destId="{B059CD05-CA72-48E0-8DB1-2434427F76B9}" srcOrd="0" destOrd="1" presId="urn:microsoft.com/office/officeart/2005/8/layout/vList5"/>
    <dgm:cxn modelId="{512D1785-AE92-4C2D-9690-8FD9A2EB986E}" type="presOf" srcId="{7B26C68A-CD0E-464D-BDB6-0DEE10356081}" destId="{CF22601B-5ABE-4026-8276-3ACAF05938FA}" srcOrd="0" destOrd="2" presId="urn:microsoft.com/office/officeart/2005/8/layout/vList5"/>
    <dgm:cxn modelId="{853C4C77-09C0-4179-BC63-E0D792AAD369}" srcId="{D2D2113F-DC14-4087-A78D-1293C9B21931}" destId="{B58EF25F-6343-4D70-B360-5CE8EA7C1D47}" srcOrd="0" destOrd="0" parTransId="{2ABBEBC1-AA5F-40C7-B538-F57225248804}" sibTransId="{6F38EB4A-1707-43F9-8680-C19607CAFAE9}"/>
    <dgm:cxn modelId="{6AB32400-7CEE-40DF-AD94-5D1AAE3A04C3}" srcId="{21314A0C-ACF0-45A9-9C1B-D85FEB1AEA7A}" destId="{1D2152BF-F488-4F52-A2A9-7E391237F8BE}" srcOrd="2" destOrd="0" parTransId="{A837F668-8705-4365-ACDA-70CFD6D028AB}" sibTransId="{177A9AE0-B9D5-4B32-A661-18941AC0A543}"/>
    <dgm:cxn modelId="{E9620736-B42D-4CAD-8283-455D66AE12CA}" type="presParOf" srcId="{2F024FFF-06AD-4208-A94C-C3F9AD6717A5}" destId="{D62C7267-F01F-4D0A-A2B1-E3655A215939}" srcOrd="0" destOrd="0" presId="urn:microsoft.com/office/officeart/2005/8/layout/vList5"/>
    <dgm:cxn modelId="{67A84504-8D54-49AB-9CF5-50A1C401E255}" type="presParOf" srcId="{D62C7267-F01F-4D0A-A2B1-E3655A215939}" destId="{14326E8F-3603-4596-B72A-AB0782015958}" srcOrd="0" destOrd="0" presId="urn:microsoft.com/office/officeart/2005/8/layout/vList5"/>
    <dgm:cxn modelId="{E7A99949-44EB-41E9-9706-C560EE721DC1}" type="presParOf" srcId="{D62C7267-F01F-4D0A-A2B1-E3655A215939}" destId="{0F4DA064-16FE-4CD4-97CF-E9C02BA222E6}" srcOrd="1" destOrd="0" presId="urn:microsoft.com/office/officeart/2005/8/layout/vList5"/>
    <dgm:cxn modelId="{C1E30274-E2D7-484C-9FCB-11DA6F2EAEB5}" type="presParOf" srcId="{2F024FFF-06AD-4208-A94C-C3F9AD6717A5}" destId="{38ACF88E-10C7-48EF-AB2E-1E32089CA7AF}" srcOrd="1" destOrd="0" presId="urn:microsoft.com/office/officeart/2005/8/layout/vList5"/>
    <dgm:cxn modelId="{5CCAB141-1129-420D-98DD-E504E50D52D4}" type="presParOf" srcId="{2F024FFF-06AD-4208-A94C-C3F9AD6717A5}" destId="{15951F10-636C-4BEF-B383-FACDB9AB782E}" srcOrd="2" destOrd="0" presId="urn:microsoft.com/office/officeart/2005/8/layout/vList5"/>
    <dgm:cxn modelId="{4AFB2B53-0701-4825-8563-81F8725487C1}" type="presParOf" srcId="{15951F10-636C-4BEF-B383-FACDB9AB782E}" destId="{DFDB2E25-774A-4AF5-99ED-A9B3C6692345}" srcOrd="0" destOrd="0" presId="urn:microsoft.com/office/officeart/2005/8/layout/vList5"/>
    <dgm:cxn modelId="{53441DA0-E86C-47DA-9F29-6B892EAF9388}" type="presParOf" srcId="{15951F10-636C-4BEF-B383-FACDB9AB782E}" destId="{1A3E8DE6-8048-4409-8E54-189DBA9C2C78}" srcOrd="1" destOrd="0" presId="urn:microsoft.com/office/officeart/2005/8/layout/vList5"/>
    <dgm:cxn modelId="{C9021811-68A7-4E14-AA32-9E45CC10E90D}" type="presParOf" srcId="{2F024FFF-06AD-4208-A94C-C3F9AD6717A5}" destId="{11E35F69-85F6-4CEA-89D0-15DAC1B7D15B}" srcOrd="3" destOrd="0" presId="urn:microsoft.com/office/officeart/2005/8/layout/vList5"/>
    <dgm:cxn modelId="{9D6EC8BF-C017-44A5-ABBA-6E0838CE5DE8}" type="presParOf" srcId="{2F024FFF-06AD-4208-A94C-C3F9AD6717A5}" destId="{B7789B54-E13E-4634-9090-D3301914DB4F}" srcOrd="4" destOrd="0" presId="urn:microsoft.com/office/officeart/2005/8/layout/vList5"/>
    <dgm:cxn modelId="{929327CF-F7DE-4D90-8C19-4653CC793B0E}" type="presParOf" srcId="{B7789B54-E13E-4634-9090-D3301914DB4F}" destId="{9CEF6356-2780-44E2-9674-F40D6871CCCB}" srcOrd="0" destOrd="0" presId="urn:microsoft.com/office/officeart/2005/8/layout/vList5"/>
    <dgm:cxn modelId="{D1A6F598-BCE7-4AE7-BBAB-DA4D2B9B833D}" type="presParOf" srcId="{B7789B54-E13E-4634-9090-D3301914DB4F}" destId="{B059CD05-CA72-48E0-8DB1-2434427F76B9}" srcOrd="1" destOrd="0" presId="urn:microsoft.com/office/officeart/2005/8/layout/vList5"/>
    <dgm:cxn modelId="{32D41636-BE0D-4D4B-BBF9-169906B5DBD1}" type="presParOf" srcId="{2F024FFF-06AD-4208-A94C-C3F9AD6717A5}" destId="{77F07718-907C-4A2A-9202-53548E62D0EF}" srcOrd="5" destOrd="0" presId="urn:microsoft.com/office/officeart/2005/8/layout/vList5"/>
    <dgm:cxn modelId="{E8CEC6E1-A278-4933-9F14-7F67211D3A12}" type="presParOf" srcId="{2F024FFF-06AD-4208-A94C-C3F9AD6717A5}" destId="{23E53197-3223-49C2-9AD3-C1A7653D53F4}" srcOrd="6" destOrd="0" presId="urn:microsoft.com/office/officeart/2005/8/layout/vList5"/>
    <dgm:cxn modelId="{161B5BF2-B643-4C40-BAD6-C93E5932565B}" type="presParOf" srcId="{23E53197-3223-49C2-9AD3-C1A7653D53F4}" destId="{BC9BD278-37CE-4D06-9408-2DF810EB52CC}" srcOrd="0" destOrd="0" presId="urn:microsoft.com/office/officeart/2005/8/layout/vList5"/>
    <dgm:cxn modelId="{F1578EF5-473A-4D66-AB53-C598213299F9}" type="presParOf" srcId="{23E53197-3223-49C2-9AD3-C1A7653D53F4}" destId="{CF22601B-5ABE-4026-8276-3ACAF05938FA}" srcOrd="1" destOrd="0" presId="urn:microsoft.com/office/officeart/2005/8/layout/vList5"/>
    <dgm:cxn modelId="{34AB45AA-E273-41E5-A227-41B0E6686991}" type="presParOf" srcId="{2F024FFF-06AD-4208-A94C-C3F9AD6717A5}" destId="{68AAFEC7-A69A-4B9F-B750-0B129177F905}" srcOrd="7" destOrd="0" presId="urn:microsoft.com/office/officeart/2005/8/layout/vList5"/>
    <dgm:cxn modelId="{0A7BC94C-5B4A-4C18-BF29-9ACCB6D4EFB3}" type="presParOf" srcId="{2F024FFF-06AD-4208-A94C-C3F9AD6717A5}" destId="{0FE4C178-0798-4C62-B424-7CF1D8C42327}" srcOrd="8" destOrd="0" presId="urn:microsoft.com/office/officeart/2005/8/layout/vList5"/>
    <dgm:cxn modelId="{F3FF1570-17BB-4A25-98AE-E6B62F5440AF}" type="presParOf" srcId="{0FE4C178-0798-4C62-B424-7CF1D8C42327}" destId="{A509F363-029A-4981-8096-DC794AFEFE71}" srcOrd="0" destOrd="0" presId="urn:microsoft.com/office/officeart/2005/8/layout/vList5"/>
    <dgm:cxn modelId="{B8F6346F-B3FE-42DC-ADA7-C71BEB0CDC9D}" type="presParOf" srcId="{0FE4C178-0798-4C62-B424-7CF1D8C42327}" destId="{5685593A-CCE5-45C5-976B-3CFABBB16C28}"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9926A1D-714E-4146-8AA4-CCC1566770AF}" type="doc">
      <dgm:prSet loTypeId="urn:microsoft.com/office/officeart/2005/8/layout/vList2" loCatId="list" qsTypeId="urn:microsoft.com/office/officeart/2005/8/quickstyle/simple1" qsCatId="simple" csTypeId="urn:microsoft.com/office/officeart/2005/8/colors/accent2_2" csCatId="accent2"/>
      <dgm:spPr/>
      <dgm:t>
        <a:bodyPr/>
        <a:lstStyle/>
        <a:p>
          <a:endParaRPr lang="de-CH"/>
        </a:p>
      </dgm:t>
    </dgm:pt>
    <dgm:pt modelId="{326ED8B9-7ED7-475E-8204-CF5FF8497C01}">
      <dgm:prSet custT="1"/>
      <dgm:spPr/>
      <dgm:t>
        <a:bodyPr/>
        <a:lstStyle/>
        <a:p>
          <a:pPr rtl="0">
            <a:spcBef>
              <a:spcPts val="0"/>
            </a:spcBef>
            <a:spcAft>
              <a:spcPts val="0"/>
            </a:spcAft>
          </a:pPr>
          <a:r>
            <a:rPr lang="de-DE" sz="1800" dirty="0" smtClean="0"/>
            <a:t>Konzept BAHN 2000</a:t>
          </a:r>
          <a:endParaRPr lang="de-CH" sz="1800" dirty="0"/>
        </a:p>
      </dgm:t>
    </dgm:pt>
    <dgm:pt modelId="{02BEA407-2698-4C62-B7A7-E5DD6868A5BB}" type="parTrans" cxnId="{1B726BD0-9D9C-4C52-A4C0-2C25D2F33000}">
      <dgm:prSet/>
      <dgm:spPr/>
      <dgm:t>
        <a:bodyPr/>
        <a:lstStyle/>
        <a:p>
          <a:endParaRPr lang="de-CH" sz="1800"/>
        </a:p>
      </dgm:t>
    </dgm:pt>
    <dgm:pt modelId="{D2C77A6C-9ED3-4813-AF46-5340B4BC06D1}" type="sibTrans" cxnId="{1B726BD0-9D9C-4C52-A4C0-2C25D2F33000}">
      <dgm:prSet/>
      <dgm:spPr/>
      <dgm:t>
        <a:bodyPr/>
        <a:lstStyle/>
        <a:p>
          <a:endParaRPr lang="de-CH" sz="1800"/>
        </a:p>
      </dgm:t>
    </dgm:pt>
    <dgm:pt modelId="{47ACD779-3B6A-4C70-9E10-7C1C7042C0D4}">
      <dgm:prSet custT="1"/>
      <dgm:spPr/>
      <dgm:t>
        <a:bodyPr/>
        <a:lstStyle/>
        <a:p>
          <a:pPr rtl="0">
            <a:spcBef>
              <a:spcPts val="0"/>
            </a:spcBef>
            <a:spcAft>
              <a:spcPts val="0"/>
            </a:spcAft>
          </a:pPr>
          <a:r>
            <a:rPr lang="de-DE" sz="1800" smtClean="0"/>
            <a:t>Schweizerischen Eisenbahn-Alpentransversale</a:t>
          </a:r>
          <a:endParaRPr lang="de-CH" sz="1800"/>
        </a:p>
      </dgm:t>
    </dgm:pt>
    <dgm:pt modelId="{6C1245FE-8EE3-489F-B2DE-A4D02CDAFACF}" type="parTrans" cxnId="{25A0CC0D-4A97-4161-9769-047C7A89B32E}">
      <dgm:prSet/>
      <dgm:spPr/>
      <dgm:t>
        <a:bodyPr/>
        <a:lstStyle/>
        <a:p>
          <a:endParaRPr lang="de-CH" sz="1800"/>
        </a:p>
      </dgm:t>
    </dgm:pt>
    <dgm:pt modelId="{F3C6169B-FD45-4C80-AC5A-A25F55507D44}" type="sibTrans" cxnId="{25A0CC0D-4A97-4161-9769-047C7A89B32E}">
      <dgm:prSet/>
      <dgm:spPr/>
      <dgm:t>
        <a:bodyPr/>
        <a:lstStyle/>
        <a:p>
          <a:endParaRPr lang="de-CH" sz="1800"/>
        </a:p>
      </dgm:t>
    </dgm:pt>
    <dgm:pt modelId="{D2EA7EED-1EE1-4FC2-9372-1EA274DF2EAF}">
      <dgm:prSet custT="1"/>
      <dgm:spPr/>
      <dgm:t>
        <a:bodyPr/>
        <a:lstStyle/>
        <a:p>
          <a:pPr rtl="0">
            <a:spcBef>
              <a:spcPts val="0"/>
            </a:spcBef>
            <a:spcAft>
              <a:spcPts val="0"/>
            </a:spcAft>
          </a:pPr>
          <a:r>
            <a:rPr lang="de-DE" sz="1800" smtClean="0"/>
            <a:t>Fonds für die Eisenbahngrossprojekte (FinöV-Fonds)</a:t>
          </a:r>
          <a:endParaRPr lang="de-CH" sz="1800"/>
        </a:p>
      </dgm:t>
    </dgm:pt>
    <dgm:pt modelId="{06AEA357-64FE-4196-8FBF-28206CD8CB80}" type="parTrans" cxnId="{F1FDFB21-BA62-4F42-AAA1-D944BA04652D}">
      <dgm:prSet/>
      <dgm:spPr/>
      <dgm:t>
        <a:bodyPr/>
        <a:lstStyle/>
        <a:p>
          <a:endParaRPr lang="de-CH" sz="1800"/>
        </a:p>
      </dgm:t>
    </dgm:pt>
    <dgm:pt modelId="{590577B4-CDF2-4082-B6F9-8702F7E423E5}" type="sibTrans" cxnId="{F1FDFB21-BA62-4F42-AAA1-D944BA04652D}">
      <dgm:prSet/>
      <dgm:spPr/>
      <dgm:t>
        <a:bodyPr/>
        <a:lstStyle/>
        <a:p>
          <a:endParaRPr lang="de-CH" sz="1800"/>
        </a:p>
      </dgm:t>
    </dgm:pt>
    <dgm:pt modelId="{5E8F175A-5F87-4718-972B-14C0A6259268}">
      <dgm:prSet custT="1"/>
      <dgm:spPr/>
      <dgm:t>
        <a:bodyPr/>
        <a:lstStyle/>
        <a:p>
          <a:pPr rtl="0">
            <a:spcBef>
              <a:spcPts val="0"/>
            </a:spcBef>
            <a:spcAft>
              <a:spcPts val="0"/>
            </a:spcAft>
          </a:pPr>
          <a:r>
            <a:rPr lang="de-DE" sz="1800" smtClean="0"/>
            <a:t>Zukünftige Entwicklung der Bahninfrastruktur (ZEB G)</a:t>
          </a:r>
          <a:endParaRPr lang="de-CH" sz="1800"/>
        </a:p>
      </dgm:t>
    </dgm:pt>
    <dgm:pt modelId="{313443DE-6A9C-4D3F-B0F2-A1D417DC78D4}" type="parTrans" cxnId="{D53A79F1-9F72-495F-8F18-AC2FBEBF105B}">
      <dgm:prSet/>
      <dgm:spPr/>
      <dgm:t>
        <a:bodyPr/>
        <a:lstStyle/>
        <a:p>
          <a:endParaRPr lang="de-CH" sz="1800"/>
        </a:p>
      </dgm:t>
    </dgm:pt>
    <dgm:pt modelId="{BC9F8BD9-E82B-4392-AE2E-C6908E772325}" type="sibTrans" cxnId="{D53A79F1-9F72-495F-8F18-AC2FBEBF105B}">
      <dgm:prSet/>
      <dgm:spPr/>
      <dgm:t>
        <a:bodyPr/>
        <a:lstStyle/>
        <a:p>
          <a:endParaRPr lang="de-CH" sz="1800"/>
        </a:p>
      </dgm:t>
    </dgm:pt>
    <dgm:pt modelId="{83B0E5BC-2B80-4864-B2DB-8F1DCBC2AD82}">
      <dgm:prSet custT="1"/>
      <dgm:spPr/>
      <dgm:t>
        <a:bodyPr/>
        <a:lstStyle/>
        <a:p>
          <a:pPr rtl="0">
            <a:spcBef>
              <a:spcPts val="0"/>
            </a:spcBef>
            <a:spcAft>
              <a:spcPts val="0"/>
            </a:spcAft>
          </a:pPr>
          <a:r>
            <a:rPr lang="de-DE" sz="1800" smtClean="0"/>
            <a:t>HGV-Anschluss</a:t>
          </a:r>
          <a:endParaRPr lang="de-CH" sz="1800"/>
        </a:p>
      </dgm:t>
    </dgm:pt>
    <dgm:pt modelId="{BBF33C6D-FB8B-419E-A4AA-B0833176D65E}" type="parTrans" cxnId="{1152A75B-67F3-453B-BA33-175A8BF51CBA}">
      <dgm:prSet/>
      <dgm:spPr/>
      <dgm:t>
        <a:bodyPr/>
        <a:lstStyle/>
        <a:p>
          <a:endParaRPr lang="de-CH" sz="1800"/>
        </a:p>
      </dgm:t>
    </dgm:pt>
    <dgm:pt modelId="{2D0D0912-53B3-4918-B0C4-38BE7AB91444}" type="sibTrans" cxnId="{1152A75B-67F3-453B-BA33-175A8BF51CBA}">
      <dgm:prSet/>
      <dgm:spPr/>
      <dgm:t>
        <a:bodyPr/>
        <a:lstStyle/>
        <a:p>
          <a:endParaRPr lang="de-CH" sz="1800"/>
        </a:p>
      </dgm:t>
    </dgm:pt>
    <dgm:pt modelId="{CB498180-FC52-4862-BDD9-F6F9DB59ED59}">
      <dgm:prSet custT="1"/>
      <dgm:spPr/>
      <dgm:t>
        <a:bodyPr/>
        <a:lstStyle/>
        <a:p>
          <a:pPr rtl="0">
            <a:spcBef>
              <a:spcPts val="0"/>
            </a:spcBef>
            <a:spcAft>
              <a:spcPts val="0"/>
            </a:spcAft>
          </a:pPr>
          <a:r>
            <a:rPr lang="de-DE" sz="1800" smtClean="0"/>
            <a:t>Anteile der Kantone an den Abgeltungen und Finanzhilfen im Regionalverkehr</a:t>
          </a:r>
          <a:endParaRPr lang="de-CH" sz="1800"/>
        </a:p>
      </dgm:t>
    </dgm:pt>
    <dgm:pt modelId="{2D77E489-A444-4CF6-A9C2-889762C1D52F}" type="parTrans" cxnId="{A1690BF7-95DA-46C5-A209-B0A0E5AFBB3B}">
      <dgm:prSet/>
      <dgm:spPr/>
      <dgm:t>
        <a:bodyPr/>
        <a:lstStyle/>
        <a:p>
          <a:endParaRPr lang="de-CH" sz="1800"/>
        </a:p>
      </dgm:t>
    </dgm:pt>
    <dgm:pt modelId="{08A09F1B-3C00-467C-B085-858B3770B1A2}" type="sibTrans" cxnId="{A1690BF7-95DA-46C5-A209-B0A0E5AFBB3B}">
      <dgm:prSet/>
      <dgm:spPr/>
      <dgm:t>
        <a:bodyPr/>
        <a:lstStyle/>
        <a:p>
          <a:endParaRPr lang="de-CH" sz="1800"/>
        </a:p>
      </dgm:t>
    </dgm:pt>
    <dgm:pt modelId="{140FF868-678C-4F8C-951D-5ACE1156A3C8}">
      <dgm:prSet custT="1"/>
      <dgm:spPr/>
      <dgm:t>
        <a:bodyPr/>
        <a:lstStyle/>
        <a:p>
          <a:pPr rtl="0">
            <a:spcBef>
              <a:spcPts val="0"/>
            </a:spcBef>
            <a:spcAft>
              <a:spcPts val="0"/>
            </a:spcAft>
          </a:pPr>
          <a:r>
            <a:rPr lang="de-DE" sz="1800" smtClean="0"/>
            <a:t>Eisenbahn-Netzzugang</a:t>
          </a:r>
          <a:endParaRPr lang="de-CH" sz="1800"/>
        </a:p>
      </dgm:t>
    </dgm:pt>
    <dgm:pt modelId="{9C54E7D4-75DC-42A1-8674-1B3B7D4F2A0D}" type="parTrans" cxnId="{D621BECD-7FEF-4051-9408-80BDE6795401}">
      <dgm:prSet/>
      <dgm:spPr/>
      <dgm:t>
        <a:bodyPr/>
        <a:lstStyle/>
        <a:p>
          <a:endParaRPr lang="de-CH" sz="1800"/>
        </a:p>
      </dgm:t>
    </dgm:pt>
    <dgm:pt modelId="{FDCF3DDC-1F30-4475-9FE4-D47E6B472F27}" type="sibTrans" cxnId="{D621BECD-7FEF-4051-9408-80BDE6795401}">
      <dgm:prSet/>
      <dgm:spPr/>
      <dgm:t>
        <a:bodyPr/>
        <a:lstStyle/>
        <a:p>
          <a:endParaRPr lang="de-CH" sz="1800"/>
        </a:p>
      </dgm:t>
    </dgm:pt>
    <dgm:pt modelId="{1662D53F-F09F-473C-AC09-0F4A03A30CB6}">
      <dgm:prSet custT="1"/>
      <dgm:spPr/>
      <dgm:t>
        <a:bodyPr/>
        <a:lstStyle/>
        <a:p>
          <a:pPr rtl="0">
            <a:spcBef>
              <a:spcPts val="0"/>
            </a:spcBef>
            <a:spcAft>
              <a:spcPts val="0"/>
            </a:spcAft>
          </a:pPr>
          <a:r>
            <a:rPr lang="de-DE" sz="1800" smtClean="0"/>
            <a:t>Schiedskommission im Eisenbahnverkehr</a:t>
          </a:r>
          <a:endParaRPr lang="de-CH" sz="1800"/>
        </a:p>
      </dgm:t>
    </dgm:pt>
    <dgm:pt modelId="{23F2BE24-6CC3-4751-845B-EA08AF1731A0}" type="parTrans" cxnId="{A604E8C7-7E13-490A-AEC8-C37DD2267EFE}">
      <dgm:prSet/>
      <dgm:spPr/>
      <dgm:t>
        <a:bodyPr/>
        <a:lstStyle/>
        <a:p>
          <a:endParaRPr lang="de-CH" sz="1800"/>
        </a:p>
      </dgm:t>
    </dgm:pt>
    <dgm:pt modelId="{70925430-DD95-4BE7-92ED-F8FFE2C34634}" type="sibTrans" cxnId="{A604E8C7-7E13-490A-AEC8-C37DD2267EFE}">
      <dgm:prSet/>
      <dgm:spPr/>
      <dgm:t>
        <a:bodyPr/>
        <a:lstStyle/>
        <a:p>
          <a:endParaRPr lang="de-CH" sz="1800"/>
        </a:p>
      </dgm:t>
    </dgm:pt>
    <dgm:pt modelId="{3F36D741-68BB-4F62-9EE7-BC514A0DA300}">
      <dgm:prSet custT="1"/>
      <dgm:spPr/>
      <dgm:t>
        <a:bodyPr/>
        <a:lstStyle/>
        <a:p>
          <a:pPr rtl="0">
            <a:spcBef>
              <a:spcPts val="0"/>
            </a:spcBef>
            <a:spcAft>
              <a:spcPts val="0"/>
            </a:spcAft>
          </a:pPr>
          <a:r>
            <a:rPr lang="de-DE" sz="1800" smtClean="0"/>
            <a:t>Zulassung zum Führen von Triebfahrzeugen der Eisenbahnen</a:t>
          </a:r>
          <a:endParaRPr lang="de-CH" sz="1800"/>
        </a:p>
      </dgm:t>
    </dgm:pt>
    <dgm:pt modelId="{8CB94DDA-5E08-4C3D-86B5-325BB4ED1728}" type="parTrans" cxnId="{F2702739-C1EE-42F7-B991-48BD989035C8}">
      <dgm:prSet/>
      <dgm:spPr/>
      <dgm:t>
        <a:bodyPr/>
        <a:lstStyle/>
        <a:p>
          <a:endParaRPr lang="de-CH" sz="1800"/>
        </a:p>
      </dgm:t>
    </dgm:pt>
    <dgm:pt modelId="{76816AF5-E5C8-4854-9A7B-E847AF728B34}" type="sibTrans" cxnId="{F2702739-C1EE-42F7-B991-48BD989035C8}">
      <dgm:prSet/>
      <dgm:spPr/>
      <dgm:t>
        <a:bodyPr/>
        <a:lstStyle/>
        <a:p>
          <a:endParaRPr lang="de-CH" sz="1800"/>
        </a:p>
      </dgm:t>
    </dgm:pt>
    <dgm:pt modelId="{282943EE-BCB4-4C05-A2F6-E6873E649BE8}" type="pres">
      <dgm:prSet presAssocID="{C9926A1D-714E-4146-8AA4-CCC1566770AF}" presName="linear" presStyleCnt="0">
        <dgm:presLayoutVars>
          <dgm:animLvl val="lvl"/>
          <dgm:resizeHandles val="exact"/>
        </dgm:presLayoutVars>
      </dgm:prSet>
      <dgm:spPr/>
      <dgm:t>
        <a:bodyPr/>
        <a:lstStyle/>
        <a:p>
          <a:endParaRPr lang="de-CH"/>
        </a:p>
      </dgm:t>
    </dgm:pt>
    <dgm:pt modelId="{2784A879-778A-4A86-AD89-33AD4589D1D3}" type="pres">
      <dgm:prSet presAssocID="{326ED8B9-7ED7-475E-8204-CF5FF8497C01}" presName="parentText" presStyleLbl="node1" presStyleIdx="0" presStyleCnt="9">
        <dgm:presLayoutVars>
          <dgm:chMax val="0"/>
          <dgm:bulletEnabled val="1"/>
        </dgm:presLayoutVars>
      </dgm:prSet>
      <dgm:spPr/>
      <dgm:t>
        <a:bodyPr/>
        <a:lstStyle/>
        <a:p>
          <a:endParaRPr lang="de-CH"/>
        </a:p>
      </dgm:t>
    </dgm:pt>
    <dgm:pt modelId="{FE27C601-9CF7-4BAF-AFD9-6D8502E33E7A}" type="pres">
      <dgm:prSet presAssocID="{D2C77A6C-9ED3-4813-AF46-5340B4BC06D1}" presName="spacer" presStyleCnt="0"/>
      <dgm:spPr/>
    </dgm:pt>
    <dgm:pt modelId="{7DD5184C-755B-47EC-AE83-D5C08820784E}" type="pres">
      <dgm:prSet presAssocID="{47ACD779-3B6A-4C70-9E10-7C1C7042C0D4}" presName="parentText" presStyleLbl="node1" presStyleIdx="1" presStyleCnt="9">
        <dgm:presLayoutVars>
          <dgm:chMax val="0"/>
          <dgm:bulletEnabled val="1"/>
        </dgm:presLayoutVars>
      </dgm:prSet>
      <dgm:spPr/>
      <dgm:t>
        <a:bodyPr/>
        <a:lstStyle/>
        <a:p>
          <a:endParaRPr lang="de-CH"/>
        </a:p>
      </dgm:t>
    </dgm:pt>
    <dgm:pt modelId="{99271068-E9BF-4728-9624-AAC5ECB6DD47}" type="pres">
      <dgm:prSet presAssocID="{F3C6169B-FD45-4C80-AC5A-A25F55507D44}" presName="spacer" presStyleCnt="0"/>
      <dgm:spPr/>
    </dgm:pt>
    <dgm:pt modelId="{1345DABD-1627-4A39-860D-8D0803E52B73}" type="pres">
      <dgm:prSet presAssocID="{D2EA7EED-1EE1-4FC2-9372-1EA274DF2EAF}" presName="parentText" presStyleLbl="node1" presStyleIdx="2" presStyleCnt="9">
        <dgm:presLayoutVars>
          <dgm:chMax val="0"/>
          <dgm:bulletEnabled val="1"/>
        </dgm:presLayoutVars>
      </dgm:prSet>
      <dgm:spPr/>
      <dgm:t>
        <a:bodyPr/>
        <a:lstStyle/>
        <a:p>
          <a:endParaRPr lang="de-CH"/>
        </a:p>
      </dgm:t>
    </dgm:pt>
    <dgm:pt modelId="{ECA3B6B5-1BAE-43F9-9170-D7F68E3FB326}" type="pres">
      <dgm:prSet presAssocID="{590577B4-CDF2-4082-B6F9-8702F7E423E5}" presName="spacer" presStyleCnt="0"/>
      <dgm:spPr/>
    </dgm:pt>
    <dgm:pt modelId="{BFC5B3DD-4308-40E4-AD1F-19EE9F5E48D0}" type="pres">
      <dgm:prSet presAssocID="{5E8F175A-5F87-4718-972B-14C0A6259268}" presName="parentText" presStyleLbl="node1" presStyleIdx="3" presStyleCnt="9">
        <dgm:presLayoutVars>
          <dgm:chMax val="0"/>
          <dgm:bulletEnabled val="1"/>
        </dgm:presLayoutVars>
      </dgm:prSet>
      <dgm:spPr/>
      <dgm:t>
        <a:bodyPr/>
        <a:lstStyle/>
        <a:p>
          <a:endParaRPr lang="de-CH"/>
        </a:p>
      </dgm:t>
    </dgm:pt>
    <dgm:pt modelId="{DAB73B77-62EE-4DFE-A5CA-35E0BF4BBF7D}" type="pres">
      <dgm:prSet presAssocID="{BC9F8BD9-E82B-4392-AE2E-C6908E772325}" presName="spacer" presStyleCnt="0"/>
      <dgm:spPr/>
    </dgm:pt>
    <dgm:pt modelId="{CABE951A-7F43-485B-82ED-995C51DC12AB}" type="pres">
      <dgm:prSet presAssocID="{83B0E5BC-2B80-4864-B2DB-8F1DCBC2AD82}" presName="parentText" presStyleLbl="node1" presStyleIdx="4" presStyleCnt="9">
        <dgm:presLayoutVars>
          <dgm:chMax val="0"/>
          <dgm:bulletEnabled val="1"/>
        </dgm:presLayoutVars>
      </dgm:prSet>
      <dgm:spPr/>
      <dgm:t>
        <a:bodyPr/>
        <a:lstStyle/>
        <a:p>
          <a:endParaRPr lang="de-CH"/>
        </a:p>
      </dgm:t>
    </dgm:pt>
    <dgm:pt modelId="{DCDD0B5B-A837-49F6-B3CD-9DC5C7FE5175}" type="pres">
      <dgm:prSet presAssocID="{2D0D0912-53B3-4918-B0C4-38BE7AB91444}" presName="spacer" presStyleCnt="0"/>
      <dgm:spPr/>
    </dgm:pt>
    <dgm:pt modelId="{21114E78-9B44-4635-9D18-83C737A3CEAB}" type="pres">
      <dgm:prSet presAssocID="{CB498180-FC52-4862-BDD9-F6F9DB59ED59}" presName="parentText" presStyleLbl="node1" presStyleIdx="5" presStyleCnt="9">
        <dgm:presLayoutVars>
          <dgm:chMax val="0"/>
          <dgm:bulletEnabled val="1"/>
        </dgm:presLayoutVars>
      </dgm:prSet>
      <dgm:spPr/>
      <dgm:t>
        <a:bodyPr/>
        <a:lstStyle/>
        <a:p>
          <a:endParaRPr lang="de-CH"/>
        </a:p>
      </dgm:t>
    </dgm:pt>
    <dgm:pt modelId="{0AFD0A2F-1CBB-4D93-B368-E693667DF20C}" type="pres">
      <dgm:prSet presAssocID="{08A09F1B-3C00-467C-B085-858B3770B1A2}" presName="spacer" presStyleCnt="0"/>
      <dgm:spPr/>
    </dgm:pt>
    <dgm:pt modelId="{4B913DF0-3768-4612-A40D-00E759BC6A24}" type="pres">
      <dgm:prSet presAssocID="{140FF868-678C-4F8C-951D-5ACE1156A3C8}" presName="parentText" presStyleLbl="node1" presStyleIdx="6" presStyleCnt="9">
        <dgm:presLayoutVars>
          <dgm:chMax val="0"/>
          <dgm:bulletEnabled val="1"/>
        </dgm:presLayoutVars>
      </dgm:prSet>
      <dgm:spPr/>
      <dgm:t>
        <a:bodyPr/>
        <a:lstStyle/>
        <a:p>
          <a:endParaRPr lang="de-CH"/>
        </a:p>
      </dgm:t>
    </dgm:pt>
    <dgm:pt modelId="{09BD836F-854E-4C68-AE2D-E771560AB0A5}" type="pres">
      <dgm:prSet presAssocID="{FDCF3DDC-1F30-4475-9FE4-D47E6B472F27}" presName="spacer" presStyleCnt="0"/>
      <dgm:spPr/>
    </dgm:pt>
    <dgm:pt modelId="{731F256F-D405-46F8-8215-62B8CA1E0185}" type="pres">
      <dgm:prSet presAssocID="{1662D53F-F09F-473C-AC09-0F4A03A30CB6}" presName="parentText" presStyleLbl="node1" presStyleIdx="7" presStyleCnt="9">
        <dgm:presLayoutVars>
          <dgm:chMax val="0"/>
          <dgm:bulletEnabled val="1"/>
        </dgm:presLayoutVars>
      </dgm:prSet>
      <dgm:spPr/>
      <dgm:t>
        <a:bodyPr/>
        <a:lstStyle/>
        <a:p>
          <a:endParaRPr lang="de-CH"/>
        </a:p>
      </dgm:t>
    </dgm:pt>
    <dgm:pt modelId="{4084CDE0-C591-4631-92AB-4A1FABB672C7}" type="pres">
      <dgm:prSet presAssocID="{70925430-DD95-4BE7-92ED-F8FFE2C34634}" presName="spacer" presStyleCnt="0"/>
      <dgm:spPr/>
    </dgm:pt>
    <dgm:pt modelId="{BC2B21FB-FA44-43ED-B77D-CE6916E7C689}" type="pres">
      <dgm:prSet presAssocID="{3F36D741-68BB-4F62-9EE7-BC514A0DA300}" presName="parentText" presStyleLbl="node1" presStyleIdx="8" presStyleCnt="9">
        <dgm:presLayoutVars>
          <dgm:chMax val="0"/>
          <dgm:bulletEnabled val="1"/>
        </dgm:presLayoutVars>
      </dgm:prSet>
      <dgm:spPr/>
      <dgm:t>
        <a:bodyPr/>
        <a:lstStyle/>
        <a:p>
          <a:endParaRPr lang="de-CH"/>
        </a:p>
      </dgm:t>
    </dgm:pt>
  </dgm:ptLst>
  <dgm:cxnLst>
    <dgm:cxn modelId="{14E9DA09-47B2-4239-BEAA-7E756782F904}" type="presOf" srcId="{5E8F175A-5F87-4718-972B-14C0A6259268}" destId="{BFC5B3DD-4308-40E4-AD1F-19EE9F5E48D0}" srcOrd="0" destOrd="0" presId="urn:microsoft.com/office/officeart/2005/8/layout/vList2"/>
    <dgm:cxn modelId="{071C0681-497E-4040-A3B3-A53DF591DEDA}" type="presOf" srcId="{326ED8B9-7ED7-475E-8204-CF5FF8497C01}" destId="{2784A879-778A-4A86-AD89-33AD4589D1D3}" srcOrd="0" destOrd="0" presId="urn:microsoft.com/office/officeart/2005/8/layout/vList2"/>
    <dgm:cxn modelId="{A1690BF7-95DA-46C5-A209-B0A0E5AFBB3B}" srcId="{C9926A1D-714E-4146-8AA4-CCC1566770AF}" destId="{CB498180-FC52-4862-BDD9-F6F9DB59ED59}" srcOrd="5" destOrd="0" parTransId="{2D77E489-A444-4CF6-A9C2-889762C1D52F}" sibTransId="{08A09F1B-3C00-467C-B085-858B3770B1A2}"/>
    <dgm:cxn modelId="{C088ABB0-2672-4BA7-BEAF-02DA0A8E5806}" type="presOf" srcId="{47ACD779-3B6A-4C70-9E10-7C1C7042C0D4}" destId="{7DD5184C-755B-47EC-AE83-D5C08820784E}" srcOrd="0" destOrd="0" presId="urn:microsoft.com/office/officeart/2005/8/layout/vList2"/>
    <dgm:cxn modelId="{8232CEE2-FCC8-4298-8188-0D1050508463}" type="presOf" srcId="{140FF868-678C-4F8C-951D-5ACE1156A3C8}" destId="{4B913DF0-3768-4612-A40D-00E759BC6A24}" srcOrd="0" destOrd="0" presId="urn:microsoft.com/office/officeart/2005/8/layout/vList2"/>
    <dgm:cxn modelId="{D621BECD-7FEF-4051-9408-80BDE6795401}" srcId="{C9926A1D-714E-4146-8AA4-CCC1566770AF}" destId="{140FF868-678C-4F8C-951D-5ACE1156A3C8}" srcOrd="6" destOrd="0" parTransId="{9C54E7D4-75DC-42A1-8674-1B3B7D4F2A0D}" sibTransId="{FDCF3DDC-1F30-4475-9FE4-D47E6B472F27}"/>
    <dgm:cxn modelId="{04152042-EC83-4350-827B-CA0CFA17D8FF}" type="presOf" srcId="{D2EA7EED-1EE1-4FC2-9372-1EA274DF2EAF}" destId="{1345DABD-1627-4A39-860D-8D0803E52B73}" srcOrd="0" destOrd="0" presId="urn:microsoft.com/office/officeart/2005/8/layout/vList2"/>
    <dgm:cxn modelId="{A604E8C7-7E13-490A-AEC8-C37DD2267EFE}" srcId="{C9926A1D-714E-4146-8AA4-CCC1566770AF}" destId="{1662D53F-F09F-473C-AC09-0F4A03A30CB6}" srcOrd="7" destOrd="0" parTransId="{23F2BE24-6CC3-4751-845B-EA08AF1731A0}" sibTransId="{70925430-DD95-4BE7-92ED-F8FFE2C34634}"/>
    <dgm:cxn modelId="{71CD0066-9D72-4964-A43A-FE4525752FEF}" type="presOf" srcId="{CB498180-FC52-4862-BDD9-F6F9DB59ED59}" destId="{21114E78-9B44-4635-9D18-83C737A3CEAB}" srcOrd="0" destOrd="0" presId="urn:microsoft.com/office/officeart/2005/8/layout/vList2"/>
    <dgm:cxn modelId="{BDDB44BC-617E-4A72-B1D6-2C189607BA88}" type="presOf" srcId="{3F36D741-68BB-4F62-9EE7-BC514A0DA300}" destId="{BC2B21FB-FA44-43ED-B77D-CE6916E7C689}" srcOrd="0" destOrd="0" presId="urn:microsoft.com/office/officeart/2005/8/layout/vList2"/>
    <dgm:cxn modelId="{1B726BD0-9D9C-4C52-A4C0-2C25D2F33000}" srcId="{C9926A1D-714E-4146-8AA4-CCC1566770AF}" destId="{326ED8B9-7ED7-475E-8204-CF5FF8497C01}" srcOrd="0" destOrd="0" parTransId="{02BEA407-2698-4C62-B7A7-E5DD6868A5BB}" sibTransId="{D2C77A6C-9ED3-4813-AF46-5340B4BC06D1}"/>
    <dgm:cxn modelId="{3AE9C77B-64F1-4885-B422-DD957A7A4CCF}" type="presOf" srcId="{C9926A1D-714E-4146-8AA4-CCC1566770AF}" destId="{282943EE-BCB4-4C05-A2F6-E6873E649BE8}" srcOrd="0" destOrd="0" presId="urn:microsoft.com/office/officeart/2005/8/layout/vList2"/>
    <dgm:cxn modelId="{DDA2AEC8-45B0-4938-93B5-2B7D2A6E4B28}" type="presOf" srcId="{83B0E5BC-2B80-4864-B2DB-8F1DCBC2AD82}" destId="{CABE951A-7F43-485B-82ED-995C51DC12AB}" srcOrd="0" destOrd="0" presId="urn:microsoft.com/office/officeart/2005/8/layout/vList2"/>
    <dgm:cxn modelId="{B69F9C25-BE68-4BC1-B77B-CD8C56C0B700}" type="presOf" srcId="{1662D53F-F09F-473C-AC09-0F4A03A30CB6}" destId="{731F256F-D405-46F8-8215-62B8CA1E0185}" srcOrd="0" destOrd="0" presId="urn:microsoft.com/office/officeart/2005/8/layout/vList2"/>
    <dgm:cxn modelId="{D53A79F1-9F72-495F-8F18-AC2FBEBF105B}" srcId="{C9926A1D-714E-4146-8AA4-CCC1566770AF}" destId="{5E8F175A-5F87-4718-972B-14C0A6259268}" srcOrd="3" destOrd="0" parTransId="{313443DE-6A9C-4D3F-B0F2-A1D417DC78D4}" sibTransId="{BC9F8BD9-E82B-4392-AE2E-C6908E772325}"/>
    <dgm:cxn modelId="{F1FDFB21-BA62-4F42-AAA1-D944BA04652D}" srcId="{C9926A1D-714E-4146-8AA4-CCC1566770AF}" destId="{D2EA7EED-1EE1-4FC2-9372-1EA274DF2EAF}" srcOrd="2" destOrd="0" parTransId="{06AEA357-64FE-4196-8FBF-28206CD8CB80}" sibTransId="{590577B4-CDF2-4082-B6F9-8702F7E423E5}"/>
    <dgm:cxn modelId="{25A0CC0D-4A97-4161-9769-047C7A89B32E}" srcId="{C9926A1D-714E-4146-8AA4-CCC1566770AF}" destId="{47ACD779-3B6A-4C70-9E10-7C1C7042C0D4}" srcOrd="1" destOrd="0" parTransId="{6C1245FE-8EE3-489F-B2DE-A4D02CDAFACF}" sibTransId="{F3C6169B-FD45-4C80-AC5A-A25F55507D44}"/>
    <dgm:cxn modelId="{1152A75B-67F3-453B-BA33-175A8BF51CBA}" srcId="{C9926A1D-714E-4146-8AA4-CCC1566770AF}" destId="{83B0E5BC-2B80-4864-B2DB-8F1DCBC2AD82}" srcOrd="4" destOrd="0" parTransId="{BBF33C6D-FB8B-419E-A4AA-B0833176D65E}" sibTransId="{2D0D0912-53B3-4918-B0C4-38BE7AB91444}"/>
    <dgm:cxn modelId="{F2702739-C1EE-42F7-B991-48BD989035C8}" srcId="{C9926A1D-714E-4146-8AA4-CCC1566770AF}" destId="{3F36D741-68BB-4F62-9EE7-BC514A0DA300}" srcOrd="8" destOrd="0" parTransId="{8CB94DDA-5E08-4C3D-86B5-325BB4ED1728}" sibTransId="{76816AF5-E5C8-4854-9A7B-E847AF728B34}"/>
    <dgm:cxn modelId="{4E2040A9-1098-4E8B-AB35-920FE53ECEFA}" type="presParOf" srcId="{282943EE-BCB4-4C05-A2F6-E6873E649BE8}" destId="{2784A879-778A-4A86-AD89-33AD4589D1D3}" srcOrd="0" destOrd="0" presId="urn:microsoft.com/office/officeart/2005/8/layout/vList2"/>
    <dgm:cxn modelId="{A9C5CE99-5672-42A6-82F7-5FD6F4410CD9}" type="presParOf" srcId="{282943EE-BCB4-4C05-A2F6-E6873E649BE8}" destId="{FE27C601-9CF7-4BAF-AFD9-6D8502E33E7A}" srcOrd="1" destOrd="0" presId="urn:microsoft.com/office/officeart/2005/8/layout/vList2"/>
    <dgm:cxn modelId="{80F3E0E8-A87F-4E56-8ABD-8FCEDACA4C1B}" type="presParOf" srcId="{282943EE-BCB4-4C05-A2F6-E6873E649BE8}" destId="{7DD5184C-755B-47EC-AE83-D5C08820784E}" srcOrd="2" destOrd="0" presId="urn:microsoft.com/office/officeart/2005/8/layout/vList2"/>
    <dgm:cxn modelId="{B2FA260B-8975-42C0-A11F-68ACB6E9B66A}" type="presParOf" srcId="{282943EE-BCB4-4C05-A2F6-E6873E649BE8}" destId="{99271068-E9BF-4728-9624-AAC5ECB6DD47}" srcOrd="3" destOrd="0" presId="urn:microsoft.com/office/officeart/2005/8/layout/vList2"/>
    <dgm:cxn modelId="{3E9D3AAD-9052-4B84-A536-285FD9AD3C34}" type="presParOf" srcId="{282943EE-BCB4-4C05-A2F6-E6873E649BE8}" destId="{1345DABD-1627-4A39-860D-8D0803E52B73}" srcOrd="4" destOrd="0" presId="urn:microsoft.com/office/officeart/2005/8/layout/vList2"/>
    <dgm:cxn modelId="{67CE9A18-65A2-4C49-BBCC-6E5438568138}" type="presParOf" srcId="{282943EE-BCB4-4C05-A2F6-E6873E649BE8}" destId="{ECA3B6B5-1BAE-43F9-9170-D7F68E3FB326}" srcOrd="5" destOrd="0" presId="urn:microsoft.com/office/officeart/2005/8/layout/vList2"/>
    <dgm:cxn modelId="{B1FE9DDF-A5FF-41CA-8393-1224CEE32831}" type="presParOf" srcId="{282943EE-BCB4-4C05-A2F6-E6873E649BE8}" destId="{BFC5B3DD-4308-40E4-AD1F-19EE9F5E48D0}" srcOrd="6" destOrd="0" presId="urn:microsoft.com/office/officeart/2005/8/layout/vList2"/>
    <dgm:cxn modelId="{B9C3921B-9F97-4F09-BAD4-215DE6D13C6B}" type="presParOf" srcId="{282943EE-BCB4-4C05-A2F6-E6873E649BE8}" destId="{DAB73B77-62EE-4DFE-A5CA-35E0BF4BBF7D}" srcOrd="7" destOrd="0" presId="urn:microsoft.com/office/officeart/2005/8/layout/vList2"/>
    <dgm:cxn modelId="{6365C31D-A94E-4C07-8CAC-F69FC8FF46BD}" type="presParOf" srcId="{282943EE-BCB4-4C05-A2F6-E6873E649BE8}" destId="{CABE951A-7F43-485B-82ED-995C51DC12AB}" srcOrd="8" destOrd="0" presId="urn:microsoft.com/office/officeart/2005/8/layout/vList2"/>
    <dgm:cxn modelId="{CBFD4C80-59A5-49AA-AFB7-1F776DA30243}" type="presParOf" srcId="{282943EE-BCB4-4C05-A2F6-E6873E649BE8}" destId="{DCDD0B5B-A837-49F6-B3CD-9DC5C7FE5175}" srcOrd="9" destOrd="0" presId="urn:microsoft.com/office/officeart/2005/8/layout/vList2"/>
    <dgm:cxn modelId="{4067377C-5C82-484D-948C-DEF316B48F1C}" type="presParOf" srcId="{282943EE-BCB4-4C05-A2F6-E6873E649BE8}" destId="{21114E78-9B44-4635-9D18-83C737A3CEAB}" srcOrd="10" destOrd="0" presId="urn:microsoft.com/office/officeart/2005/8/layout/vList2"/>
    <dgm:cxn modelId="{2BB88B9F-EEC6-4D64-81F1-9141C1D14D0B}" type="presParOf" srcId="{282943EE-BCB4-4C05-A2F6-E6873E649BE8}" destId="{0AFD0A2F-1CBB-4D93-B368-E693667DF20C}" srcOrd="11" destOrd="0" presId="urn:microsoft.com/office/officeart/2005/8/layout/vList2"/>
    <dgm:cxn modelId="{9E133504-AD8D-46ED-9F3C-F4C7F0A6FAC3}" type="presParOf" srcId="{282943EE-BCB4-4C05-A2F6-E6873E649BE8}" destId="{4B913DF0-3768-4612-A40D-00E759BC6A24}" srcOrd="12" destOrd="0" presId="urn:microsoft.com/office/officeart/2005/8/layout/vList2"/>
    <dgm:cxn modelId="{24D6E690-96CB-43B2-9908-C375446A5A0F}" type="presParOf" srcId="{282943EE-BCB4-4C05-A2F6-E6873E649BE8}" destId="{09BD836F-854E-4C68-AE2D-E771560AB0A5}" srcOrd="13" destOrd="0" presId="urn:microsoft.com/office/officeart/2005/8/layout/vList2"/>
    <dgm:cxn modelId="{68CB4C65-083D-4BB7-99E0-DB5715D32D4D}" type="presParOf" srcId="{282943EE-BCB4-4C05-A2F6-E6873E649BE8}" destId="{731F256F-D405-46F8-8215-62B8CA1E0185}" srcOrd="14" destOrd="0" presId="urn:microsoft.com/office/officeart/2005/8/layout/vList2"/>
    <dgm:cxn modelId="{ED1C4450-E475-48F6-BB4A-4A5BA1E3832C}" type="presParOf" srcId="{282943EE-BCB4-4C05-A2F6-E6873E649BE8}" destId="{4084CDE0-C591-4631-92AB-4A1FABB672C7}" srcOrd="15" destOrd="0" presId="urn:microsoft.com/office/officeart/2005/8/layout/vList2"/>
    <dgm:cxn modelId="{45D0D542-F06A-44CC-B640-8BCD2196F1A2}" type="presParOf" srcId="{282943EE-BCB4-4C05-A2F6-E6873E649BE8}" destId="{BC2B21FB-FA44-43ED-B77D-CE6916E7C689}"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BC3C923-C206-46D0-BC86-55AA0CB51AE5}"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de-CH"/>
        </a:p>
      </dgm:t>
    </dgm:pt>
    <dgm:pt modelId="{1808A241-382C-4398-AF1C-ABA740B4E23F}">
      <dgm:prSet custT="1"/>
      <dgm:spPr/>
      <dgm:t>
        <a:bodyPr/>
        <a:lstStyle/>
        <a:p>
          <a:pPr rtl="0">
            <a:spcBef>
              <a:spcPts val="0"/>
            </a:spcBef>
            <a:spcAft>
              <a:spcPts val="0"/>
            </a:spcAft>
          </a:pPr>
          <a:r>
            <a:rPr lang="de-DE" sz="1800" dirty="0" smtClean="0"/>
            <a:t>Plangenehmigungsverfahren für Eisenbahnanlagen</a:t>
          </a:r>
          <a:endParaRPr lang="de-CH" sz="1800" dirty="0"/>
        </a:p>
      </dgm:t>
    </dgm:pt>
    <dgm:pt modelId="{2CD59B2A-CA13-4F6B-8702-B6DB1A9A9C6D}" type="parTrans" cxnId="{0E54F320-37F2-4E43-8794-4A74B3F6AD31}">
      <dgm:prSet/>
      <dgm:spPr/>
      <dgm:t>
        <a:bodyPr/>
        <a:lstStyle/>
        <a:p>
          <a:endParaRPr lang="de-CH" sz="1800"/>
        </a:p>
      </dgm:t>
    </dgm:pt>
    <dgm:pt modelId="{CBBD14FF-7C89-4ED3-9158-EDB5D0D2B7AE}" type="sibTrans" cxnId="{0E54F320-37F2-4E43-8794-4A74B3F6AD31}">
      <dgm:prSet/>
      <dgm:spPr/>
      <dgm:t>
        <a:bodyPr/>
        <a:lstStyle/>
        <a:p>
          <a:endParaRPr lang="de-CH" sz="1800"/>
        </a:p>
      </dgm:t>
    </dgm:pt>
    <dgm:pt modelId="{68B30919-49D9-4FCB-AD79-51F1EF247697}">
      <dgm:prSet custT="1"/>
      <dgm:spPr/>
      <dgm:t>
        <a:bodyPr/>
        <a:lstStyle/>
        <a:p>
          <a:pPr rtl="0">
            <a:spcBef>
              <a:spcPts val="0"/>
            </a:spcBef>
            <a:spcAft>
              <a:spcPts val="0"/>
            </a:spcAft>
          </a:pPr>
          <a:r>
            <a:rPr lang="de-DE" sz="1800" smtClean="0"/>
            <a:t>Anschlussgleise</a:t>
          </a:r>
          <a:endParaRPr lang="de-CH" sz="1800"/>
        </a:p>
      </dgm:t>
    </dgm:pt>
    <dgm:pt modelId="{F4FC8507-3CE2-446A-BC7B-2A886F264655}" type="parTrans" cxnId="{F6CF5932-C3F3-40F0-8141-C3017B6E1D06}">
      <dgm:prSet/>
      <dgm:spPr/>
      <dgm:t>
        <a:bodyPr/>
        <a:lstStyle/>
        <a:p>
          <a:endParaRPr lang="de-CH" sz="1800"/>
        </a:p>
      </dgm:t>
    </dgm:pt>
    <dgm:pt modelId="{15716120-EC67-4A34-A5A4-58E9227E1012}" type="sibTrans" cxnId="{F6CF5932-C3F3-40F0-8141-C3017B6E1D06}">
      <dgm:prSet/>
      <dgm:spPr/>
      <dgm:t>
        <a:bodyPr/>
        <a:lstStyle/>
        <a:p>
          <a:endParaRPr lang="de-CH" sz="1800"/>
        </a:p>
      </dgm:t>
    </dgm:pt>
    <dgm:pt modelId="{0D591336-B882-4B4D-9343-C6F57E0E06FE}">
      <dgm:prSet custT="1"/>
      <dgm:spPr/>
      <dgm:t>
        <a:bodyPr/>
        <a:lstStyle/>
        <a:p>
          <a:pPr rtl="0">
            <a:spcBef>
              <a:spcPts val="0"/>
            </a:spcBef>
            <a:spcAft>
              <a:spcPts val="0"/>
            </a:spcAft>
          </a:pPr>
          <a:r>
            <a:rPr lang="de-DE" sz="1800" dirty="0" smtClean="0"/>
            <a:t>Beförderung gefährlicher Güter</a:t>
          </a:r>
          <a:endParaRPr lang="de-CH" sz="1800" dirty="0"/>
        </a:p>
      </dgm:t>
    </dgm:pt>
    <dgm:pt modelId="{EBAA494F-38FC-40F5-BE65-D4D2DF6EF16E}" type="parTrans" cxnId="{D2C8A394-0F8F-4027-82D8-830B22D581A8}">
      <dgm:prSet/>
      <dgm:spPr/>
      <dgm:t>
        <a:bodyPr/>
        <a:lstStyle/>
        <a:p>
          <a:endParaRPr lang="de-CH" sz="1800"/>
        </a:p>
      </dgm:t>
    </dgm:pt>
    <dgm:pt modelId="{1007F645-A1C0-4652-89CD-6CD512C64EF1}" type="sibTrans" cxnId="{D2C8A394-0F8F-4027-82D8-830B22D581A8}">
      <dgm:prSet/>
      <dgm:spPr/>
      <dgm:t>
        <a:bodyPr/>
        <a:lstStyle/>
        <a:p>
          <a:endParaRPr lang="de-CH" sz="1800"/>
        </a:p>
      </dgm:t>
    </dgm:pt>
    <dgm:pt modelId="{C7A4A456-C2D7-4F71-A05A-DA34D322FAF6}">
      <dgm:prSet custT="1"/>
      <dgm:spPr/>
      <dgm:t>
        <a:bodyPr/>
        <a:lstStyle/>
        <a:p>
          <a:pPr rtl="0">
            <a:spcBef>
              <a:spcPts val="0"/>
            </a:spcBef>
            <a:spcAft>
              <a:spcPts val="0"/>
            </a:spcAft>
          </a:pPr>
          <a:r>
            <a:rPr lang="de-DE" sz="1800" smtClean="0"/>
            <a:t>Gütertransport </a:t>
          </a:r>
          <a:endParaRPr lang="de-CH" sz="1800"/>
        </a:p>
      </dgm:t>
    </dgm:pt>
    <dgm:pt modelId="{4537D654-7F39-45C9-BA04-3850E0B60EDB}" type="parTrans" cxnId="{93D41B3D-6F00-4A8C-9249-C5864C590DC5}">
      <dgm:prSet/>
      <dgm:spPr/>
      <dgm:t>
        <a:bodyPr/>
        <a:lstStyle/>
        <a:p>
          <a:endParaRPr lang="de-CH" sz="1800"/>
        </a:p>
      </dgm:t>
    </dgm:pt>
    <dgm:pt modelId="{101DD843-073D-467F-A40A-4FAC9CBFE65B}" type="sibTrans" cxnId="{93D41B3D-6F00-4A8C-9249-C5864C590DC5}">
      <dgm:prSet/>
      <dgm:spPr/>
      <dgm:t>
        <a:bodyPr/>
        <a:lstStyle/>
        <a:p>
          <a:endParaRPr lang="de-CH" sz="1800"/>
        </a:p>
      </dgm:t>
    </dgm:pt>
    <dgm:pt modelId="{5601D971-F5F1-42B4-8ACE-19E91419C2BF}">
      <dgm:prSet custT="1"/>
      <dgm:spPr/>
      <dgm:t>
        <a:bodyPr/>
        <a:lstStyle/>
        <a:p>
          <a:pPr rtl="0">
            <a:spcBef>
              <a:spcPts val="0"/>
            </a:spcBef>
            <a:spcAft>
              <a:spcPts val="0"/>
            </a:spcAft>
          </a:pPr>
          <a:r>
            <a:rPr lang="de-DE" sz="1800" smtClean="0"/>
            <a:t>Lärmsanierung</a:t>
          </a:r>
          <a:endParaRPr lang="de-CH" sz="1800"/>
        </a:p>
      </dgm:t>
    </dgm:pt>
    <dgm:pt modelId="{76EB4738-E39F-42E5-8B87-A36C252E3046}" type="parTrans" cxnId="{ACF7A9F7-F86B-45E7-B44B-3E300156E46F}">
      <dgm:prSet/>
      <dgm:spPr/>
      <dgm:t>
        <a:bodyPr/>
        <a:lstStyle/>
        <a:p>
          <a:endParaRPr lang="de-CH" sz="1800"/>
        </a:p>
      </dgm:t>
    </dgm:pt>
    <dgm:pt modelId="{9B465C1B-F8F2-444D-9A9F-534D1D4E82D2}" type="sibTrans" cxnId="{ACF7A9F7-F86B-45E7-B44B-3E300156E46F}">
      <dgm:prSet/>
      <dgm:spPr/>
      <dgm:t>
        <a:bodyPr/>
        <a:lstStyle/>
        <a:p>
          <a:endParaRPr lang="de-CH" sz="1800"/>
        </a:p>
      </dgm:t>
    </dgm:pt>
    <dgm:pt modelId="{2D2E002C-20D3-4169-A0D0-AD53CBF0638F}">
      <dgm:prSet custT="1"/>
      <dgm:spPr/>
      <dgm:t>
        <a:bodyPr/>
        <a:lstStyle/>
        <a:p>
          <a:pPr rtl="0">
            <a:spcBef>
              <a:spcPts val="0"/>
            </a:spcBef>
            <a:spcAft>
              <a:spcPts val="0"/>
            </a:spcAft>
          </a:pPr>
          <a:r>
            <a:rPr lang="de-DE" sz="1800" smtClean="0"/>
            <a:t>Sicherheitsrelevanten Tätigkeiten im Eisenbahnbereich</a:t>
          </a:r>
          <a:endParaRPr lang="de-CH" sz="1800"/>
        </a:p>
      </dgm:t>
    </dgm:pt>
    <dgm:pt modelId="{5EC66618-8CE3-446B-B9D0-813CB6D25DDC}" type="parTrans" cxnId="{40E5CB53-51BE-422A-8579-F2C42D0B998B}">
      <dgm:prSet/>
      <dgm:spPr/>
      <dgm:t>
        <a:bodyPr/>
        <a:lstStyle/>
        <a:p>
          <a:endParaRPr lang="de-CH" sz="1800"/>
        </a:p>
      </dgm:t>
    </dgm:pt>
    <dgm:pt modelId="{F3C14A54-A1C0-4F00-A664-353B1A8AA8BE}" type="sibTrans" cxnId="{40E5CB53-51BE-422A-8579-F2C42D0B998B}">
      <dgm:prSet/>
      <dgm:spPr/>
      <dgm:t>
        <a:bodyPr/>
        <a:lstStyle/>
        <a:p>
          <a:endParaRPr lang="de-CH" sz="1800"/>
        </a:p>
      </dgm:t>
    </dgm:pt>
    <dgm:pt modelId="{93CAFD91-D81E-43A5-A30C-248038922523}">
      <dgm:prSet custT="1"/>
      <dgm:spPr/>
      <dgm:t>
        <a:bodyPr/>
        <a:lstStyle/>
        <a:p>
          <a:pPr rtl="0">
            <a:spcBef>
              <a:spcPts val="0"/>
            </a:spcBef>
            <a:spcAft>
              <a:spcPts val="0"/>
            </a:spcAft>
          </a:pPr>
          <a:r>
            <a:rPr lang="de-DE" sz="1800" dirty="0" smtClean="0"/>
            <a:t>Sicherheitsorgane der Transportunternehmen im </a:t>
          </a:r>
          <a:r>
            <a:rPr lang="de-DE" sz="1800" dirty="0" err="1" smtClean="0"/>
            <a:t>öV</a:t>
          </a:r>
          <a:endParaRPr lang="de-CH" sz="1800" dirty="0"/>
        </a:p>
      </dgm:t>
    </dgm:pt>
    <dgm:pt modelId="{BFD1092C-B860-4D25-B6DD-775F5F90858F}" type="parTrans" cxnId="{B9F7A163-1FA0-4457-840F-E2980CD56E66}">
      <dgm:prSet/>
      <dgm:spPr/>
      <dgm:t>
        <a:bodyPr/>
        <a:lstStyle/>
        <a:p>
          <a:endParaRPr lang="de-CH" sz="1800"/>
        </a:p>
      </dgm:t>
    </dgm:pt>
    <dgm:pt modelId="{0977C5E3-2CDC-4157-B062-7DB5A8A2BB03}" type="sibTrans" cxnId="{B9F7A163-1FA0-4457-840F-E2980CD56E66}">
      <dgm:prSet/>
      <dgm:spPr/>
      <dgm:t>
        <a:bodyPr/>
        <a:lstStyle/>
        <a:p>
          <a:endParaRPr lang="de-CH" sz="1800"/>
        </a:p>
      </dgm:t>
    </dgm:pt>
    <dgm:pt modelId="{ADD3DC55-A1BF-474E-A5DC-EF6E9DC7ADE1}">
      <dgm:prSet custT="1"/>
      <dgm:spPr/>
      <dgm:t>
        <a:bodyPr/>
        <a:lstStyle/>
        <a:p>
          <a:pPr rtl="0">
            <a:spcBef>
              <a:spcPts val="0"/>
            </a:spcBef>
            <a:spcAft>
              <a:spcPts val="0"/>
            </a:spcAft>
          </a:pPr>
          <a:r>
            <a:rPr lang="de-DE" sz="1800" smtClean="0"/>
            <a:t>Unfalluntersuchung</a:t>
          </a:r>
          <a:endParaRPr lang="de-CH" sz="1800"/>
        </a:p>
      </dgm:t>
    </dgm:pt>
    <dgm:pt modelId="{C0BFA4B6-DD3B-486C-93C6-7AD4B7606486}" type="parTrans" cxnId="{2F4FFEA3-8666-4BCC-8F7F-B9A72F3C0637}">
      <dgm:prSet/>
      <dgm:spPr/>
      <dgm:t>
        <a:bodyPr/>
        <a:lstStyle/>
        <a:p>
          <a:endParaRPr lang="de-CH" sz="1800"/>
        </a:p>
      </dgm:t>
    </dgm:pt>
    <dgm:pt modelId="{CEDAB61A-9D54-40C8-9126-D44D37050D40}" type="sibTrans" cxnId="{2F4FFEA3-8666-4BCC-8F7F-B9A72F3C0637}">
      <dgm:prSet/>
      <dgm:spPr/>
      <dgm:t>
        <a:bodyPr/>
        <a:lstStyle/>
        <a:p>
          <a:endParaRPr lang="de-CH" sz="1800"/>
        </a:p>
      </dgm:t>
    </dgm:pt>
    <dgm:pt modelId="{50A77C5C-23A3-44FE-A01A-F5C36601F835}">
      <dgm:prSet custT="1"/>
      <dgm:spPr/>
      <dgm:t>
        <a:bodyPr/>
        <a:lstStyle/>
        <a:p>
          <a:pPr rtl="0">
            <a:spcBef>
              <a:spcPts val="0"/>
            </a:spcBef>
            <a:spcAft>
              <a:spcPts val="0"/>
            </a:spcAft>
          </a:pPr>
          <a:r>
            <a:rPr lang="de-DE" sz="1800" smtClean="0"/>
            <a:t>Rechnungswesen der konzessionierten Unternehmen</a:t>
          </a:r>
          <a:endParaRPr lang="de-CH" sz="1800"/>
        </a:p>
      </dgm:t>
    </dgm:pt>
    <dgm:pt modelId="{DF3F5C32-56E6-4C02-8F74-52EF10257E99}" type="parTrans" cxnId="{EAEA5237-C41B-49A8-92A1-17AC81B16AF1}">
      <dgm:prSet/>
      <dgm:spPr/>
      <dgm:t>
        <a:bodyPr/>
        <a:lstStyle/>
        <a:p>
          <a:endParaRPr lang="de-CH" sz="1800"/>
        </a:p>
      </dgm:t>
    </dgm:pt>
    <dgm:pt modelId="{A0C2092F-8F1E-474D-BDA8-5DE4D999D7F9}" type="sibTrans" cxnId="{EAEA5237-C41B-49A8-92A1-17AC81B16AF1}">
      <dgm:prSet/>
      <dgm:spPr/>
      <dgm:t>
        <a:bodyPr/>
        <a:lstStyle/>
        <a:p>
          <a:endParaRPr lang="de-CH" sz="1800"/>
        </a:p>
      </dgm:t>
    </dgm:pt>
    <dgm:pt modelId="{107CCE0C-6D87-4480-B920-27377EB87606}">
      <dgm:prSet custT="1"/>
      <dgm:spPr/>
      <dgm:t>
        <a:bodyPr/>
        <a:lstStyle/>
        <a:p>
          <a:pPr rtl="0">
            <a:spcBef>
              <a:spcPts val="0"/>
            </a:spcBef>
            <a:spcAft>
              <a:spcPts val="0"/>
            </a:spcAft>
          </a:pPr>
          <a:r>
            <a:rPr lang="de-DE" sz="1800" smtClean="0"/>
            <a:t>Arbeitszeit</a:t>
          </a:r>
          <a:endParaRPr lang="de-CH" sz="1800"/>
        </a:p>
      </dgm:t>
    </dgm:pt>
    <dgm:pt modelId="{135A37AB-625A-49BC-A31A-3EC84F2F5636}" type="parTrans" cxnId="{8ACB9364-AABC-4F77-A758-E241F5040FBC}">
      <dgm:prSet/>
      <dgm:spPr/>
      <dgm:t>
        <a:bodyPr/>
        <a:lstStyle/>
        <a:p>
          <a:endParaRPr lang="de-CH" sz="1800"/>
        </a:p>
      </dgm:t>
    </dgm:pt>
    <dgm:pt modelId="{7913C121-E911-4A2A-98F2-7783F701BD27}" type="sibTrans" cxnId="{8ACB9364-AABC-4F77-A758-E241F5040FBC}">
      <dgm:prSet/>
      <dgm:spPr/>
      <dgm:t>
        <a:bodyPr/>
        <a:lstStyle/>
        <a:p>
          <a:endParaRPr lang="de-CH" sz="1800"/>
        </a:p>
      </dgm:t>
    </dgm:pt>
    <dgm:pt modelId="{ACBB0955-17DB-478C-98F6-3D0AC4BCC14A}" type="pres">
      <dgm:prSet presAssocID="{CBC3C923-C206-46D0-BC86-55AA0CB51AE5}" presName="linear" presStyleCnt="0">
        <dgm:presLayoutVars>
          <dgm:animLvl val="lvl"/>
          <dgm:resizeHandles val="exact"/>
        </dgm:presLayoutVars>
      </dgm:prSet>
      <dgm:spPr/>
      <dgm:t>
        <a:bodyPr/>
        <a:lstStyle/>
        <a:p>
          <a:endParaRPr lang="de-CH"/>
        </a:p>
      </dgm:t>
    </dgm:pt>
    <dgm:pt modelId="{894B21E3-DF0D-45E4-9613-B605503DE8BD}" type="pres">
      <dgm:prSet presAssocID="{1808A241-382C-4398-AF1C-ABA740B4E23F}" presName="parentText" presStyleLbl="node1" presStyleIdx="0" presStyleCnt="10">
        <dgm:presLayoutVars>
          <dgm:chMax val="0"/>
          <dgm:bulletEnabled val="1"/>
        </dgm:presLayoutVars>
      </dgm:prSet>
      <dgm:spPr/>
      <dgm:t>
        <a:bodyPr/>
        <a:lstStyle/>
        <a:p>
          <a:endParaRPr lang="de-CH"/>
        </a:p>
      </dgm:t>
    </dgm:pt>
    <dgm:pt modelId="{3F99DFF5-028B-44DD-B86D-1A3C96F8476D}" type="pres">
      <dgm:prSet presAssocID="{CBBD14FF-7C89-4ED3-9158-EDB5D0D2B7AE}" presName="spacer" presStyleCnt="0"/>
      <dgm:spPr/>
    </dgm:pt>
    <dgm:pt modelId="{79C57E03-325F-425E-B82F-1F7EFBA40105}" type="pres">
      <dgm:prSet presAssocID="{68B30919-49D9-4FCB-AD79-51F1EF247697}" presName="parentText" presStyleLbl="node1" presStyleIdx="1" presStyleCnt="10">
        <dgm:presLayoutVars>
          <dgm:chMax val="0"/>
          <dgm:bulletEnabled val="1"/>
        </dgm:presLayoutVars>
      </dgm:prSet>
      <dgm:spPr/>
      <dgm:t>
        <a:bodyPr/>
        <a:lstStyle/>
        <a:p>
          <a:endParaRPr lang="de-CH"/>
        </a:p>
      </dgm:t>
    </dgm:pt>
    <dgm:pt modelId="{E8F7C19F-7404-4A66-8702-A90607073286}" type="pres">
      <dgm:prSet presAssocID="{15716120-EC67-4A34-A5A4-58E9227E1012}" presName="spacer" presStyleCnt="0"/>
      <dgm:spPr/>
    </dgm:pt>
    <dgm:pt modelId="{8B45A8BF-7982-4BDF-8FD4-0889AEEECE92}" type="pres">
      <dgm:prSet presAssocID="{0D591336-B882-4B4D-9343-C6F57E0E06FE}" presName="parentText" presStyleLbl="node1" presStyleIdx="2" presStyleCnt="10">
        <dgm:presLayoutVars>
          <dgm:chMax val="0"/>
          <dgm:bulletEnabled val="1"/>
        </dgm:presLayoutVars>
      </dgm:prSet>
      <dgm:spPr/>
      <dgm:t>
        <a:bodyPr/>
        <a:lstStyle/>
        <a:p>
          <a:endParaRPr lang="de-CH"/>
        </a:p>
      </dgm:t>
    </dgm:pt>
    <dgm:pt modelId="{F8FF70AE-CF2E-4C9A-87CD-BD5EA3A1B569}" type="pres">
      <dgm:prSet presAssocID="{1007F645-A1C0-4652-89CD-6CD512C64EF1}" presName="spacer" presStyleCnt="0"/>
      <dgm:spPr/>
    </dgm:pt>
    <dgm:pt modelId="{E3EDE2D8-8664-41D6-B821-29B749BE3BD0}" type="pres">
      <dgm:prSet presAssocID="{C7A4A456-C2D7-4F71-A05A-DA34D322FAF6}" presName="parentText" presStyleLbl="node1" presStyleIdx="3" presStyleCnt="10">
        <dgm:presLayoutVars>
          <dgm:chMax val="0"/>
          <dgm:bulletEnabled val="1"/>
        </dgm:presLayoutVars>
      </dgm:prSet>
      <dgm:spPr/>
      <dgm:t>
        <a:bodyPr/>
        <a:lstStyle/>
        <a:p>
          <a:endParaRPr lang="de-CH"/>
        </a:p>
      </dgm:t>
    </dgm:pt>
    <dgm:pt modelId="{2D5A499C-4299-42F5-A138-E8A684F9AB73}" type="pres">
      <dgm:prSet presAssocID="{101DD843-073D-467F-A40A-4FAC9CBFE65B}" presName="spacer" presStyleCnt="0"/>
      <dgm:spPr/>
    </dgm:pt>
    <dgm:pt modelId="{81566DF9-46A5-4E06-9FDD-1CC978ABB4AF}" type="pres">
      <dgm:prSet presAssocID="{5601D971-F5F1-42B4-8ACE-19E91419C2BF}" presName="parentText" presStyleLbl="node1" presStyleIdx="4" presStyleCnt="10">
        <dgm:presLayoutVars>
          <dgm:chMax val="0"/>
          <dgm:bulletEnabled val="1"/>
        </dgm:presLayoutVars>
      </dgm:prSet>
      <dgm:spPr/>
      <dgm:t>
        <a:bodyPr/>
        <a:lstStyle/>
        <a:p>
          <a:endParaRPr lang="de-CH"/>
        </a:p>
      </dgm:t>
    </dgm:pt>
    <dgm:pt modelId="{3BDD66D4-9D29-4B85-8BD5-678470448F77}" type="pres">
      <dgm:prSet presAssocID="{9B465C1B-F8F2-444D-9A9F-534D1D4E82D2}" presName="spacer" presStyleCnt="0"/>
      <dgm:spPr/>
    </dgm:pt>
    <dgm:pt modelId="{743A89F8-0721-483A-A0EC-74CD40E19199}" type="pres">
      <dgm:prSet presAssocID="{2D2E002C-20D3-4169-A0D0-AD53CBF0638F}" presName="parentText" presStyleLbl="node1" presStyleIdx="5" presStyleCnt="10">
        <dgm:presLayoutVars>
          <dgm:chMax val="0"/>
          <dgm:bulletEnabled val="1"/>
        </dgm:presLayoutVars>
      </dgm:prSet>
      <dgm:spPr/>
      <dgm:t>
        <a:bodyPr/>
        <a:lstStyle/>
        <a:p>
          <a:endParaRPr lang="de-CH"/>
        </a:p>
      </dgm:t>
    </dgm:pt>
    <dgm:pt modelId="{EDD7BAB1-0C48-489E-B40F-E2A06629F982}" type="pres">
      <dgm:prSet presAssocID="{F3C14A54-A1C0-4F00-A664-353B1A8AA8BE}" presName="spacer" presStyleCnt="0"/>
      <dgm:spPr/>
    </dgm:pt>
    <dgm:pt modelId="{4A8190A5-EED2-47BD-BC66-4CFB2C20AB40}" type="pres">
      <dgm:prSet presAssocID="{93CAFD91-D81E-43A5-A30C-248038922523}" presName="parentText" presStyleLbl="node1" presStyleIdx="6" presStyleCnt="10">
        <dgm:presLayoutVars>
          <dgm:chMax val="0"/>
          <dgm:bulletEnabled val="1"/>
        </dgm:presLayoutVars>
      </dgm:prSet>
      <dgm:spPr/>
      <dgm:t>
        <a:bodyPr/>
        <a:lstStyle/>
        <a:p>
          <a:endParaRPr lang="de-CH"/>
        </a:p>
      </dgm:t>
    </dgm:pt>
    <dgm:pt modelId="{525A3571-918C-41E9-B4C6-92F0DA27B70C}" type="pres">
      <dgm:prSet presAssocID="{0977C5E3-2CDC-4157-B062-7DB5A8A2BB03}" presName="spacer" presStyleCnt="0"/>
      <dgm:spPr/>
    </dgm:pt>
    <dgm:pt modelId="{C0B62504-611B-4EE2-939E-8B72835F7830}" type="pres">
      <dgm:prSet presAssocID="{ADD3DC55-A1BF-474E-A5DC-EF6E9DC7ADE1}" presName="parentText" presStyleLbl="node1" presStyleIdx="7" presStyleCnt="10">
        <dgm:presLayoutVars>
          <dgm:chMax val="0"/>
          <dgm:bulletEnabled val="1"/>
        </dgm:presLayoutVars>
      </dgm:prSet>
      <dgm:spPr/>
      <dgm:t>
        <a:bodyPr/>
        <a:lstStyle/>
        <a:p>
          <a:endParaRPr lang="de-CH"/>
        </a:p>
      </dgm:t>
    </dgm:pt>
    <dgm:pt modelId="{867A518B-C0E4-49BE-ACB6-0F89543B4455}" type="pres">
      <dgm:prSet presAssocID="{CEDAB61A-9D54-40C8-9126-D44D37050D40}" presName="spacer" presStyleCnt="0"/>
      <dgm:spPr/>
    </dgm:pt>
    <dgm:pt modelId="{56D5CD26-CBBC-4B5C-938B-5348E39D29F8}" type="pres">
      <dgm:prSet presAssocID="{50A77C5C-23A3-44FE-A01A-F5C36601F835}" presName="parentText" presStyleLbl="node1" presStyleIdx="8" presStyleCnt="10">
        <dgm:presLayoutVars>
          <dgm:chMax val="0"/>
          <dgm:bulletEnabled val="1"/>
        </dgm:presLayoutVars>
      </dgm:prSet>
      <dgm:spPr/>
      <dgm:t>
        <a:bodyPr/>
        <a:lstStyle/>
        <a:p>
          <a:endParaRPr lang="de-CH"/>
        </a:p>
      </dgm:t>
    </dgm:pt>
    <dgm:pt modelId="{8FC501B3-4A04-4B3E-8428-2279AE161D8E}" type="pres">
      <dgm:prSet presAssocID="{A0C2092F-8F1E-474D-BDA8-5DE4D999D7F9}" presName="spacer" presStyleCnt="0"/>
      <dgm:spPr/>
    </dgm:pt>
    <dgm:pt modelId="{826DFCC5-67EA-433C-9ACD-AAF4BA03563E}" type="pres">
      <dgm:prSet presAssocID="{107CCE0C-6D87-4480-B920-27377EB87606}" presName="parentText" presStyleLbl="node1" presStyleIdx="9" presStyleCnt="10">
        <dgm:presLayoutVars>
          <dgm:chMax val="0"/>
          <dgm:bulletEnabled val="1"/>
        </dgm:presLayoutVars>
      </dgm:prSet>
      <dgm:spPr/>
      <dgm:t>
        <a:bodyPr/>
        <a:lstStyle/>
        <a:p>
          <a:endParaRPr lang="de-CH"/>
        </a:p>
      </dgm:t>
    </dgm:pt>
  </dgm:ptLst>
  <dgm:cxnLst>
    <dgm:cxn modelId="{9EAD8AF6-2A66-48B7-BA3E-72F8E2DFA7A8}" type="presOf" srcId="{2D2E002C-20D3-4169-A0D0-AD53CBF0638F}" destId="{743A89F8-0721-483A-A0EC-74CD40E19199}" srcOrd="0" destOrd="0" presId="urn:microsoft.com/office/officeart/2005/8/layout/vList2"/>
    <dgm:cxn modelId="{12ACB729-A2EB-4727-BDAD-62693E0C31DA}" type="presOf" srcId="{CBC3C923-C206-46D0-BC86-55AA0CB51AE5}" destId="{ACBB0955-17DB-478C-98F6-3D0AC4BCC14A}" srcOrd="0" destOrd="0" presId="urn:microsoft.com/office/officeart/2005/8/layout/vList2"/>
    <dgm:cxn modelId="{B195820D-9866-4ABC-BBAE-E344C2500293}" type="presOf" srcId="{1808A241-382C-4398-AF1C-ABA740B4E23F}" destId="{894B21E3-DF0D-45E4-9613-B605503DE8BD}" srcOrd="0" destOrd="0" presId="urn:microsoft.com/office/officeart/2005/8/layout/vList2"/>
    <dgm:cxn modelId="{A467A1CB-C149-4023-9FFE-336650BA4EA0}" type="presOf" srcId="{0D591336-B882-4B4D-9343-C6F57E0E06FE}" destId="{8B45A8BF-7982-4BDF-8FD4-0889AEEECE92}" srcOrd="0" destOrd="0" presId="urn:microsoft.com/office/officeart/2005/8/layout/vList2"/>
    <dgm:cxn modelId="{C5A8344D-38B3-4EFD-B27B-2F8438B8D1B6}" type="presOf" srcId="{107CCE0C-6D87-4480-B920-27377EB87606}" destId="{826DFCC5-67EA-433C-9ACD-AAF4BA03563E}" srcOrd="0" destOrd="0" presId="urn:microsoft.com/office/officeart/2005/8/layout/vList2"/>
    <dgm:cxn modelId="{B9F7A163-1FA0-4457-840F-E2980CD56E66}" srcId="{CBC3C923-C206-46D0-BC86-55AA0CB51AE5}" destId="{93CAFD91-D81E-43A5-A30C-248038922523}" srcOrd="6" destOrd="0" parTransId="{BFD1092C-B860-4D25-B6DD-775F5F90858F}" sibTransId="{0977C5E3-2CDC-4157-B062-7DB5A8A2BB03}"/>
    <dgm:cxn modelId="{D2C8A394-0F8F-4027-82D8-830B22D581A8}" srcId="{CBC3C923-C206-46D0-BC86-55AA0CB51AE5}" destId="{0D591336-B882-4B4D-9343-C6F57E0E06FE}" srcOrd="2" destOrd="0" parTransId="{EBAA494F-38FC-40F5-BE65-D4D2DF6EF16E}" sibTransId="{1007F645-A1C0-4652-89CD-6CD512C64EF1}"/>
    <dgm:cxn modelId="{05454100-4812-43F8-BBE3-89DDCA039274}" type="presOf" srcId="{50A77C5C-23A3-44FE-A01A-F5C36601F835}" destId="{56D5CD26-CBBC-4B5C-938B-5348E39D29F8}" srcOrd="0" destOrd="0" presId="urn:microsoft.com/office/officeart/2005/8/layout/vList2"/>
    <dgm:cxn modelId="{F6CF5932-C3F3-40F0-8141-C3017B6E1D06}" srcId="{CBC3C923-C206-46D0-BC86-55AA0CB51AE5}" destId="{68B30919-49D9-4FCB-AD79-51F1EF247697}" srcOrd="1" destOrd="0" parTransId="{F4FC8507-3CE2-446A-BC7B-2A886F264655}" sibTransId="{15716120-EC67-4A34-A5A4-58E9227E1012}"/>
    <dgm:cxn modelId="{93D41B3D-6F00-4A8C-9249-C5864C590DC5}" srcId="{CBC3C923-C206-46D0-BC86-55AA0CB51AE5}" destId="{C7A4A456-C2D7-4F71-A05A-DA34D322FAF6}" srcOrd="3" destOrd="0" parTransId="{4537D654-7F39-45C9-BA04-3850E0B60EDB}" sibTransId="{101DD843-073D-467F-A40A-4FAC9CBFE65B}"/>
    <dgm:cxn modelId="{69B2EBBF-E34F-4223-8873-D9634683E712}" type="presOf" srcId="{93CAFD91-D81E-43A5-A30C-248038922523}" destId="{4A8190A5-EED2-47BD-BC66-4CFB2C20AB40}" srcOrd="0" destOrd="0" presId="urn:microsoft.com/office/officeart/2005/8/layout/vList2"/>
    <dgm:cxn modelId="{2F4FFEA3-8666-4BCC-8F7F-B9A72F3C0637}" srcId="{CBC3C923-C206-46D0-BC86-55AA0CB51AE5}" destId="{ADD3DC55-A1BF-474E-A5DC-EF6E9DC7ADE1}" srcOrd="7" destOrd="0" parTransId="{C0BFA4B6-DD3B-486C-93C6-7AD4B7606486}" sibTransId="{CEDAB61A-9D54-40C8-9126-D44D37050D40}"/>
    <dgm:cxn modelId="{0E54F320-37F2-4E43-8794-4A74B3F6AD31}" srcId="{CBC3C923-C206-46D0-BC86-55AA0CB51AE5}" destId="{1808A241-382C-4398-AF1C-ABA740B4E23F}" srcOrd="0" destOrd="0" parTransId="{2CD59B2A-CA13-4F6B-8702-B6DB1A9A9C6D}" sibTransId="{CBBD14FF-7C89-4ED3-9158-EDB5D0D2B7AE}"/>
    <dgm:cxn modelId="{8ACB9364-AABC-4F77-A758-E241F5040FBC}" srcId="{CBC3C923-C206-46D0-BC86-55AA0CB51AE5}" destId="{107CCE0C-6D87-4480-B920-27377EB87606}" srcOrd="9" destOrd="0" parTransId="{135A37AB-625A-49BC-A31A-3EC84F2F5636}" sibTransId="{7913C121-E911-4A2A-98F2-7783F701BD27}"/>
    <dgm:cxn modelId="{EAEA5237-C41B-49A8-92A1-17AC81B16AF1}" srcId="{CBC3C923-C206-46D0-BC86-55AA0CB51AE5}" destId="{50A77C5C-23A3-44FE-A01A-F5C36601F835}" srcOrd="8" destOrd="0" parTransId="{DF3F5C32-56E6-4C02-8F74-52EF10257E99}" sibTransId="{A0C2092F-8F1E-474D-BDA8-5DE4D999D7F9}"/>
    <dgm:cxn modelId="{FA97DCBE-F58F-460B-B553-A51FB3BADDAB}" type="presOf" srcId="{ADD3DC55-A1BF-474E-A5DC-EF6E9DC7ADE1}" destId="{C0B62504-611B-4EE2-939E-8B72835F7830}" srcOrd="0" destOrd="0" presId="urn:microsoft.com/office/officeart/2005/8/layout/vList2"/>
    <dgm:cxn modelId="{FEA6B27A-638C-40D3-85F6-19AE5D4B62AA}" type="presOf" srcId="{C7A4A456-C2D7-4F71-A05A-DA34D322FAF6}" destId="{E3EDE2D8-8664-41D6-B821-29B749BE3BD0}" srcOrd="0" destOrd="0" presId="urn:microsoft.com/office/officeart/2005/8/layout/vList2"/>
    <dgm:cxn modelId="{ACF7A9F7-F86B-45E7-B44B-3E300156E46F}" srcId="{CBC3C923-C206-46D0-BC86-55AA0CB51AE5}" destId="{5601D971-F5F1-42B4-8ACE-19E91419C2BF}" srcOrd="4" destOrd="0" parTransId="{76EB4738-E39F-42E5-8B87-A36C252E3046}" sibTransId="{9B465C1B-F8F2-444D-9A9F-534D1D4E82D2}"/>
    <dgm:cxn modelId="{40E5CB53-51BE-422A-8579-F2C42D0B998B}" srcId="{CBC3C923-C206-46D0-BC86-55AA0CB51AE5}" destId="{2D2E002C-20D3-4169-A0D0-AD53CBF0638F}" srcOrd="5" destOrd="0" parTransId="{5EC66618-8CE3-446B-B9D0-813CB6D25DDC}" sibTransId="{F3C14A54-A1C0-4F00-A664-353B1A8AA8BE}"/>
    <dgm:cxn modelId="{D51A4C9F-2E26-4913-A91D-7AA1E1246B16}" type="presOf" srcId="{68B30919-49D9-4FCB-AD79-51F1EF247697}" destId="{79C57E03-325F-425E-B82F-1F7EFBA40105}" srcOrd="0" destOrd="0" presId="urn:microsoft.com/office/officeart/2005/8/layout/vList2"/>
    <dgm:cxn modelId="{93460557-B30D-441D-B1FE-ECDA05E44845}" type="presOf" srcId="{5601D971-F5F1-42B4-8ACE-19E91419C2BF}" destId="{81566DF9-46A5-4E06-9FDD-1CC978ABB4AF}" srcOrd="0" destOrd="0" presId="urn:microsoft.com/office/officeart/2005/8/layout/vList2"/>
    <dgm:cxn modelId="{D4AAAB86-220C-4EFC-A848-A598575388C1}" type="presParOf" srcId="{ACBB0955-17DB-478C-98F6-3D0AC4BCC14A}" destId="{894B21E3-DF0D-45E4-9613-B605503DE8BD}" srcOrd="0" destOrd="0" presId="urn:microsoft.com/office/officeart/2005/8/layout/vList2"/>
    <dgm:cxn modelId="{3C412E1B-39FD-47DD-A98B-AF725B0339E8}" type="presParOf" srcId="{ACBB0955-17DB-478C-98F6-3D0AC4BCC14A}" destId="{3F99DFF5-028B-44DD-B86D-1A3C96F8476D}" srcOrd="1" destOrd="0" presId="urn:microsoft.com/office/officeart/2005/8/layout/vList2"/>
    <dgm:cxn modelId="{94003CB6-74E2-47D3-951F-3B093668C0FA}" type="presParOf" srcId="{ACBB0955-17DB-478C-98F6-3D0AC4BCC14A}" destId="{79C57E03-325F-425E-B82F-1F7EFBA40105}" srcOrd="2" destOrd="0" presId="urn:microsoft.com/office/officeart/2005/8/layout/vList2"/>
    <dgm:cxn modelId="{8618236F-A456-409D-8C12-C5B690E1E31E}" type="presParOf" srcId="{ACBB0955-17DB-478C-98F6-3D0AC4BCC14A}" destId="{E8F7C19F-7404-4A66-8702-A90607073286}" srcOrd="3" destOrd="0" presId="urn:microsoft.com/office/officeart/2005/8/layout/vList2"/>
    <dgm:cxn modelId="{468AD8A4-57C9-4572-9E1B-C58D94E4797B}" type="presParOf" srcId="{ACBB0955-17DB-478C-98F6-3D0AC4BCC14A}" destId="{8B45A8BF-7982-4BDF-8FD4-0889AEEECE92}" srcOrd="4" destOrd="0" presId="urn:microsoft.com/office/officeart/2005/8/layout/vList2"/>
    <dgm:cxn modelId="{365A2C3F-5D2D-4A4F-A82A-D67CA1301D15}" type="presParOf" srcId="{ACBB0955-17DB-478C-98F6-3D0AC4BCC14A}" destId="{F8FF70AE-CF2E-4C9A-87CD-BD5EA3A1B569}" srcOrd="5" destOrd="0" presId="urn:microsoft.com/office/officeart/2005/8/layout/vList2"/>
    <dgm:cxn modelId="{AA9CFFC9-1658-472D-B199-9E8AAEEA31A5}" type="presParOf" srcId="{ACBB0955-17DB-478C-98F6-3D0AC4BCC14A}" destId="{E3EDE2D8-8664-41D6-B821-29B749BE3BD0}" srcOrd="6" destOrd="0" presId="urn:microsoft.com/office/officeart/2005/8/layout/vList2"/>
    <dgm:cxn modelId="{B34C2A8E-64A6-4D72-87F7-83FABF47F823}" type="presParOf" srcId="{ACBB0955-17DB-478C-98F6-3D0AC4BCC14A}" destId="{2D5A499C-4299-42F5-A138-E8A684F9AB73}" srcOrd="7" destOrd="0" presId="urn:microsoft.com/office/officeart/2005/8/layout/vList2"/>
    <dgm:cxn modelId="{6DF331EA-D54B-4C11-848A-F12B8D898B80}" type="presParOf" srcId="{ACBB0955-17DB-478C-98F6-3D0AC4BCC14A}" destId="{81566DF9-46A5-4E06-9FDD-1CC978ABB4AF}" srcOrd="8" destOrd="0" presId="urn:microsoft.com/office/officeart/2005/8/layout/vList2"/>
    <dgm:cxn modelId="{6271DB77-E923-4C10-9482-5BF360138606}" type="presParOf" srcId="{ACBB0955-17DB-478C-98F6-3D0AC4BCC14A}" destId="{3BDD66D4-9D29-4B85-8BD5-678470448F77}" srcOrd="9" destOrd="0" presId="urn:microsoft.com/office/officeart/2005/8/layout/vList2"/>
    <dgm:cxn modelId="{B78C3A78-A52D-4FF3-AB75-DB66D6580BD9}" type="presParOf" srcId="{ACBB0955-17DB-478C-98F6-3D0AC4BCC14A}" destId="{743A89F8-0721-483A-A0EC-74CD40E19199}" srcOrd="10" destOrd="0" presId="urn:microsoft.com/office/officeart/2005/8/layout/vList2"/>
    <dgm:cxn modelId="{1E3CB4AD-FE85-48D8-9DEF-01C688FB3953}" type="presParOf" srcId="{ACBB0955-17DB-478C-98F6-3D0AC4BCC14A}" destId="{EDD7BAB1-0C48-489E-B40F-E2A06629F982}" srcOrd="11" destOrd="0" presId="urn:microsoft.com/office/officeart/2005/8/layout/vList2"/>
    <dgm:cxn modelId="{B92475E0-64D2-4808-8CAB-00B42F1FF2A4}" type="presParOf" srcId="{ACBB0955-17DB-478C-98F6-3D0AC4BCC14A}" destId="{4A8190A5-EED2-47BD-BC66-4CFB2C20AB40}" srcOrd="12" destOrd="0" presId="urn:microsoft.com/office/officeart/2005/8/layout/vList2"/>
    <dgm:cxn modelId="{59C87F24-5DF5-448A-AFA4-3EF6F07ED897}" type="presParOf" srcId="{ACBB0955-17DB-478C-98F6-3D0AC4BCC14A}" destId="{525A3571-918C-41E9-B4C6-92F0DA27B70C}" srcOrd="13" destOrd="0" presId="urn:microsoft.com/office/officeart/2005/8/layout/vList2"/>
    <dgm:cxn modelId="{9A720649-6F0D-407D-B931-0FBE7EDBDBF1}" type="presParOf" srcId="{ACBB0955-17DB-478C-98F6-3D0AC4BCC14A}" destId="{C0B62504-611B-4EE2-939E-8B72835F7830}" srcOrd="14" destOrd="0" presId="urn:microsoft.com/office/officeart/2005/8/layout/vList2"/>
    <dgm:cxn modelId="{D9E83A26-140C-42E3-AEF0-1E2FA4B3A3BF}" type="presParOf" srcId="{ACBB0955-17DB-478C-98F6-3D0AC4BCC14A}" destId="{867A518B-C0E4-49BE-ACB6-0F89543B4455}" srcOrd="15" destOrd="0" presId="urn:microsoft.com/office/officeart/2005/8/layout/vList2"/>
    <dgm:cxn modelId="{BD06D748-04F9-49A8-AD89-DDA29B6FAE18}" type="presParOf" srcId="{ACBB0955-17DB-478C-98F6-3D0AC4BCC14A}" destId="{56D5CD26-CBBC-4B5C-938B-5348E39D29F8}" srcOrd="16" destOrd="0" presId="urn:microsoft.com/office/officeart/2005/8/layout/vList2"/>
    <dgm:cxn modelId="{678E9EF7-231F-45E6-A6E8-408B52BE6495}" type="presParOf" srcId="{ACBB0955-17DB-478C-98F6-3D0AC4BCC14A}" destId="{8FC501B3-4A04-4B3E-8428-2279AE161D8E}" srcOrd="17" destOrd="0" presId="urn:microsoft.com/office/officeart/2005/8/layout/vList2"/>
    <dgm:cxn modelId="{F6E3B849-FC9F-4ECB-9777-D1D120C3094D}" type="presParOf" srcId="{ACBB0955-17DB-478C-98F6-3D0AC4BCC14A}" destId="{826DFCC5-67EA-433C-9ACD-AAF4BA03563E}" srcOrd="18"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BB8FC88-0249-471B-A98F-A9086D02E84F}" type="doc">
      <dgm:prSet loTypeId="urn:microsoft.com/office/officeart/2005/8/layout/radial4" loCatId="relationship" qsTypeId="urn:microsoft.com/office/officeart/2005/8/quickstyle/simple1" qsCatId="simple" csTypeId="urn:microsoft.com/office/officeart/2005/8/colors/colorful4" csCatId="colorful" phldr="1"/>
      <dgm:spPr/>
      <dgm:t>
        <a:bodyPr/>
        <a:lstStyle/>
        <a:p>
          <a:endParaRPr lang="de-CH"/>
        </a:p>
      </dgm:t>
    </dgm:pt>
    <dgm:pt modelId="{6146B01C-A38C-4EC4-8772-2EDFE2A87D71}">
      <dgm:prSet custT="1"/>
      <dgm:spPr>
        <a:solidFill>
          <a:srgbClr val="7030A0"/>
        </a:solidFill>
      </dgm:spPr>
      <dgm:t>
        <a:bodyPr/>
        <a:lstStyle/>
        <a:p>
          <a:pPr rtl="0"/>
          <a:r>
            <a:rPr lang="de-CH" sz="2400" dirty="0" smtClean="0"/>
            <a:t>Politische Steuerung der SBB</a:t>
          </a:r>
          <a:endParaRPr lang="de-CH" sz="2400" dirty="0"/>
        </a:p>
      </dgm:t>
    </dgm:pt>
    <dgm:pt modelId="{3C28DBCD-98EC-4CDC-BB52-8EA0B9B7EA10}" type="parTrans" cxnId="{D384861B-FEE0-4E2D-AA50-D5785E8CBDE5}">
      <dgm:prSet/>
      <dgm:spPr/>
      <dgm:t>
        <a:bodyPr/>
        <a:lstStyle/>
        <a:p>
          <a:endParaRPr lang="de-CH" sz="2400"/>
        </a:p>
      </dgm:t>
    </dgm:pt>
    <dgm:pt modelId="{52D732D5-EABD-42E0-995D-4AF87DF02659}" type="sibTrans" cxnId="{D384861B-FEE0-4E2D-AA50-D5785E8CBDE5}">
      <dgm:prSet/>
      <dgm:spPr/>
      <dgm:t>
        <a:bodyPr/>
        <a:lstStyle/>
        <a:p>
          <a:endParaRPr lang="de-CH" sz="2400"/>
        </a:p>
      </dgm:t>
    </dgm:pt>
    <dgm:pt modelId="{3A86888A-758E-4EC0-93EA-1AFF0800680E}">
      <dgm:prSet custT="1"/>
      <dgm:spPr>
        <a:solidFill>
          <a:srgbClr val="FF0000"/>
        </a:solidFill>
      </dgm:spPr>
      <dgm:t>
        <a:bodyPr/>
        <a:lstStyle/>
        <a:p>
          <a:pPr rtl="0"/>
          <a:r>
            <a:rPr lang="de-CH" sz="2400" dirty="0" smtClean="0"/>
            <a:t>Die politische Rationalität</a:t>
          </a:r>
          <a:endParaRPr lang="de-CH" sz="2400" dirty="0"/>
        </a:p>
      </dgm:t>
    </dgm:pt>
    <dgm:pt modelId="{5133B83D-D66A-4664-ADEE-2D9FD5F0E57C}" type="parTrans" cxnId="{2B630538-CD9C-4E03-A097-A41A50694702}">
      <dgm:prSet/>
      <dgm:spPr>
        <a:solidFill>
          <a:srgbClr val="FF0000"/>
        </a:solidFill>
      </dgm:spPr>
      <dgm:t>
        <a:bodyPr/>
        <a:lstStyle/>
        <a:p>
          <a:endParaRPr lang="de-CH" sz="2400"/>
        </a:p>
      </dgm:t>
    </dgm:pt>
    <dgm:pt modelId="{8C0D4848-2E4C-4183-965C-50BE32CD7324}" type="sibTrans" cxnId="{2B630538-CD9C-4E03-A097-A41A50694702}">
      <dgm:prSet/>
      <dgm:spPr/>
      <dgm:t>
        <a:bodyPr/>
        <a:lstStyle/>
        <a:p>
          <a:endParaRPr lang="de-CH" sz="2400"/>
        </a:p>
      </dgm:t>
    </dgm:pt>
    <dgm:pt modelId="{0E91A9B0-9AB2-4F40-9736-41BCF7D96F0D}">
      <dgm:prSet custT="1"/>
      <dgm:spPr>
        <a:solidFill>
          <a:srgbClr val="00B0F0"/>
        </a:solidFill>
      </dgm:spPr>
      <dgm:t>
        <a:bodyPr/>
        <a:lstStyle/>
        <a:p>
          <a:pPr rtl="0"/>
          <a:r>
            <a:rPr lang="de-CH" sz="2400" dirty="0" smtClean="0"/>
            <a:t>Einfluss-</a:t>
          </a:r>
          <a:br>
            <a:rPr lang="de-CH" sz="2400" dirty="0" smtClean="0"/>
          </a:br>
          <a:r>
            <a:rPr lang="de-CH" sz="2400" dirty="0" err="1" smtClean="0"/>
            <a:t>möglichkeiten</a:t>
          </a:r>
          <a:r>
            <a:rPr lang="de-CH" sz="2400" dirty="0" smtClean="0"/>
            <a:t> der Politik</a:t>
          </a:r>
          <a:endParaRPr lang="de-CH" sz="2400" dirty="0"/>
        </a:p>
      </dgm:t>
    </dgm:pt>
    <dgm:pt modelId="{02626465-EC50-479A-BFAF-04207A0A7EFC}" type="parTrans" cxnId="{52AA5406-4B3F-48B5-8C00-1D18D3EA3A22}">
      <dgm:prSet/>
      <dgm:spPr>
        <a:solidFill>
          <a:srgbClr val="00B0F0"/>
        </a:solidFill>
      </dgm:spPr>
      <dgm:t>
        <a:bodyPr/>
        <a:lstStyle/>
        <a:p>
          <a:endParaRPr lang="de-CH" sz="2400"/>
        </a:p>
      </dgm:t>
    </dgm:pt>
    <dgm:pt modelId="{AD12D8DA-4870-4819-A79A-2895DC404161}" type="sibTrans" cxnId="{52AA5406-4B3F-48B5-8C00-1D18D3EA3A22}">
      <dgm:prSet/>
      <dgm:spPr/>
      <dgm:t>
        <a:bodyPr/>
        <a:lstStyle/>
        <a:p>
          <a:endParaRPr lang="de-CH" sz="2400"/>
        </a:p>
      </dgm:t>
    </dgm:pt>
    <dgm:pt modelId="{D5D20B32-4F8A-4041-9EBA-AC02E34461B2}" type="pres">
      <dgm:prSet presAssocID="{6BB8FC88-0249-471B-A98F-A9086D02E84F}" presName="cycle" presStyleCnt="0">
        <dgm:presLayoutVars>
          <dgm:chMax val="1"/>
          <dgm:dir/>
          <dgm:animLvl val="ctr"/>
          <dgm:resizeHandles val="exact"/>
        </dgm:presLayoutVars>
      </dgm:prSet>
      <dgm:spPr/>
      <dgm:t>
        <a:bodyPr/>
        <a:lstStyle/>
        <a:p>
          <a:endParaRPr lang="de-CH"/>
        </a:p>
      </dgm:t>
    </dgm:pt>
    <dgm:pt modelId="{3600A751-86C6-4DE5-811D-599C0229A92B}" type="pres">
      <dgm:prSet presAssocID="{6146B01C-A38C-4EC4-8772-2EDFE2A87D71}" presName="centerShape" presStyleLbl="node0" presStyleIdx="0" presStyleCnt="1"/>
      <dgm:spPr/>
      <dgm:t>
        <a:bodyPr/>
        <a:lstStyle/>
        <a:p>
          <a:endParaRPr lang="de-CH"/>
        </a:p>
      </dgm:t>
    </dgm:pt>
    <dgm:pt modelId="{38319455-6908-40EC-ABDF-A6356A47DE6C}" type="pres">
      <dgm:prSet presAssocID="{02626465-EC50-479A-BFAF-04207A0A7EFC}" presName="parTrans" presStyleLbl="bgSibTrans2D1" presStyleIdx="0" presStyleCnt="2"/>
      <dgm:spPr/>
      <dgm:t>
        <a:bodyPr/>
        <a:lstStyle/>
        <a:p>
          <a:endParaRPr lang="de-CH"/>
        </a:p>
      </dgm:t>
    </dgm:pt>
    <dgm:pt modelId="{9C05015B-970C-4A84-9EFD-549A18D406C2}" type="pres">
      <dgm:prSet presAssocID="{0E91A9B0-9AB2-4F40-9736-41BCF7D96F0D}" presName="node" presStyleLbl="node1" presStyleIdx="0" presStyleCnt="2">
        <dgm:presLayoutVars>
          <dgm:bulletEnabled val="1"/>
        </dgm:presLayoutVars>
      </dgm:prSet>
      <dgm:spPr/>
      <dgm:t>
        <a:bodyPr/>
        <a:lstStyle/>
        <a:p>
          <a:endParaRPr lang="de-CH"/>
        </a:p>
      </dgm:t>
    </dgm:pt>
    <dgm:pt modelId="{AFB7AF82-BF2D-4A04-99E5-B46057FFABD1}" type="pres">
      <dgm:prSet presAssocID="{5133B83D-D66A-4664-ADEE-2D9FD5F0E57C}" presName="parTrans" presStyleLbl="bgSibTrans2D1" presStyleIdx="1" presStyleCnt="2"/>
      <dgm:spPr/>
      <dgm:t>
        <a:bodyPr/>
        <a:lstStyle/>
        <a:p>
          <a:endParaRPr lang="de-CH"/>
        </a:p>
      </dgm:t>
    </dgm:pt>
    <dgm:pt modelId="{8A9299B9-FBD8-4872-AA36-57BC2E94F3BB}" type="pres">
      <dgm:prSet presAssocID="{3A86888A-758E-4EC0-93EA-1AFF0800680E}" presName="node" presStyleLbl="node1" presStyleIdx="1" presStyleCnt="2">
        <dgm:presLayoutVars>
          <dgm:bulletEnabled val="1"/>
        </dgm:presLayoutVars>
      </dgm:prSet>
      <dgm:spPr/>
      <dgm:t>
        <a:bodyPr/>
        <a:lstStyle/>
        <a:p>
          <a:endParaRPr lang="de-CH"/>
        </a:p>
      </dgm:t>
    </dgm:pt>
  </dgm:ptLst>
  <dgm:cxnLst>
    <dgm:cxn modelId="{950B0052-CB56-4C96-81D5-F119CD7E95C9}" type="presOf" srcId="{3A86888A-758E-4EC0-93EA-1AFF0800680E}" destId="{8A9299B9-FBD8-4872-AA36-57BC2E94F3BB}" srcOrd="0" destOrd="0" presId="urn:microsoft.com/office/officeart/2005/8/layout/radial4"/>
    <dgm:cxn modelId="{2B630538-CD9C-4E03-A097-A41A50694702}" srcId="{6146B01C-A38C-4EC4-8772-2EDFE2A87D71}" destId="{3A86888A-758E-4EC0-93EA-1AFF0800680E}" srcOrd="1" destOrd="0" parTransId="{5133B83D-D66A-4664-ADEE-2D9FD5F0E57C}" sibTransId="{8C0D4848-2E4C-4183-965C-50BE32CD7324}"/>
    <dgm:cxn modelId="{D384861B-FEE0-4E2D-AA50-D5785E8CBDE5}" srcId="{6BB8FC88-0249-471B-A98F-A9086D02E84F}" destId="{6146B01C-A38C-4EC4-8772-2EDFE2A87D71}" srcOrd="0" destOrd="0" parTransId="{3C28DBCD-98EC-4CDC-BB52-8EA0B9B7EA10}" sibTransId="{52D732D5-EABD-42E0-995D-4AF87DF02659}"/>
    <dgm:cxn modelId="{0B93FE00-A7D7-481A-9A8B-ACAD1FFC6249}" type="presOf" srcId="{6146B01C-A38C-4EC4-8772-2EDFE2A87D71}" destId="{3600A751-86C6-4DE5-811D-599C0229A92B}" srcOrd="0" destOrd="0" presId="urn:microsoft.com/office/officeart/2005/8/layout/radial4"/>
    <dgm:cxn modelId="{3C16D2A2-2633-47E4-8DE8-0687C7531E26}" type="presOf" srcId="{02626465-EC50-479A-BFAF-04207A0A7EFC}" destId="{38319455-6908-40EC-ABDF-A6356A47DE6C}" srcOrd="0" destOrd="0" presId="urn:microsoft.com/office/officeart/2005/8/layout/radial4"/>
    <dgm:cxn modelId="{87C03B44-1C7C-4E48-9ABF-5446273BABFB}" type="presOf" srcId="{5133B83D-D66A-4664-ADEE-2D9FD5F0E57C}" destId="{AFB7AF82-BF2D-4A04-99E5-B46057FFABD1}" srcOrd="0" destOrd="0" presId="urn:microsoft.com/office/officeart/2005/8/layout/radial4"/>
    <dgm:cxn modelId="{52AA5406-4B3F-48B5-8C00-1D18D3EA3A22}" srcId="{6146B01C-A38C-4EC4-8772-2EDFE2A87D71}" destId="{0E91A9B0-9AB2-4F40-9736-41BCF7D96F0D}" srcOrd="0" destOrd="0" parTransId="{02626465-EC50-479A-BFAF-04207A0A7EFC}" sibTransId="{AD12D8DA-4870-4819-A79A-2895DC404161}"/>
    <dgm:cxn modelId="{7406BA19-20A9-4D1E-AC99-FEEA37D12E32}" type="presOf" srcId="{6BB8FC88-0249-471B-A98F-A9086D02E84F}" destId="{D5D20B32-4F8A-4041-9EBA-AC02E34461B2}" srcOrd="0" destOrd="0" presId="urn:microsoft.com/office/officeart/2005/8/layout/radial4"/>
    <dgm:cxn modelId="{F8C5D5E3-4F21-4AB7-8AC7-9C0A8625E6D3}" type="presOf" srcId="{0E91A9B0-9AB2-4F40-9736-41BCF7D96F0D}" destId="{9C05015B-970C-4A84-9EFD-549A18D406C2}" srcOrd="0" destOrd="0" presId="urn:microsoft.com/office/officeart/2005/8/layout/radial4"/>
    <dgm:cxn modelId="{B7BF3E78-4D23-4D7D-A1A1-713FC56591BF}" type="presParOf" srcId="{D5D20B32-4F8A-4041-9EBA-AC02E34461B2}" destId="{3600A751-86C6-4DE5-811D-599C0229A92B}" srcOrd="0" destOrd="0" presId="urn:microsoft.com/office/officeart/2005/8/layout/radial4"/>
    <dgm:cxn modelId="{474B831D-4F9C-4114-8379-0621F9A5F0DC}" type="presParOf" srcId="{D5D20B32-4F8A-4041-9EBA-AC02E34461B2}" destId="{38319455-6908-40EC-ABDF-A6356A47DE6C}" srcOrd="1" destOrd="0" presId="urn:microsoft.com/office/officeart/2005/8/layout/radial4"/>
    <dgm:cxn modelId="{EEE826EE-9351-453A-8CCF-B8076FF358C1}" type="presParOf" srcId="{D5D20B32-4F8A-4041-9EBA-AC02E34461B2}" destId="{9C05015B-970C-4A84-9EFD-549A18D406C2}" srcOrd="2" destOrd="0" presId="urn:microsoft.com/office/officeart/2005/8/layout/radial4"/>
    <dgm:cxn modelId="{B5135D40-C9CB-4885-9B45-8613EF37A676}" type="presParOf" srcId="{D5D20B32-4F8A-4041-9EBA-AC02E34461B2}" destId="{AFB7AF82-BF2D-4A04-99E5-B46057FFABD1}" srcOrd="3" destOrd="0" presId="urn:microsoft.com/office/officeart/2005/8/layout/radial4"/>
    <dgm:cxn modelId="{04D27103-355D-4E4A-83F9-1BA6EAB665A8}" type="presParOf" srcId="{D5D20B32-4F8A-4041-9EBA-AC02E34461B2}" destId="{8A9299B9-FBD8-4872-AA36-57BC2E94F3BB}" srcOrd="4"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FC356B3-42F9-4F51-A316-48A37D7FDC90}" type="doc">
      <dgm:prSet loTypeId="urn:microsoft.com/office/officeart/2005/8/layout/hList1" loCatId="list" qsTypeId="urn:microsoft.com/office/officeart/2005/8/quickstyle/simple1" qsCatId="simple" csTypeId="urn:microsoft.com/office/officeart/2005/8/colors/colorful4" csCatId="colorful" phldr="1"/>
      <dgm:spPr/>
      <dgm:t>
        <a:bodyPr/>
        <a:lstStyle/>
        <a:p>
          <a:endParaRPr lang="de-CH"/>
        </a:p>
      </dgm:t>
    </dgm:pt>
    <dgm:pt modelId="{9CBA5FB7-BBAB-4F4B-8E3B-93E580A7786D}">
      <dgm:prSet/>
      <dgm:spPr/>
      <dgm:t>
        <a:bodyPr/>
        <a:lstStyle/>
        <a:p>
          <a:pPr rtl="0"/>
          <a:r>
            <a:rPr lang="de-DE" dirty="0" smtClean="0"/>
            <a:t>Politische Rationalität</a:t>
          </a:r>
          <a:endParaRPr lang="de-CH" dirty="0"/>
        </a:p>
      </dgm:t>
    </dgm:pt>
    <dgm:pt modelId="{B024ACA1-AAFF-47CA-83E6-FC9C71B9D5EC}" type="parTrans" cxnId="{0A31B8B2-83F3-4D28-A395-FFEBF13C7A9B}">
      <dgm:prSet/>
      <dgm:spPr/>
      <dgm:t>
        <a:bodyPr/>
        <a:lstStyle/>
        <a:p>
          <a:endParaRPr lang="de-CH"/>
        </a:p>
      </dgm:t>
    </dgm:pt>
    <dgm:pt modelId="{DD896CB9-B3AE-42C9-B1B6-677BFE40BA60}" type="sibTrans" cxnId="{0A31B8B2-83F3-4D28-A395-FFEBF13C7A9B}">
      <dgm:prSet/>
      <dgm:spPr/>
      <dgm:t>
        <a:bodyPr/>
        <a:lstStyle/>
        <a:p>
          <a:endParaRPr lang="de-CH"/>
        </a:p>
      </dgm:t>
    </dgm:pt>
    <dgm:pt modelId="{8A8C4405-04AA-41C5-B80C-B49030B503D4}">
      <dgm:prSet/>
      <dgm:spPr/>
      <dgm:t>
        <a:bodyPr/>
        <a:lstStyle/>
        <a:p>
          <a:pPr rtl="0"/>
          <a:r>
            <a:rPr lang="de-DE" dirty="0" smtClean="0"/>
            <a:t>Formales Erfolgskriterium: Mehrheiten in formalen Abstimmungen</a:t>
          </a:r>
          <a:br>
            <a:rPr lang="de-DE" dirty="0" smtClean="0"/>
          </a:br>
          <a:endParaRPr lang="de-CH" dirty="0"/>
        </a:p>
      </dgm:t>
    </dgm:pt>
    <dgm:pt modelId="{FFA08CA8-F8C2-4AB2-ABBB-01D976FCE42F}" type="parTrans" cxnId="{A0F581F9-146C-4817-98F9-6CD95DE12E2A}">
      <dgm:prSet/>
      <dgm:spPr/>
      <dgm:t>
        <a:bodyPr/>
        <a:lstStyle/>
        <a:p>
          <a:endParaRPr lang="de-CH"/>
        </a:p>
      </dgm:t>
    </dgm:pt>
    <dgm:pt modelId="{E110098C-9A0C-4121-BEFC-83185606756A}" type="sibTrans" cxnId="{A0F581F9-146C-4817-98F9-6CD95DE12E2A}">
      <dgm:prSet/>
      <dgm:spPr/>
      <dgm:t>
        <a:bodyPr/>
        <a:lstStyle/>
        <a:p>
          <a:endParaRPr lang="de-CH"/>
        </a:p>
      </dgm:t>
    </dgm:pt>
    <dgm:pt modelId="{C19609F4-2150-4BCC-8207-38C004CF90F8}">
      <dgm:prSet/>
      <dgm:spPr/>
      <dgm:t>
        <a:bodyPr/>
        <a:lstStyle/>
        <a:p>
          <a:pPr rtl="0"/>
          <a:r>
            <a:rPr lang="de-DE" dirty="0" smtClean="0"/>
            <a:t>Kritische Erfolgsfaktoren:</a:t>
          </a:r>
          <a:endParaRPr lang="de-CH" dirty="0"/>
        </a:p>
      </dgm:t>
    </dgm:pt>
    <dgm:pt modelId="{373244D8-FECC-4F42-ABE6-C80A67A7414A}" type="parTrans" cxnId="{083AFF24-9DEE-4F39-9410-B3571C8EB3F7}">
      <dgm:prSet/>
      <dgm:spPr/>
      <dgm:t>
        <a:bodyPr/>
        <a:lstStyle/>
        <a:p>
          <a:endParaRPr lang="de-CH"/>
        </a:p>
      </dgm:t>
    </dgm:pt>
    <dgm:pt modelId="{A2B120FD-892D-4649-8C1A-9386B3DF23EA}" type="sibTrans" cxnId="{083AFF24-9DEE-4F39-9410-B3571C8EB3F7}">
      <dgm:prSet/>
      <dgm:spPr/>
      <dgm:t>
        <a:bodyPr/>
        <a:lstStyle/>
        <a:p>
          <a:endParaRPr lang="de-CH"/>
        </a:p>
      </dgm:t>
    </dgm:pt>
    <dgm:pt modelId="{75B0DF94-AB39-478D-86E1-D6AF73FB5EA1}">
      <dgm:prSet/>
      <dgm:spPr/>
      <dgm:t>
        <a:bodyPr/>
        <a:lstStyle/>
        <a:p>
          <a:pPr rtl="0"/>
          <a:r>
            <a:rPr lang="de-DE" dirty="0" smtClean="0"/>
            <a:t>Koalitionen</a:t>
          </a:r>
          <a:endParaRPr lang="de-CH" dirty="0"/>
        </a:p>
      </dgm:t>
    </dgm:pt>
    <dgm:pt modelId="{EB4719AE-FD07-42E3-9E7A-83BB34EC3AB3}" type="parTrans" cxnId="{50DEEAEB-B5F9-4A4C-8013-929B14942430}">
      <dgm:prSet/>
      <dgm:spPr/>
      <dgm:t>
        <a:bodyPr/>
        <a:lstStyle/>
        <a:p>
          <a:endParaRPr lang="de-CH"/>
        </a:p>
      </dgm:t>
    </dgm:pt>
    <dgm:pt modelId="{7D9726D7-1F79-449C-A82F-67FE8C8D8D16}" type="sibTrans" cxnId="{50DEEAEB-B5F9-4A4C-8013-929B14942430}">
      <dgm:prSet/>
      <dgm:spPr/>
      <dgm:t>
        <a:bodyPr/>
        <a:lstStyle/>
        <a:p>
          <a:endParaRPr lang="de-CH"/>
        </a:p>
      </dgm:t>
    </dgm:pt>
    <dgm:pt modelId="{58CEA65B-8C85-4AA5-B2DD-DEB3B93825B2}">
      <dgm:prSet/>
      <dgm:spPr/>
      <dgm:t>
        <a:bodyPr/>
        <a:lstStyle/>
        <a:p>
          <a:pPr rtl="0"/>
          <a:r>
            <a:rPr lang="de-DE" dirty="0" smtClean="0"/>
            <a:t>Tauschprozesse</a:t>
          </a:r>
          <a:endParaRPr lang="de-CH" dirty="0"/>
        </a:p>
      </dgm:t>
    </dgm:pt>
    <dgm:pt modelId="{D919E720-214F-48AE-B9C3-5DFD8F44AB72}" type="parTrans" cxnId="{A1D69271-ACFC-40D9-970E-5B03F0906F72}">
      <dgm:prSet/>
      <dgm:spPr/>
      <dgm:t>
        <a:bodyPr/>
        <a:lstStyle/>
        <a:p>
          <a:endParaRPr lang="de-CH"/>
        </a:p>
      </dgm:t>
    </dgm:pt>
    <dgm:pt modelId="{9153EDFB-7B46-4A9A-AE83-423AF3B497FD}" type="sibTrans" cxnId="{A1D69271-ACFC-40D9-970E-5B03F0906F72}">
      <dgm:prSet/>
      <dgm:spPr/>
      <dgm:t>
        <a:bodyPr/>
        <a:lstStyle/>
        <a:p>
          <a:endParaRPr lang="de-CH"/>
        </a:p>
      </dgm:t>
    </dgm:pt>
    <dgm:pt modelId="{461BC0C7-A184-4668-902B-B4ABC850CC8E}">
      <dgm:prSet/>
      <dgm:spPr/>
      <dgm:t>
        <a:bodyPr/>
        <a:lstStyle/>
        <a:p>
          <a:pPr rtl="0"/>
          <a:r>
            <a:rPr lang="de-DE" dirty="0" smtClean="0"/>
            <a:t>Meinungsbildung</a:t>
          </a:r>
          <a:endParaRPr lang="de-CH" dirty="0"/>
        </a:p>
      </dgm:t>
    </dgm:pt>
    <dgm:pt modelId="{22A6A25B-7E78-4CCE-8840-1EF09BB01FF7}" type="parTrans" cxnId="{F7705C65-FC0F-4ECD-91B7-49DA23E83524}">
      <dgm:prSet/>
      <dgm:spPr/>
      <dgm:t>
        <a:bodyPr/>
        <a:lstStyle/>
        <a:p>
          <a:endParaRPr lang="de-CH"/>
        </a:p>
      </dgm:t>
    </dgm:pt>
    <dgm:pt modelId="{24D3D775-DF18-44E1-BFC9-0C528865BE07}" type="sibTrans" cxnId="{F7705C65-FC0F-4ECD-91B7-49DA23E83524}">
      <dgm:prSet/>
      <dgm:spPr/>
      <dgm:t>
        <a:bodyPr/>
        <a:lstStyle/>
        <a:p>
          <a:endParaRPr lang="de-CH"/>
        </a:p>
      </dgm:t>
    </dgm:pt>
    <dgm:pt modelId="{E492E0F9-3CAB-4C95-8967-CE9C5152A9F9}">
      <dgm:prSet/>
      <dgm:spPr/>
      <dgm:t>
        <a:bodyPr/>
        <a:lstStyle/>
        <a:p>
          <a:pPr rtl="0"/>
          <a:r>
            <a:rPr lang="de-DE" dirty="0" smtClean="0"/>
            <a:t>Image</a:t>
          </a:r>
          <a:endParaRPr lang="de-CH" dirty="0"/>
        </a:p>
      </dgm:t>
    </dgm:pt>
    <dgm:pt modelId="{D186346B-9D96-4EB3-9E77-1E17F7514BDB}" type="parTrans" cxnId="{17073703-5B4E-495B-897E-76D3D045248D}">
      <dgm:prSet/>
      <dgm:spPr/>
      <dgm:t>
        <a:bodyPr/>
        <a:lstStyle/>
        <a:p>
          <a:endParaRPr lang="de-CH"/>
        </a:p>
      </dgm:t>
    </dgm:pt>
    <dgm:pt modelId="{75D0D9D2-2B4B-41F1-9197-365178EB605F}" type="sibTrans" cxnId="{17073703-5B4E-495B-897E-76D3D045248D}">
      <dgm:prSet/>
      <dgm:spPr/>
      <dgm:t>
        <a:bodyPr/>
        <a:lstStyle/>
        <a:p>
          <a:endParaRPr lang="de-CH"/>
        </a:p>
      </dgm:t>
    </dgm:pt>
    <dgm:pt modelId="{011BC7C0-1E01-4C92-B0DE-FF5EC36B9DC5}">
      <dgm:prSet/>
      <dgm:spPr/>
      <dgm:t>
        <a:bodyPr/>
        <a:lstStyle/>
        <a:p>
          <a:pPr rtl="0"/>
          <a:r>
            <a:rPr lang="de-DE" dirty="0" smtClean="0"/>
            <a:t>Einbezug</a:t>
          </a:r>
          <a:br>
            <a:rPr lang="de-DE" dirty="0" smtClean="0"/>
          </a:br>
          <a:endParaRPr lang="de-CH" dirty="0"/>
        </a:p>
      </dgm:t>
    </dgm:pt>
    <dgm:pt modelId="{2531E7BA-C7F4-43F3-8DE0-B5CC524C1273}" type="parTrans" cxnId="{4DD1C119-74D5-4776-B972-A1335ADA5567}">
      <dgm:prSet/>
      <dgm:spPr/>
      <dgm:t>
        <a:bodyPr/>
        <a:lstStyle/>
        <a:p>
          <a:endParaRPr lang="de-CH"/>
        </a:p>
      </dgm:t>
    </dgm:pt>
    <dgm:pt modelId="{E00290A8-D987-4DD9-B88D-3EB7534FBBB6}" type="sibTrans" cxnId="{4DD1C119-74D5-4776-B972-A1335ADA5567}">
      <dgm:prSet/>
      <dgm:spPr/>
      <dgm:t>
        <a:bodyPr/>
        <a:lstStyle/>
        <a:p>
          <a:endParaRPr lang="de-CH"/>
        </a:p>
      </dgm:t>
    </dgm:pt>
    <dgm:pt modelId="{80CD87A1-5786-4581-929E-344E689B8F19}">
      <dgm:prSet/>
      <dgm:spPr/>
      <dgm:t>
        <a:bodyPr/>
        <a:lstStyle/>
        <a:p>
          <a:pPr rtl="0"/>
          <a:r>
            <a:rPr lang="de-DE" dirty="0" smtClean="0"/>
            <a:t>Interne und externe Intransparenz begünstigt politischen Erfolg</a:t>
          </a:r>
          <a:endParaRPr lang="de-CH" dirty="0"/>
        </a:p>
      </dgm:t>
    </dgm:pt>
    <dgm:pt modelId="{95E8EB4C-9EF5-4793-80FE-5A50724BAEEF}" type="parTrans" cxnId="{352D9FA1-DF05-44EB-A20D-21203B86AD08}">
      <dgm:prSet/>
      <dgm:spPr/>
      <dgm:t>
        <a:bodyPr/>
        <a:lstStyle/>
        <a:p>
          <a:endParaRPr lang="de-CH"/>
        </a:p>
      </dgm:t>
    </dgm:pt>
    <dgm:pt modelId="{43C92173-44DF-4AB1-9AF6-44FFCBA556A8}" type="sibTrans" cxnId="{352D9FA1-DF05-44EB-A20D-21203B86AD08}">
      <dgm:prSet/>
      <dgm:spPr/>
      <dgm:t>
        <a:bodyPr/>
        <a:lstStyle/>
        <a:p>
          <a:endParaRPr lang="de-CH"/>
        </a:p>
      </dgm:t>
    </dgm:pt>
    <dgm:pt modelId="{23E4A497-B75D-4C05-9038-3AB65FDC8E36}">
      <dgm:prSet/>
      <dgm:spPr/>
      <dgm:t>
        <a:bodyPr/>
        <a:lstStyle/>
        <a:p>
          <a:pPr rtl="0"/>
          <a:r>
            <a:rPr lang="de-DE" dirty="0" smtClean="0"/>
            <a:t>Ökonomische Rationalität</a:t>
          </a:r>
          <a:endParaRPr lang="de-DE" dirty="0"/>
        </a:p>
      </dgm:t>
    </dgm:pt>
    <dgm:pt modelId="{F969F971-F88F-439B-A048-A04760851814}" type="parTrans" cxnId="{A5C2989E-B5A0-4175-BC50-66698D3D9F1C}">
      <dgm:prSet/>
      <dgm:spPr/>
      <dgm:t>
        <a:bodyPr/>
        <a:lstStyle/>
        <a:p>
          <a:endParaRPr lang="de-CH"/>
        </a:p>
      </dgm:t>
    </dgm:pt>
    <dgm:pt modelId="{0F338484-187D-4EFC-87CB-38CFF0484CE5}" type="sibTrans" cxnId="{A5C2989E-B5A0-4175-BC50-66698D3D9F1C}">
      <dgm:prSet/>
      <dgm:spPr/>
      <dgm:t>
        <a:bodyPr/>
        <a:lstStyle/>
        <a:p>
          <a:endParaRPr lang="de-CH"/>
        </a:p>
      </dgm:t>
    </dgm:pt>
    <dgm:pt modelId="{451156A1-F241-468E-8D0B-209A519513F6}">
      <dgm:prSet/>
      <dgm:spPr/>
      <dgm:t>
        <a:bodyPr/>
        <a:lstStyle/>
        <a:p>
          <a:pPr rtl="0"/>
          <a:r>
            <a:rPr lang="de-DE" dirty="0" smtClean="0"/>
            <a:t>Formales Erfolgskriterium:</a:t>
          </a:r>
          <a:br>
            <a:rPr lang="de-DE" dirty="0" smtClean="0"/>
          </a:br>
          <a:r>
            <a:rPr lang="de-DE" dirty="0" smtClean="0"/>
            <a:t>Gewinn / Verkaufserfolg am Markt</a:t>
          </a:r>
          <a:br>
            <a:rPr lang="de-DE" dirty="0" smtClean="0"/>
          </a:br>
          <a:endParaRPr lang="de-CH" dirty="0"/>
        </a:p>
      </dgm:t>
    </dgm:pt>
    <dgm:pt modelId="{0FF3CDA1-2153-4563-81B1-1242A6D9A6C5}" type="parTrans" cxnId="{F2A68B9E-115C-4054-BA93-F50979E6388E}">
      <dgm:prSet/>
      <dgm:spPr/>
      <dgm:t>
        <a:bodyPr/>
        <a:lstStyle/>
        <a:p>
          <a:endParaRPr lang="de-CH"/>
        </a:p>
      </dgm:t>
    </dgm:pt>
    <dgm:pt modelId="{3B539E9F-4403-47E2-864E-846399A702E9}" type="sibTrans" cxnId="{F2A68B9E-115C-4054-BA93-F50979E6388E}">
      <dgm:prSet/>
      <dgm:spPr/>
      <dgm:t>
        <a:bodyPr/>
        <a:lstStyle/>
        <a:p>
          <a:endParaRPr lang="de-CH"/>
        </a:p>
      </dgm:t>
    </dgm:pt>
    <dgm:pt modelId="{DA8F64CF-9D2B-4509-B302-4BC449261772}">
      <dgm:prSet/>
      <dgm:spPr/>
      <dgm:t>
        <a:bodyPr/>
        <a:lstStyle/>
        <a:p>
          <a:pPr rtl="0"/>
          <a:r>
            <a:rPr lang="de-DE" dirty="0" smtClean="0"/>
            <a:t>Kritische Erfolgsfaktoren:</a:t>
          </a:r>
          <a:endParaRPr lang="de-CH" dirty="0"/>
        </a:p>
      </dgm:t>
    </dgm:pt>
    <dgm:pt modelId="{174451D4-0912-4AFE-AA88-6FEDAC700CA7}" type="parTrans" cxnId="{AF0E0D9B-4B67-4518-8E9B-AB7E551DB62A}">
      <dgm:prSet/>
      <dgm:spPr/>
      <dgm:t>
        <a:bodyPr/>
        <a:lstStyle/>
        <a:p>
          <a:endParaRPr lang="de-CH"/>
        </a:p>
      </dgm:t>
    </dgm:pt>
    <dgm:pt modelId="{EB02DF38-1CB0-45CD-ABF4-A3DFF2AE41E5}" type="sibTrans" cxnId="{AF0E0D9B-4B67-4518-8E9B-AB7E551DB62A}">
      <dgm:prSet/>
      <dgm:spPr/>
      <dgm:t>
        <a:bodyPr/>
        <a:lstStyle/>
        <a:p>
          <a:endParaRPr lang="de-CH"/>
        </a:p>
      </dgm:t>
    </dgm:pt>
    <dgm:pt modelId="{55EC05E3-2023-4A2B-A0F1-DE14C4F492E9}">
      <dgm:prSet/>
      <dgm:spPr/>
      <dgm:t>
        <a:bodyPr/>
        <a:lstStyle/>
        <a:p>
          <a:pPr rtl="0"/>
          <a:r>
            <a:rPr lang="de-DE" dirty="0" smtClean="0"/>
            <a:t>Effizienz und Effektivität</a:t>
          </a:r>
          <a:endParaRPr lang="de-CH" dirty="0"/>
        </a:p>
      </dgm:t>
    </dgm:pt>
    <dgm:pt modelId="{65C61BB6-E931-43A3-A71B-E75A7B98AEDD}" type="parTrans" cxnId="{F6DE4137-8B8C-4C16-86EF-C8E1A47F4104}">
      <dgm:prSet/>
      <dgm:spPr/>
      <dgm:t>
        <a:bodyPr/>
        <a:lstStyle/>
        <a:p>
          <a:endParaRPr lang="de-CH"/>
        </a:p>
      </dgm:t>
    </dgm:pt>
    <dgm:pt modelId="{550C4C70-A215-4300-B694-E442925A3FAB}" type="sibTrans" cxnId="{F6DE4137-8B8C-4C16-86EF-C8E1A47F4104}">
      <dgm:prSet/>
      <dgm:spPr/>
      <dgm:t>
        <a:bodyPr/>
        <a:lstStyle/>
        <a:p>
          <a:endParaRPr lang="de-CH"/>
        </a:p>
      </dgm:t>
    </dgm:pt>
    <dgm:pt modelId="{C0D1CBBD-71DB-4C6A-8757-3C92E839C8D9}">
      <dgm:prSet/>
      <dgm:spPr/>
      <dgm:t>
        <a:bodyPr/>
        <a:lstStyle/>
        <a:p>
          <a:pPr rtl="0"/>
          <a:r>
            <a:rPr lang="de-DE" dirty="0" smtClean="0"/>
            <a:t>Marktbearbeitung</a:t>
          </a:r>
          <a:endParaRPr lang="de-CH" dirty="0"/>
        </a:p>
      </dgm:t>
    </dgm:pt>
    <dgm:pt modelId="{FFEE3CF7-7345-46E8-B74E-AD71C299CDCB}" type="parTrans" cxnId="{4A1E6EB2-86BC-47AE-8441-1CA261A43EAC}">
      <dgm:prSet/>
      <dgm:spPr/>
      <dgm:t>
        <a:bodyPr/>
        <a:lstStyle/>
        <a:p>
          <a:endParaRPr lang="de-CH"/>
        </a:p>
      </dgm:t>
    </dgm:pt>
    <dgm:pt modelId="{E595A002-708B-4131-B6D2-830DFEC50810}" type="sibTrans" cxnId="{4A1E6EB2-86BC-47AE-8441-1CA261A43EAC}">
      <dgm:prSet/>
      <dgm:spPr/>
      <dgm:t>
        <a:bodyPr/>
        <a:lstStyle/>
        <a:p>
          <a:endParaRPr lang="de-CH"/>
        </a:p>
      </dgm:t>
    </dgm:pt>
    <dgm:pt modelId="{D4345ECD-2EAB-46F5-88B4-DC8AEAF271A1}">
      <dgm:prSet/>
      <dgm:spPr/>
      <dgm:t>
        <a:bodyPr/>
        <a:lstStyle/>
        <a:p>
          <a:pPr rtl="0"/>
          <a:r>
            <a:rPr lang="de-DE" dirty="0" smtClean="0"/>
            <a:t>Marktumgehung</a:t>
          </a:r>
          <a:endParaRPr lang="de-CH" dirty="0"/>
        </a:p>
      </dgm:t>
    </dgm:pt>
    <dgm:pt modelId="{F8483C4F-97AE-410E-BCDF-0307F8045345}" type="parTrans" cxnId="{2AA8FB01-0993-4575-A216-C7003D79BE06}">
      <dgm:prSet/>
      <dgm:spPr/>
      <dgm:t>
        <a:bodyPr/>
        <a:lstStyle/>
        <a:p>
          <a:endParaRPr lang="de-CH"/>
        </a:p>
      </dgm:t>
    </dgm:pt>
    <dgm:pt modelId="{05E2A583-2470-4E9F-B73F-8F52C74BDFFD}" type="sibTrans" cxnId="{2AA8FB01-0993-4575-A216-C7003D79BE06}">
      <dgm:prSet/>
      <dgm:spPr/>
      <dgm:t>
        <a:bodyPr/>
        <a:lstStyle/>
        <a:p>
          <a:endParaRPr lang="de-CH"/>
        </a:p>
      </dgm:t>
    </dgm:pt>
    <dgm:pt modelId="{7FB8DFF6-C7B7-44A3-8C21-A864A38B98DA}">
      <dgm:prSet/>
      <dgm:spPr/>
      <dgm:t>
        <a:bodyPr/>
        <a:lstStyle/>
        <a:p>
          <a:pPr rtl="0"/>
          <a:r>
            <a:rPr lang="de-DE" dirty="0" smtClean="0"/>
            <a:t>Image</a:t>
          </a:r>
          <a:endParaRPr lang="de-CH" dirty="0"/>
        </a:p>
      </dgm:t>
    </dgm:pt>
    <dgm:pt modelId="{ACF4499B-A6DA-4DFD-8B8A-9B871DBBD6E8}" type="parTrans" cxnId="{FFDFDB1A-6AE1-4F28-988A-72AFEE8A8D98}">
      <dgm:prSet/>
      <dgm:spPr/>
      <dgm:t>
        <a:bodyPr/>
        <a:lstStyle/>
        <a:p>
          <a:endParaRPr lang="de-CH"/>
        </a:p>
      </dgm:t>
    </dgm:pt>
    <dgm:pt modelId="{0242D0BF-D693-46E5-8AAC-E90987C1CA9E}" type="sibTrans" cxnId="{FFDFDB1A-6AE1-4F28-988A-72AFEE8A8D98}">
      <dgm:prSet/>
      <dgm:spPr/>
      <dgm:t>
        <a:bodyPr/>
        <a:lstStyle/>
        <a:p>
          <a:endParaRPr lang="de-CH"/>
        </a:p>
      </dgm:t>
    </dgm:pt>
    <dgm:pt modelId="{0E3316AF-E82C-4141-A95E-92FF1D506D79}">
      <dgm:prSet/>
      <dgm:spPr/>
      <dgm:t>
        <a:bodyPr/>
        <a:lstStyle/>
        <a:p>
          <a:pPr rtl="0"/>
          <a:r>
            <a:rPr lang="de-DE" dirty="0" smtClean="0"/>
            <a:t>Geschwindigkeit</a:t>
          </a:r>
          <a:br>
            <a:rPr lang="de-DE" dirty="0" smtClean="0"/>
          </a:br>
          <a:endParaRPr lang="de-CH" dirty="0"/>
        </a:p>
      </dgm:t>
    </dgm:pt>
    <dgm:pt modelId="{AA12DBD1-3937-4189-A7B8-046155A10FFD}" type="parTrans" cxnId="{87DE0201-32DA-41B2-907C-F1EE29ADB716}">
      <dgm:prSet/>
      <dgm:spPr/>
      <dgm:t>
        <a:bodyPr/>
        <a:lstStyle/>
        <a:p>
          <a:endParaRPr lang="de-CH"/>
        </a:p>
      </dgm:t>
    </dgm:pt>
    <dgm:pt modelId="{DA9D6AB4-84C1-4091-B58C-B0ADB8DCAD8A}" type="sibTrans" cxnId="{87DE0201-32DA-41B2-907C-F1EE29ADB716}">
      <dgm:prSet/>
      <dgm:spPr/>
      <dgm:t>
        <a:bodyPr/>
        <a:lstStyle/>
        <a:p>
          <a:endParaRPr lang="de-CH"/>
        </a:p>
      </dgm:t>
    </dgm:pt>
    <dgm:pt modelId="{0DA1B5C3-044B-4522-84F4-157766187456}">
      <dgm:prSet/>
      <dgm:spPr/>
      <dgm:t>
        <a:bodyPr/>
        <a:lstStyle/>
        <a:p>
          <a:pPr rtl="0"/>
          <a:r>
            <a:rPr lang="de-DE" dirty="0" smtClean="0"/>
            <a:t>Interne Transparenz und externe Intransparenz begünstigt Management-Erfolg</a:t>
          </a:r>
          <a:endParaRPr lang="de-CH" dirty="0"/>
        </a:p>
      </dgm:t>
    </dgm:pt>
    <dgm:pt modelId="{790A65A9-DCA3-4DBD-9967-571752508598}" type="parTrans" cxnId="{6E88FCE2-17A5-41B4-984F-5FCD7EB6F1D4}">
      <dgm:prSet/>
      <dgm:spPr/>
      <dgm:t>
        <a:bodyPr/>
        <a:lstStyle/>
        <a:p>
          <a:endParaRPr lang="de-CH"/>
        </a:p>
      </dgm:t>
    </dgm:pt>
    <dgm:pt modelId="{CAA9324B-4F0D-4DF0-9CB8-030C05246B98}" type="sibTrans" cxnId="{6E88FCE2-17A5-41B4-984F-5FCD7EB6F1D4}">
      <dgm:prSet/>
      <dgm:spPr/>
      <dgm:t>
        <a:bodyPr/>
        <a:lstStyle/>
        <a:p>
          <a:endParaRPr lang="de-CH"/>
        </a:p>
      </dgm:t>
    </dgm:pt>
    <dgm:pt modelId="{4C50DDED-0DD7-4C5B-951A-0A5DB84ADA69}" type="pres">
      <dgm:prSet presAssocID="{AFC356B3-42F9-4F51-A316-48A37D7FDC90}" presName="Name0" presStyleCnt="0">
        <dgm:presLayoutVars>
          <dgm:dir/>
          <dgm:animLvl val="lvl"/>
          <dgm:resizeHandles val="exact"/>
        </dgm:presLayoutVars>
      </dgm:prSet>
      <dgm:spPr/>
      <dgm:t>
        <a:bodyPr/>
        <a:lstStyle/>
        <a:p>
          <a:endParaRPr lang="de-CH"/>
        </a:p>
      </dgm:t>
    </dgm:pt>
    <dgm:pt modelId="{80218D98-D100-4749-A0C3-DF48E4E1D277}" type="pres">
      <dgm:prSet presAssocID="{9CBA5FB7-BBAB-4F4B-8E3B-93E580A7786D}" presName="composite" presStyleCnt="0"/>
      <dgm:spPr/>
      <dgm:t>
        <a:bodyPr/>
        <a:lstStyle/>
        <a:p>
          <a:endParaRPr lang="de-CH"/>
        </a:p>
      </dgm:t>
    </dgm:pt>
    <dgm:pt modelId="{03F92BB5-7331-4494-BA4E-54539A7FEF19}" type="pres">
      <dgm:prSet presAssocID="{9CBA5FB7-BBAB-4F4B-8E3B-93E580A7786D}" presName="parTx" presStyleLbl="alignNode1" presStyleIdx="0" presStyleCnt="2">
        <dgm:presLayoutVars>
          <dgm:chMax val="0"/>
          <dgm:chPref val="0"/>
          <dgm:bulletEnabled val="1"/>
        </dgm:presLayoutVars>
      </dgm:prSet>
      <dgm:spPr/>
      <dgm:t>
        <a:bodyPr/>
        <a:lstStyle/>
        <a:p>
          <a:endParaRPr lang="de-CH"/>
        </a:p>
      </dgm:t>
    </dgm:pt>
    <dgm:pt modelId="{CC87DE64-EA53-4594-A034-F06F918880E6}" type="pres">
      <dgm:prSet presAssocID="{9CBA5FB7-BBAB-4F4B-8E3B-93E580A7786D}" presName="desTx" presStyleLbl="alignAccFollowNode1" presStyleIdx="0" presStyleCnt="2">
        <dgm:presLayoutVars>
          <dgm:bulletEnabled val="1"/>
        </dgm:presLayoutVars>
      </dgm:prSet>
      <dgm:spPr/>
      <dgm:t>
        <a:bodyPr/>
        <a:lstStyle/>
        <a:p>
          <a:endParaRPr lang="de-CH"/>
        </a:p>
      </dgm:t>
    </dgm:pt>
    <dgm:pt modelId="{EA5227D2-F1C9-45BC-A3DA-4E4120EC35BD}" type="pres">
      <dgm:prSet presAssocID="{DD896CB9-B3AE-42C9-B1B6-677BFE40BA60}" presName="space" presStyleCnt="0"/>
      <dgm:spPr/>
      <dgm:t>
        <a:bodyPr/>
        <a:lstStyle/>
        <a:p>
          <a:endParaRPr lang="de-CH"/>
        </a:p>
      </dgm:t>
    </dgm:pt>
    <dgm:pt modelId="{4769A950-4B23-427B-A5BC-D1C3150169A0}" type="pres">
      <dgm:prSet presAssocID="{23E4A497-B75D-4C05-9038-3AB65FDC8E36}" presName="composite" presStyleCnt="0"/>
      <dgm:spPr/>
      <dgm:t>
        <a:bodyPr/>
        <a:lstStyle/>
        <a:p>
          <a:endParaRPr lang="de-CH"/>
        </a:p>
      </dgm:t>
    </dgm:pt>
    <dgm:pt modelId="{C504330E-7455-4CA0-B18C-366F4A16643A}" type="pres">
      <dgm:prSet presAssocID="{23E4A497-B75D-4C05-9038-3AB65FDC8E36}" presName="parTx" presStyleLbl="alignNode1" presStyleIdx="1" presStyleCnt="2">
        <dgm:presLayoutVars>
          <dgm:chMax val="0"/>
          <dgm:chPref val="0"/>
          <dgm:bulletEnabled val="1"/>
        </dgm:presLayoutVars>
      </dgm:prSet>
      <dgm:spPr/>
      <dgm:t>
        <a:bodyPr/>
        <a:lstStyle/>
        <a:p>
          <a:endParaRPr lang="de-CH"/>
        </a:p>
      </dgm:t>
    </dgm:pt>
    <dgm:pt modelId="{A50F61F8-E8BF-4327-933D-919F4593B538}" type="pres">
      <dgm:prSet presAssocID="{23E4A497-B75D-4C05-9038-3AB65FDC8E36}" presName="desTx" presStyleLbl="alignAccFollowNode1" presStyleIdx="1" presStyleCnt="2">
        <dgm:presLayoutVars>
          <dgm:bulletEnabled val="1"/>
        </dgm:presLayoutVars>
      </dgm:prSet>
      <dgm:spPr/>
      <dgm:t>
        <a:bodyPr/>
        <a:lstStyle/>
        <a:p>
          <a:endParaRPr lang="de-CH"/>
        </a:p>
      </dgm:t>
    </dgm:pt>
  </dgm:ptLst>
  <dgm:cxnLst>
    <dgm:cxn modelId="{87DE0201-32DA-41B2-907C-F1EE29ADB716}" srcId="{DA8F64CF-9D2B-4509-B302-4BC449261772}" destId="{0E3316AF-E82C-4141-A95E-92FF1D506D79}" srcOrd="4" destOrd="0" parTransId="{AA12DBD1-3937-4189-A7B8-046155A10FFD}" sibTransId="{DA9D6AB4-84C1-4091-B58C-B0ADB8DCAD8A}"/>
    <dgm:cxn modelId="{AF0E0D9B-4B67-4518-8E9B-AB7E551DB62A}" srcId="{23E4A497-B75D-4C05-9038-3AB65FDC8E36}" destId="{DA8F64CF-9D2B-4509-B302-4BC449261772}" srcOrd="1" destOrd="0" parTransId="{174451D4-0912-4AFE-AA88-6FEDAC700CA7}" sibTransId="{EB02DF38-1CB0-45CD-ABF4-A3DFF2AE41E5}"/>
    <dgm:cxn modelId="{9D70396C-76D1-4819-B029-8E9507AA8681}" type="presOf" srcId="{9CBA5FB7-BBAB-4F4B-8E3B-93E580A7786D}" destId="{03F92BB5-7331-4494-BA4E-54539A7FEF19}" srcOrd="0" destOrd="0" presId="urn:microsoft.com/office/officeart/2005/8/layout/hList1"/>
    <dgm:cxn modelId="{F2A68B9E-115C-4054-BA93-F50979E6388E}" srcId="{23E4A497-B75D-4C05-9038-3AB65FDC8E36}" destId="{451156A1-F241-468E-8D0B-209A519513F6}" srcOrd="0" destOrd="0" parTransId="{0FF3CDA1-2153-4563-81B1-1242A6D9A6C5}" sibTransId="{3B539E9F-4403-47E2-864E-846399A702E9}"/>
    <dgm:cxn modelId="{B31AE147-60E2-4594-A6F1-87EDCEDCD58D}" type="presOf" srcId="{E492E0F9-3CAB-4C95-8967-CE9C5152A9F9}" destId="{CC87DE64-EA53-4594-A034-F06F918880E6}" srcOrd="0" destOrd="5" presId="urn:microsoft.com/office/officeart/2005/8/layout/hList1"/>
    <dgm:cxn modelId="{4DD1C119-74D5-4776-B972-A1335ADA5567}" srcId="{C19609F4-2150-4BCC-8207-38C004CF90F8}" destId="{011BC7C0-1E01-4C92-B0DE-FF5EC36B9DC5}" srcOrd="4" destOrd="0" parTransId="{2531E7BA-C7F4-43F3-8DE0-B5CC524C1273}" sibTransId="{E00290A8-D987-4DD9-B88D-3EB7534FBBB6}"/>
    <dgm:cxn modelId="{17073703-5B4E-495B-897E-76D3D045248D}" srcId="{C19609F4-2150-4BCC-8207-38C004CF90F8}" destId="{E492E0F9-3CAB-4C95-8967-CE9C5152A9F9}" srcOrd="3" destOrd="0" parTransId="{D186346B-9D96-4EB3-9E77-1E17F7514BDB}" sibTransId="{75D0D9D2-2B4B-41F1-9197-365178EB605F}"/>
    <dgm:cxn modelId="{F6DE4137-8B8C-4C16-86EF-C8E1A47F4104}" srcId="{DA8F64CF-9D2B-4509-B302-4BC449261772}" destId="{55EC05E3-2023-4A2B-A0F1-DE14C4F492E9}" srcOrd="0" destOrd="0" parTransId="{65C61BB6-E931-43A3-A71B-E75A7B98AEDD}" sibTransId="{550C4C70-A215-4300-B694-E442925A3FAB}"/>
    <dgm:cxn modelId="{11F1DFB9-3CE7-4FF2-A541-8BF6A3A7B743}" type="presOf" srcId="{0E3316AF-E82C-4141-A95E-92FF1D506D79}" destId="{A50F61F8-E8BF-4327-933D-919F4593B538}" srcOrd="0" destOrd="6" presId="urn:microsoft.com/office/officeart/2005/8/layout/hList1"/>
    <dgm:cxn modelId="{EAF9F866-6A49-4EE5-89FD-970F6BE51453}" type="presOf" srcId="{C19609F4-2150-4BCC-8207-38C004CF90F8}" destId="{CC87DE64-EA53-4594-A034-F06F918880E6}" srcOrd="0" destOrd="1" presId="urn:microsoft.com/office/officeart/2005/8/layout/hList1"/>
    <dgm:cxn modelId="{9751F14D-F395-489E-9746-8208D7B3F8F8}" type="presOf" srcId="{80CD87A1-5786-4581-929E-344E689B8F19}" destId="{CC87DE64-EA53-4594-A034-F06F918880E6}" srcOrd="0" destOrd="7" presId="urn:microsoft.com/office/officeart/2005/8/layout/hList1"/>
    <dgm:cxn modelId="{81177283-93AB-465F-9979-6BA3D0AFB06D}" type="presOf" srcId="{8A8C4405-04AA-41C5-B80C-B49030B503D4}" destId="{CC87DE64-EA53-4594-A034-F06F918880E6}" srcOrd="0" destOrd="0" presId="urn:microsoft.com/office/officeart/2005/8/layout/hList1"/>
    <dgm:cxn modelId="{A0F581F9-146C-4817-98F9-6CD95DE12E2A}" srcId="{9CBA5FB7-BBAB-4F4B-8E3B-93E580A7786D}" destId="{8A8C4405-04AA-41C5-B80C-B49030B503D4}" srcOrd="0" destOrd="0" parTransId="{FFA08CA8-F8C2-4AB2-ABBB-01D976FCE42F}" sibTransId="{E110098C-9A0C-4121-BEFC-83185606756A}"/>
    <dgm:cxn modelId="{083AFF24-9DEE-4F39-9410-B3571C8EB3F7}" srcId="{9CBA5FB7-BBAB-4F4B-8E3B-93E580A7786D}" destId="{C19609F4-2150-4BCC-8207-38C004CF90F8}" srcOrd="1" destOrd="0" parTransId="{373244D8-FECC-4F42-ABE6-C80A67A7414A}" sibTransId="{A2B120FD-892D-4649-8C1A-9386B3DF23EA}"/>
    <dgm:cxn modelId="{F7705C65-FC0F-4ECD-91B7-49DA23E83524}" srcId="{C19609F4-2150-4BCC-8207-38C004CF90F8}" destId="{461BC0C7-A184-4668-902B-B4ABC850CC8E}" srcOrd="2" destOrd="0" parTransId="{22A6A25B-7E78-4CCE-8840-1EF09BB01FF7}" sibTransId="{24D3D775-DF18-44E1-BFC9-0C528865BE07}"/>
    <dgm:cxn modelId="{6E88FCE2-17A5-41B4-984F-5FCD7EB6F1D4}" srcId="{23E4A497-B75D-4C05-9038-3AB65FDC8E36}" destId="{0DA1B5C3-044B-4522-84F4-157766187456}" srcOrd="2" destOrd="0" parTransId="{790A65A9-DCA3-4DBD-9967-571752508598}" sibTransId="{CAA9324B-4F0D-4DF0-9CB8-030C05246B98}"/>
    <dgm:cxn modelId="{937A50E0-2ABD-4A55-BC96-51BB590DBBCC}" type="presOf" srcId="{451156A1-F241-468E-8D0B-209A519513F6}" destId="{A50F61F8-E8BF-4327-933D-919F4593B538}" srcOrd="0" destOrd="0" presId="urn:microsoft.com/office/officeart/2005/8/layout/hList1"/>
    <dgm:cxn modelId="{352D9FA1-DF05-44EB-A20D-21203B86AD08}" srcId="{9CBA5FB7-BBAB-4F4B-8E3B-93E580A7786D}" destId="{80CD87A1-5786-4581-929E-344E689B8F19}" srcOrd="2" destOrd="0" parTransId="{95E8EB4C-9EF5-4793-80FE-5A50724BAEEF}" sibTransId="{43C92173-44DF-4AB1-9AF6-44FFCBA556A8}"/>
    <dgm:cxn modelId="{50DEEAEB-B5F9-4A4C-8013-929B14942430}" srcId="{C19609F4-2150-4BCC-8207-38C004CF90F8}" destId="{75B0DF94-AB39-478D-86E1-D6AF73FB5EA1}" srcOrd="0" destOrd="0" parTransId="{EB4719AE-FD07-42E3-9E7A-83BB34EC3AB3}" sibTransId="{7D9726D7-1F79-449C-A82F-67FE8C8D8D16}"/>
    <dgm:cxn modelId="{5FDF74C4-F65B-4AD6-B0C8-7A9674FE729A}" type="presOf" srcId="{D4345ECD-2EAB-46F5-88B4-DC8AEAF271A1}" destId="{A50F61F8-E8BF-4327-933D-919F4593B538}" srcOrd="0" destOrd="4" presId="urn:microsoft.com/office/officeart/2005/8/layout/hList1"/>
    <dgm:cxn modelId="{5CC18BC8-6C1F-43C7-A802-92E9B4826A5B}" type="presOf" srcId="{58CEA65B-8C85-4AA5-B2DD-DEB3B93825B2}" destId="{CC87DE64-EA53-4594-A034-F06F918880E6}" srcOrd="0" destOrd="3" presId="urn:microsoft.com/office/officeart/2005/8/layout/hList1"/>
    <dgm:cxn modelId="{2AA8FB01-0993-4575-A216-C7003D79BE06}" srcId="{DA8F64CF-9D2B-4509-B302-4BC449261772}" destId="{D4345ECD-2EAB-46F5-88B4-DC8AEAF271A1}" srcOrd="2" destOrd="0" parTransId="{F8483C4F-97AE-410E-BCDF-0307F8045345}" sibTransId="{05E2A583-2470-4E9F-B73F-8F52C74BDFFD}"/>
    <dgm:cxn modelId="{0A31B8B2-83F3-4D28-A395-FFEBF13C7A9B}" srcId="{AFC356B3-42F9-4F51-A316-48A37D7FDC90}" destId="{9CBA5FB7-BBAB-4F4B-8E3B-93E580A7786D}" srcOrd="0" destOrd="0" parTransId="{B024ACA1-AAFF-47CA-83E6-FC9C71B9D5EC}" sibTransId="{DD896CB9-B3AE-42C9-B1B6-677BFE40BA60}"/>
    <dgm:cxn modelId="{9C558721-AE84-4B74-8CAE-0B60DC1C5D98}" type="presOf" srcId="{AFC356B3-42F9-4F51-A316-48A37D7FDC90}" destId="{4C50DDED-0DD7-4C5B-951A-0A5DB84ADA69}" srcOrd="0" destOrd="0" presId="urn:microsoft.com/office/officeart/2005/8/layout/hList1"/>
    <dgm:cxn modelId="{4A1E6EB2-86BC-47AE-8441-1CA261A43EAC}" srcId="{DA8F64CF-9D2B-4509-B302-4BC449261772}" destId="{C0D1CBBD-71DB-4C6A-8757-3C92E839C8D9}" srcOrd="1" destOrd="0" parTransId="{FFEE3CF7-7345-46E8-B74E-AD71C299CDCB}" sibTransId="{E595A002-708B-4131-B6D2-830DFEC50810}"/>
    <dgm:cxn modelId="{DE6B57AB-5440-481B-A0A6-2B3BC63B8369}" type="presOf" srcId="{461BC0C7-A184-4668-902B-B4ABC850CC8E}" destId="{CC87DE64-EA53-4594-A034-F06F918880E6}" srcOrd="0" destOrd="4" presId="urn:microsoft.com/office/officeart/2005/8/layout/hList1"/>
    <dgm:cxn modelId="{379E3714-79F4-40DE-B9CE-AFE42A028238}" type="presOf" srcId="{55EC05E3-2023-4A2B-A0F1-DE14C4F492E9}" destId="{A50F61F8-E8BF-4327-933D-919F4593B538}" srcOrd="0" destOrd="2" presId="urn:microsoft.com/office/officeart/2005/8/layout/hList1"/>
    <dgm:cxn modelId="{DD292EC5-3D5C-4B2A-B6C3-A5D2D6B75561}" type="presOf" srcId="{C0D1CBBD-71DB-4C6A-8757-3C92E839C8D9}" destId="{A50F61F8-E8BF-4327-933D-919F4593B538}" srcOrd="0" destOrd="3" presId="urn:microsoft.com/office/officeart/2005/8/layout/hList1"/>
    <dgm:cxn modelId="{A5C2989E-B5A0-4175-BC50-66698D3D9F1C}" srcId="{AFC356B3-42F9-4F51-A316-48A37D7FDC90}" destId="{23E4A497-B75D-4C05-9038-3AB65FDC8E36}" srcOrd="1" destOrd="0" parTransId="{F969F971-F88F-439B-A048-A04760851814}" sibTransId="{0F338484-187D-4EFC-87CB-38CFF0484CE5}"/>
    <dgm:cxn modelId="{4EC65BEB-67C2-487F-8E89-209253CC2905}" type="presOf" srcId="{011BC7C0-1E01-4C92-B0DE-FF5EC36B9DC5}" destId="{CC87DE64-EA53-4594-A034-F06F918880E6}" srcOrd="0" destOrd="6" presId="urn:microsoft.com/office/officeart/2005/8/layout/hList1"/>
    <dgm:cxn modelId="{FFDFDB1A-6AE1-4F28-988A-72AFEE8A8D98}" srcId="{DA8F64CF-9D2B-4509-B302-4BC449261772}" destId="{7FB8DFF6-C7B7-44A3-8C21-A864A38B98DA}" srcOrd="3" destOrd="0" parTransId="{ACF4499B-A6DA-4DFD-8B8A-9B871DBBD6E8}" sibTransId="{0242D0BF-D693-46E5-8AAC-E90987C1CA9E}"/>
    <dgm:cxn modelId="{CDD6E022-B842-4289-8366-D6A42C416FC4}" type="presOf" srcId="{75B0DF94-AB39-478D-86E1-D6AF73FB5EA1}" destId="{CC87DE64-EA53-4594-A034-F06F918880E6}" srcOrd="0" destOrd="2" presId="urn:microsoft.com/office/officeart/2005/8/layout/hList1"/>
    <dgm:cxn modelId="{926D6C38-32B2-4B7D-A9EF-8AF9FB481E3F}" type="presOf" srcId="{7FB8DFF6-C7B7-44A3-8C21-A864A38B98DA}" destId="{A50F61F8-E8BF-4327-933D-919F4593B538}" srcOrd="0" destOrd="5" presId="urn:microsoft.com/office/officeart/2005/8/layout/hList1"/>
    <dgm:cxn modelId="{A1D69271-ACFC-40D9-970E-5B03F0906F72}" srcId="{C19609F4-2150-4BCC-8207-38C004CF90F8}" destId="{58CEA65B-8C85-4AA5-B2DD-DEB3B93825B2}" srcOrd="1" destOrd="0" parTransId="{D919E720-214F-48AE-B9C3-5DFD8F44AB72}" sibTransId="{9153EDFB-7B46-4A9A-AE83-423AF3B497FD}"/>
    <dgm:cxn modelId="{BC7F9C1F-5D8A-42C6-A130-09FCCABEC2ED}" type="presOf" srcId="{0DA1B5C3-044B-4522-84F4-157766187456}" destId="{A50F61F8-E8BF-4327-933D-919F4593B538}" srcOrd="0" destOrd="7" presId="urn:microsoft.com/office/officeart/2005/8/layout/hList1"/>
    <dgm:cxn modelId="{1A7F7EE6-6395-4180-9E21-EF6416E5123E}" type="presOf" srcId="{DA8F64CF-9D2B-4509-B302-4BC449261772}" destId="{A50F61F8-E8BF-4327-933D-919F4593B538}" srcOrd="0" destOrd="1" presId="urn:microsoft.com/office/officeart/2005/8/layout/hList1"/>
    <dgm:cxn modelId="{7EEE8C05-4D9B-4B1F-854F-4130893A5C9E}" type="presOf" srcId="{23E4A497-B75D-4C05-9038-3AB65FDC8E36}" destId="{C504330E-7455-4CA0-B18C-366F4A16643A}" srcOrd="0" destOrd="0" presId="urn:microsoft.com/office/officeart/2005/8/layout/hList1"/>
    <dgm:cxn modelId="{2568BFB4-44F3-44DE-A7CD-AD9D4A564A37}" type="presParOf" srcId="{4C50DDED-0DD7-4C5B-951A-0A5DB84ADA69}" destId="{80218D98-D100-4749-A0C3-DF48E4E1D277}" srcOrd="0" destOrd="0" presId="urn:microsoft.com/office/officeart/2005/8/layout/hList1"/>
    <dgm:cxn modelId="{D665C93E-7B4F-4F88-9DD1-4C79D4D76C8E}" type="presParOf" srcId="{80218D98-D100-4749-A0C3-DF48E4E1D277}" destId="{03F92BB5-7331-4494-BA4E-54539A7FEF19}" srcOrd="0" destOrd="0" presId="urn:microsoft.com/office/officeart/2005/8/layout/hList1"/>
    <dgm:cxn modelId="{C1D30D9B-6827-4B6B-8092-294116648532}" type="presParOf" srcId="{80218D98-D100-4749-A0C3-DF48E4E1D277}" destId="{CC87DE64-EA53-4594-A034-F06F918880E6}" srcOrd="1" destOrd="0" presId="urn:microsoft.com/office/officeart/2005/8/layout/hList1"/>
    <dgm:cxn modelId="{338DD354-401F-4C3E-AAEB-CA7226B4741B}" type="presParOf" srcId="{4C50DDED-0DD7-4C5B-951A-0A5DB84ADA69}" destId="{EA5227D2-F1C9-45BC-A3DA-4E4120EC35BD}" srcOrd="1" destOrd="0" presId="urn:microsoft.com/office/officeart/2005/8/layout/hList1"/>
    <dgm:cxn modelId="{A0EB3F5B-3CBF-4812-8C15-E81AB9795475}" type="presParOf" srcId="{4C50DDED-0DD7-4C5B-951A-0A5DB84ADA69}" destId="{4769A950-4B23-427B-A5BC-D1C3150169A0}" srcOrd="2" destOrd="0" presId="urn:microsoft.com/office/officeart/2005/8/layout/hList1"/>
    <dgm:cxn modelId="{B1AE330A-B95A-4DA7-8743-F7198F446BAE}" type="presParOf" srcId="{4769A950-4B23-427B-A5BC-D1C3150169A0}" destId="{C504330E-7455-4CA0-B18C-366F4A16643A}" srcOrd="0" destOrd="0" presId="urn:microsoft.com/office/officeart/2005/8/layout/hList1"/>
    <dgm:cxn modelId="{CCAFF9CE-40B4-49CE-8CF0-00659915D64D}" type="presParOf" srcId="{4769A950-4B23-427B-A5BC-D1C3150169A0}" destId="{A50F61F8-E8BF-4327-933D-919F4593B53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3A644F0-8695-43E6-B52E-E1D349483066}"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de-CH"/>
        </a:p>
      </dgm:t>
    </dgm:pt>
    <dgm:pt modelId="{95DB4192-97B8-4368-91F6-8D3E452C27C0}">
      <dgm:prSet custT="1"/>
      <dgm:spPr/>
      <dgm:t>
        <a:bodyPr anchor="ctr"/>
        <a:lstStyle/>
        <a:p>
          <a:pPr rtl="0">
            <a:lnSpc>
              <a:spcPct val="90000"/>
            </a:lnSpc>
            <a:spcAft>
              <a:spcPts val="0"/>
            </a:spcAft>
          </a:pPr>
          <a:r>
            <a:rPr lang="de-CH" sz="1800" dirty="0" err="1" smtClean="0"/>
            <a:t>Ip</a:t>
          </a:r>
          <a:r>
            <a:rPr lang="de-CH" sz="1800" dirty="0" smtClean="0"/>
            <a:t>: SBB. Lärmschutzwände und nachhaltige Entwicklung</a:t>
          </a:r>
          <a:endParaRPr lang="de-CH" sz="1800" dirty="0"/>
        </a:p>
      </dgm:t>
    </dgm:pt>
    <dgm:pt modelId="{581ADD1E-9C0E-4F59-B5ED-35EFA5F544A0}" type="parTrans" cxnId="{00E9B8BD-35E0-4B7E-A704-58F894203AD2}">
      <dgm:prSet/>
      <dgm:spPr/>
      <dgm:t>
        <a:bodyPr/>
        <a:lstStyle/>
        <a:p>
          <a:pPr>
            <a:lnSpc>
              <a:spcPct val="90000"/>
            </a:lnSpc>
          </a:pPr>
          <a:endParaRPr lang="de-CH" sz="1800"/>
        </a:p>
      </dgm:t>
    </dgm:pt>
    <dgm:pt modelId="{468A4B76-EE33-453A-B448-EA3772CB642E}" type="sibTrans" cxnId="{00E9B8BD-35E0-4B7E-A704-58F894203AD2}">
      <dgm:prSet/>
      <dgm:spPr/>
      <dgm:t>
        <a:bodyPr/>
        <a:lstStyle/>
        <a:p>
          <a:pPr>
            <a:lnSpc>
              <a:spcPct val="90000"/>
            </a:lnSpc>
          </a:pPr>
          <a:endParaRPr lang="de-CH" sz="1800"/>
        </a:p>
      </dgm:t>
    </dgm:pt>
    <dgm:pt modelId="{215BC2D7-B795-4083-9FA6-52A00411FDAD}">
      <dgm:prSet custT="1"/>
      <dgm:spPr/>
      <dgm:t>
        <a:bodyPr anchor="ctr"/>
        <a:lstStyle/>
        <a:p>
          <a:pPr rtl="0">
            <a:lnSpc>
              <a:spcPct val="90000"/>
            </a:lnSpc>
          </a:pPr>
          <a:r>
            <a:rPr lang="de-CH" sz="1800" dirty="0" err="1" smtClean="0"/>
            <a:t>Ip</a:t>
          </a:r>
          <a:r>
            <a:rPr lang="de-CH" sz="1800" dirty="0" smtClean="0"/>
            <a:t>: Wie transparent ist die Entwicklung der Bahn?</a:t>
          </a:r>
          <a:endParaRPr lang="de-CH" sz="1800" dirty="0"/>
        </a:p>
      </dgm:t>
    </dgm:pt>
    <dgm:pt modelId="{37451290-2712-49CB-B3D9-C51BD11F76E9}" type="parTrans" cxnId="{345D2AED-2E62-417A-9F25-231C984F7603}">
      <dgm:prSet/>
      <dgm:spPr/>
      <dgm:t>
        <a:bodyPr/>
        <a:lstStyle/>
        <a:p>
          <a:pPr>
            <a:lnSpc>
              <a:spcPct val="90000"/>
            </a:lnSpc>
          </a:pPr>
          <a:endParaRPr lang="de-CH" sz="1800"/>
        </a:p>
      </dgm:t>
    </dgm:pt>
    <dgm:pt modelId="{457A0486-1D04-44E7-B3D9-9F034C84E015}" type="sibTrans" cxnId="{345D2AED-2E62-417A-9F25-231C984F7603}">
      <dgm:prSet/>
      <dgm:spPr/>
      <dgm:t>
        <a:bodyPr/>
        <a:lstStyle/>
        <a:p>
          <a:pPr>
            <a:lnSpc>
              <a:spcPct val="90000"/>
            </a:lnSpc>
          </a:pPr>
          <a:endParaRPr lang="de-CH" sz="1800"/>
        </a:p>
      </dgm:t>
    </dgm:pt>
    <dgm:pt modelId="{4F95B26E-CF5E-4573-9153-CA0A263D5BA8}">
      <dgm:prSet custT="1"/>
      <dgm:spPr/>
      <dgm:t>
        <a:bodyPr anchor="ctr"/>
        <a:lstStyle/>
        <a:p>
          <a:pPr rtl="0">
            <a:lnSpc>
              <a:spcPct val="90000"/>
            </a:lnSpc>
          </a:pPr>
          <a:r>
            <a:rPr lang="de-CH" sz="1800" smtClean="0"/>
            <a:t>Mo: Konzept Romandie der SBB. Attraktivität der öffentlichen Verkehrsmittel in allen Regionen erhalten</a:t>
          </a:r>
          <a:endParaRPr lang="de-CH" sz="1800"/>
        </a:p>
      </dgm:t>
    </dgm:pt>
    <dgm:pt modelId="{898D1B16-326B-430C-8245-CD035B0BEF9E}" type="parTrans" cxnId="{9E890744-E51E-4AF5-B7C0-E062C3B0A9BC}">
      <dgm:prSet/>
      <dgm:spPr/>
      <dgm:t>
        <a:bodyPr/>
        <a:lstStyle/>
        <a:p>
          <a:pPr>
            <a:lnSpc>
              <a:spcPct val="90000"/>
            </a:lnSpc>
          </a:pPr>
          <a:endParaRPr lang="de-CH" sz="1800"/>
        </a:p>
      </dgm:t>
    </dgm:pt>
    <dgm:pt modelId="{E17A9C8D-FE3C-42CB-BD36-18F3A5B81EF6}" type="sibTrans" cxnId="{9E890744-E51E-4AF5-B7C0-E062C3B0A9BC}">
      <dgm:prSet/>
      <dgm:spPr/>
      <dgm:t>
        <a:bodyPr/>
        <a:lstStyle/>
        <a:p>
          <a:pPr>
            <a:lnSpc>
              <a:spcPct val="90000"/>
            </a:lnSpc>
          </a:pPr>
          <a:endParaRPr lang="de-CH" sz="1800"/>
        </a:p>
      </dgm:t>
    </dgm:pt>
    <dgm:pt modelId="{91FC4AE3-133B-4776-8159-30366E77612A}">
      <dgm:prSet custT="1"/>
      <dgm:spPr/>
      <dgm:t>
        <a:bodyPr anchor="ctr"/>
        <a:lstStyle/>
        <a:p>
          <a:pPr rtl="0">
            <a:lnSpc>
              <a:spcPct val="90000"/>
            </a:lnSpc>
          </a:pPr>
          <a:r>
            <a:rPr lang="de-CH" sz="1800" smtClean="0"/>
            <a:t>Ip: Einschränkungen bei der Verwendung der Tageskarte Gemeinde</a:t>
          </a:r>
          <a:endParaRPr lang="de-CH" sz="1800"/>
        </a:p>
      </dgm:t>
    </dgm:pt>
    <dgm:pt modelId="{F38DD2DA-4DA3-467B-B31C-F3B50C7A65A1}" type="parTrans" cxnId="{C62B6014-5E3C-454E-BC5D-EF561C4ABC2E}">
      <dgm:prSet/>
      <dgm:spPr/>
      <dgm:t>
        <a:bodyPr/>
        <a:lstStyle/>
        <a:p>
          <a:pPr>
            <a:lnSpc>
              <a:spcPct val="90000"/>
            </a:lnSpc>
          </a:pPr>
          <a:endParaRPr lang="de-CH" sz="1800"/>
        </a:p>
      </dgm:t>
    </dgm:pt>
    <dgm:pt modelId="{F8A79F9F-16A9-4FDD-95F5-4FF86F3F87F1}" type="sibTrans" cxnId="{C62B6014-5E3C-454E-BC5D-EF561C4ABC2E}">
      <dgm:prSet/>
      <dgm:spPr/>
      <dgm:t>
        <a:bodyPr/>
        <a:lstStyle/>
        <a:p>
          <a:pPr>
            <a:lnSpc>
              <a:spcPct val="90000"/>
            </a:lnSpc>
          </a:pPr>
          <a:endParaRPr lang="de-CH" sz="1800"/>
        </a:p>
      </dgm:t>
    </dgm:pt>
    <dgm:pt modelId="{68818854-5226-4697-A6E3-88094C445A1F}">
      <dgm:prSet custT="1"/>
      <dgm:spPr/>
      <dgm:t>
        <a:bodyPr anchor="ctr"/>
        <a:lstStyle/>
        <a:p>
          <a:pPr rtl="0">
            <a:lnSpc>
              <a:spcPct val="90000"/>
            </a:lnSpc>
          </a:pPr>
          <a:r>
            <a:rPr lang="de-CH" sz="1800" smtClean="0"/>
            <a:t>Mo: Energie- und umweltpolitische Ziele im Rahmen der Eignerstrategien des Bundes</a:t>
          </a:r>
          <a:endParaRPr lang="de-CH" sz="1800"/>
        </a:p>
      </dgm:t>
    </dgm:pt>
    <dgm:pt modelId="{3650DB1E-F61A-47FE-988B-49E4AE8A2127}" type="parTrans" cxnId="{1DDE9053-92A9-483A-93E3-98DDBE0BABD0}">
      <dgm:prSet/>
      <dgm:spPr/>
      <dgm:t>
        <a:bodyPr/>
        <a:lstStyle/>
        <a:p>
          <a:pPr>
            <a:lnSpc>
              <a:spcPct val="90000"/>
            </a:lnSpc>
          </a:pPr>
          <a:endParaRPr lang="de-CH" sz="1800"/>
        </a:p>
      </dgm:t>
    </dgm:pt>
    <dgm:pt modelId="{3C1625A7-CE6A-458D-A5E7-45E4F650ADE9}" type="sibTrans" cxnId="{1DDE9053-92A9-483A-93E3-98DDBE0BABD0}">
      <dgm:prSet/>
      <dgm:spPr/>
      <dgm:t>
        <a:bodyPr/>
        <a:lstStyle/>
        <a:p>
          <a:pPr>
            <a:lnSpc>
              <a:spcPct val="90000"/>
            </a:lnSpc>
          </a:pPr>
          <a:endParaRPr lang="de-CH" sz="1800"/>
        </a:p>
      </dgm:t>
    </dgm:pt>
    <dgm:pt modelId="{7C2777E0-DC0C-437E-AEB6-238414C093DD}">
      <dgm:prSet custT="1"/>
      <dgm:spPr/>
      <dgm:t>
        <a:bodyPr anchor="ctr"/>
        <a:lstStyle/>
        <a:p>
          <a:pPr rtl="0">
            <a:lnSpc>
              <a:spcPct val="90000"/>
            </a:lnSpc>
          </a:pPr>
          <a:r>
            <a:rPr lang="de-CH" sz="1800" smtClean="0"/>
            <a:t>Mo: Die SBB ohne Atomstrom</a:t>
          </a:r>
          <a:endParaRPr lang="de-CH" sz="1800"/>
        </a:p>
      </dgm:t>
    </dgm:pt>
    <dgm:pt modelId="{EDCF2A63-BE7B-4148-9B79-E77A1CEAACC0}" type="parTrans" cxnId="{DAAD6991-2F30-415B-A0E9-A12FBB61F4AE}">
      <dgm:prSet/>
      <dgm:spPr/>
      <dgm:t>
        <a:bodyPr/>
        <a:lstStyle/>
        <a:p>
          <a:pPr>
            <a:lnSpc>
              <a:spcPct val="90000"/>
            </a:lnSpc>
          </a:pPr>
          <a:endParaRPr lang="de-CH" sz="1800"/>
        </a:p>
      </dgm:t>
    </dgm:pt>
    <dgm:pt modelId="{6AA8F477-87BF-4608-9CA1-3689CB90B4E2}" type="sibTrans" cxnId="{DAAD6991-2F30-415B-A0E9-A12FBB61F4AE}">
      <dgm:prSet/>
      <dgm:spPr/>
      <dgm:t>
        <a:bodyPr/>
        <a:lstStyle/>
        <a:p>
          <a:pPr>
            <a:lnSpc>
              <a:spcPct val="90000"/>
            </a:lnSpc>
          </a:pPr>
          <a:endParaRPr lang="de-CH" sz="1800"/>
        </a:p>
      </dgm:t>
    </dgm:pt>
    <dgm:pt modelId="{CF8D3992-A57A-4E87-BB4C-B036FFF0269F}">
      <dgm:prSet custT="1"/>
      <dgm:spPr/>
      <dgm:t>
        <a:bodyPr anchor="ctr"/>
        <a:lstStyle/>
        <a:p>
          <a:pPr rtl="0">
            <a:lnSpc>
              <a:spcPct val="90000"/>
            </a:lnSpc>
          </a:pPr>
          <a:r>
            <a:rPr lang="de-CH" sz="1800" smtClean="0"/>
            <a:t>Ip: Nutzen des Neat-Modells für die Zukunft</a:t>
          </a:r>
          <a:endParaRPr lang="de-CH" sz="1800"/>
        </a:p>
      </dgm:t>
    </dgm:pt>
    <dgm:pt modelId="{196799B7-41EB-4387-B73B-8202B7AA0803}" type="parTrans" cxnId="{7434BCDF-0BD1-4F8F-A69E-31D956B93251}">
      <dgm:prSet/>
      <dgm:spPr/>
      <dgm:t>
        <a:bodyPr/>
        <a:lstStyle/>
        <a:p>
          <a:pPr>
            <a:lnSpc>
              <a:spcPct val="90000"/>
            </a:lnSpc>
          </a:pPr>
          <a:endParaRPr lang="de-CH" sz="1800"/>
        </a:p>
      </dgm:t>
    </dgm:pt>
    <dgm:pt modelId="{4832C02F-9253-4B14-A217-65EA64B0AAAE}" type="sibTrans" cxnId="{7434BCDF-0BD1-4F8F-A69E-31D956B93251}">
      <dgm:prSet/>
      <dgm:spPr/>
      <dgm:t>
        <a:bodyPr/>
        <a:lstStyle/>
        <a:p>
          <a:pPr>
            <a:lnSpc>
              <a:spcPct val="90000"/>
            </a:lnSpc>
          </a:pPr>
          <a:endParaRPr lang="de-CH" sz="1800"/>
        </a:p>
      </dgm:t>
    </dgm:pt>
    <dgm:pt modelId="{0233C84F-350C-481B-8BAB-B93B8257FF7F}">
      <dgm:prSet custT="1"/>
      <dgm:spPr/>
      <dgm:t>
        <a:bodyPr anchor="ctr"/>
        <a:lstStyle/>
        <a:p>
          <a:pPr rtl="0">
            <a:lnSpc>
              <a:spcPct val="90000"/>
            </a:lnSpc>
          </a:pPr>
          <a:r>
            <a:rPr lang="de-CH" sz="1800" dirty="0" smtClean="0"/>
            <a:t>Mo: Anpassung des </a:t>
          </a:r>
          <a:r>
            <a:rPr lang="de-CH" sz="1800" dirty="0" err="1" smtClean="0"/>
            <a:t>Reglementes</a:t>
          </a:r>
          <a:r>
            <a:rPr lang="de-CH" sz="1800" dirty="0" smtClean="0"/>
            <a:t> der SBB-PK sowie Verzicht auf weitere Sanierungsmassnahmen zuhanden von PK bundeseigener oder bundesnaher Betriebe</a:t>
          </a:r>
          <a:endParaRPr lang="de-CH" sz="1800" dirty="0"/>
        </a:p>
      </dgm:t>
    </dgm:pt>
    <dgm:pt modelId="{CB9FD568-B7AB-407D-A865-0A7A6F359CE0}" type="parTrans" cxnId="{5E1B6EB6-EE94-4B94-B621-282433B8ACDC}">
      <dgm:prSet/>
      <dgm:spPr/>
      <dgm:t>
        <a:bodyPr/>
        <a:lstStyle/>
        <a:p>
          <a:pPr>
            <a:lnSpc>
              <a:spcPct val="90000"/>
            </a:lnSpc>
          </a:pPr>
          <a:endParaRPr lang="de-CH" sz="1800"/>
        </a:p>
      </dgm:t>
    </dgm:pt>
    <dgm:pt modelId="{9765E185-FB12-43E8-AA5A-FA3972778907}" type="sibTrans" cxnId="{5E1B6EB6-EE94-4B94-B621-282433B8ACDC}">
      <dgm:prSet/>
      <dgm:spPr/>
      <dgm:t>
        <a:bodyPr/>
        <a:lstStyle/>
        <a:p>
          <a:pPr>
            <a:lnSpc>
              <a:spcPct val="90000"/>
            </a:lnSpc>
          </a:pPr>
          <a:endParaRPr lang="de-CH" sz="1800"/>
        </a:p>
      </dgm:t>
    </dgm:pt>
    <dgm:pt modelId="{75284C9D-7EE7-4489-9F8C-26E823BF4192}">
      <dgm:prSet custT="1"/>
      <dgm:spPr/>
      <dgm:t>
        <a:bodyPr anchor="ctr"/>
        <a:lstStyle/>
        <a:p>
          <a:pPr rtl="0">
            <a:lnSpc>
              <a:spcPct val="90000"/>
            </a:lnSpc>
          </a:pPr>
          <a:r>
            <a:rPr lang="de-CH" sz="1800" smtClean="0"/>
            <a:t>A: SBB. Bitteres Willkommensgeschenk für Touristen</a:t>
          </a:r>
          <a:endParaRPr lang="de-CH" sz="1800"/>
        </a:p>
      </dgm:t>
    </dgm:pt>
    <dgm:pt modelId="{513A4A3F-DB0E-4929-9528-0F411C66455A}" type="parTrans" cxnId="{A997F39C-F8ED-4FB1-9B2D-E7385755FE9C}">
      <dgm:prSet/>
      <dgm:spPr/>
      <dgm:t>
        <a:bodyPr/>
        <a:lstStyle/>
        <a:p>
          <a:pPr>
            <a:lnSpc>
              <a:spcPct val="90000"/>
            </a:lnSpc>
          </a:pPr>
          <a:endParaRPr lang="de-CH" sz="1800"/>
        </a:p>
      </dgm:t>
    </dgm:pt>
    <dgm:pt modelId="{39FEB788-211F-4F8F-B025-C3CA280D675C}" type="sibTrans" cxnId="{A997F39C-F8ED-4FB1-9B2D-E7385755FE9C}">
      <dgm:prSet/>
      <dgm:spPr/>
      <dgm:t>
        <a:bodyPr/>
        <a:lstStyle/>
        <a:p>
          <a:pPr>
            <a:lnSpc>
              <a:spcPct val="90000"/>
            </a:lnSpc>
          </a:pPr>
          <a:endParaRPr lang="de-CH" sz="1800"/>
        </a:p>
      </dgm:t>
    </dgm:pt>
    <dgm:pt modelId="{745480A7-FDAB-4B39-8CCB-DBB9ADB4ECB1}">
      <dgm:prSet custT="1"/>
      <dgm:spPr/>
      <dgm:t>
        <a:bodyPr anchor="ctr"/>
        <a:lstStyle/>
        <a:p>
          <a:pPr rtl="0">
            <a:lnSpc>
              <a:spcPct val="90000"/>
            </a:lnSpc>
          </a:pPr>
          <a:r>
            <a:rPr lang="de-CH" sz="1800" smtClean="0"/>
            <a:t>A: Quersubventionierung und Berechnungsgrundlage von Streckenpreisen der SBB</a:t>
          </a:r>
          <a:endParaRPr lang="de-CH" sz="1800"/>
        </a:p>
      </dgm:t>
    </dgm:pt>
    <dgm:pt modelId="{1D6BF437-A216-467C-AB7A-1B143F386600}" type="parTrans" cxnId="{901317CB-32CB-4F4B-862D-AD79BA2E86FB}">
      <dgm:prSet/>
      <dgm:spPr/>
      <dgm:t>
        <a:bodyPr/>
        <a:lstStyle/>
        <a:p>
          <a:pPr>
            <a:lnSpc>
              <a:spcPct val="90000"/>
            </a:lnSpc>
          </a:pPr>
          <a:endParaRPr lang="de-CH" sz="1800"/>
        </a:p>
      </dgm:t>
    </dgm:pt>
    <dgm:pt modelId="{5C9146A3-ED64-4E78-AF9B-56ED1DBC019A}" type="sibTrans" cxnId="{901317CB-32CB-4F4B-862D-AD79BA2E86FB}">
      <dgm:prSet/>
      <dgm:spPr/>
      <dgm:t>
        <a:bodyPr/>
        <a:lstStyle/>
        <a:p>
          <a:pPr>
            <a:lnSpc>
              <a:spcPct val="90000"/>
            </a:lnSpc>
          </a:pPr>
          <a:endParaRPr lang="de-CH" sz="1800"/>
        </a:p>
      </dgm:t>
    </dgm:pt>
    <dgm:pt modelId="{BB18E76D-E04D-4527-8195-3784C81AC83C}">
      <dgm:prSet custT="1"/>
      <dgm:spPr>
        <a:solidFill>
          <a:schemeClr val="bg1"/>
        </a:solidFill>
      </dgm:spPr>
      <dgm:t>
        <a:bodyPr anchor="ctr"/>
        <a:lstStyle/>
        <a:p>
          <a:pPr rtl="0">
            <a:lnSpc>
              <a:spcPct val="90000"/>
            </a:lnSpc>
          </a:pPr>
          <a:r>
            <a:rPr lang="de-CH" sz="1800" dirty="0" smtClean="0"/>
            <a:t>A: Helvetische Pünktlichkeit und SBB</a:t>
          </a:r>
          <a:endParaRPr lang="de-CH" sz="1800" dirty="0"/>
        </a:p>
      </dgm:t>
    </dgm:pt>
    <dgm:pt modelId="{70AFA4BD-F6EA-4BAA-AA62-6226966929A7}" type="parTrans" cxnId="{2D6A4601-F407-46AE-9A4F-7054D2CB2B03}">
      <dgm:prSet/>
      <dgm:spPr/>
      <dgm:t>
        <a:bodyPr/>
        <a:lstStyle/>
        <a:p>
          <a:pPr>
            <a:lnSpc>
              <a:spcPct val="90000"/>
            </a:lnSpc>
          </a:pPr>
          <a:endParaRPr lang="de-CH" sz="1800"/>
        </a:p>
      </dgm:t>
    </dgm:pt>
    <dgm:pt modelId="{5DB381DB-E779-452C-B8FC-49AF7CDACAD5}" type="sibTrans" cxnId="{2D6A4601-F407-46AE-9A4F-7054D2CB2B03}">
      <dgm:prSet/>
      <dgm:spPr/>
      <dgm:t>
        <a:bodyPr/>
        <a:lstStyle/>
        <a:p>
          <a:pPr>
            <a:lnSpc>
              <a:spcPct val="90000"/>
            </a:lnSpc>
          </a:pPr>
          <a:endParaRPr lang="de-CH" sz="1800"/>
        </a:p>
      </dgm:t>
    </dgm:pt>
    <dgm:pt modelId="{683BD6B4-66A7-4A3B-B238-39BE5E33273F}" type="pres">
      <dgm:prSet presAssocID="{23A644F0-8695-43E6-B52E-E1D349483066}" presName="vert0" presStyleCnt="0">
        <dgm:presLayoutVars>
          <dgm:dir/>
          <dgm:animOne val="branch"/>
          <dgm:animLvl val="lvl"/>
        </dgm:presLayoutVars>
      </dgm:prSet>
      <dgm:spPr/>
      <dgm:t>
        <a:bodyPr/>
        <a:lstStyle/>
        <a:p>
          <a:endParaRPr lang="de-CH"/>
        </a:p>
      </dgm:t>
    </dgm:pt>
    <dgm:pt modelId="{89B584A8-3E23-47B9-B1F3-7F181CAF290C}" type="pres">
      <dgm:prSet presAssocID="{95DB4192-97B8-4368-91F6-8D3E452C27C0}" presName="thickLine" presStyleLbl="alignNode1" presStyleIdx="0" presStyleCnt="11"/>
      <dgm:spPr/>
    </dgm:pt>
    <dgm:pt modelId="{35FD74C9-9C6A-4014-8C9E-160AEE3180BD}" type="pres">
      <dgm:prSet presAssocID="{95DB4192-97B8-4368-91F6-8D3E452C27C0}" presName="horz1" presStyleCnt="0"/>
      <dgm:spPr/>
    </dgm:pt>
    <dgm:pt modelId="{DF57055B-AE5B-4D48-89AB-DB18FBAD5BDB}" type="pres">
      <dgm:prSet presAssocID="{95DB4192-97B8-4368-91F6-8D3E452C27C0}" presName="tx1" presStyleLbl="revTx" presStyleIdx="0" presStyleCnt="11"/>
      <dgm:spPr/>
      <dgm:t>
        <a:bodyPr/>
        <a:lstStyle/>
        <a:p>
          <a:endParaRPr lang="de-CH"/>
        </a:p>
      </dgm:t>
    </dgm:pt>
    <dgm:pt modelId="{62BAF21E-66D9-4F65-8AF1-985AB6FC72C2}" type="pres">
      <dgm:prSet presAssocID="{95DB4192-97B8-4368-91F6-8D3E452C27C0}" presName="vert1" presStyleCnt="0"/>
      <dgm:spPr/>
    </dgm:pt>
    <dgm:pt modelId="{AFB0E4C6-F348-47D5-A885-5FB6010535F9}" type="pres">
      <dgm:prSet presAssocID="{215BC2D7-B795-4083-9FA6-52A00411FDAD}" presName="thickLine" presStyleLbl="alignNode1" presStyleIdx="1" presStyleCnt="11"/>
      <dgm:spPr/>
    </dgm:pt>
    <dgm:pt modelId="{C213C6D8-9890-4CBC-AF5D-3EF24E94D7EE}" type="pres">
      <dgm:prSet presAssocID="{215BC2D7-B795-4083-9FA6-52A00411FDAD}" presName="horz1" presStyleCnt="0"/>
      <dgm:spPr/>
    </dgm:pt>
    <dgm:pt modelId="{E04C1448-C190-4550-BC3E-E6B7E56D888C}" type="pres">
      <dgm:prSet presAssocID="{215BC2D7-B795-4083-9FA6-52A00411FDAD}" presName="tx1" presStyleLbl="revTx" presStyleIdx="1" presStyleCnt="11"/>
      <dgm:spPr/>
      <dgm:t>
        <a:bodyPr/>
        <a:lstStyle/>
        <a:p>
          <a:endParaRPr lang="de-CH"/>
        </a:p>
      </dgm:t>
    </dgm:pt>
    <dgm:pt modelId="{B53282FC-A358-47CF-96EA-B15EBDBEBDEF}" type="pres">
      <dgm:prSet presAssocID="{215BC2D7-B795-4083-9FA6-52A00411FDAD}" presName="vert1" presStyleCnt="0"/>
      <dgm:spPr/>
    </dgm:pt>
    <dgm:pt modelId="{AB082287-C1C0-4AD5-B094-12DD5D4F5222}" type="pres">
      <dgm:prSet presAssocID="{4F95B26E-CF5E-4573-9153-CA0A263D5BA8}" presName="thickLine" presStyleLbl="alignNode1" presStyleIdx="2" presStyleCnt="11"/>
      <dgm:spPr/>
    </dgm:pt>
    <dgm:pt modelId="{E67FFC23-9EA7-413E-93BB-1ADE6D8B26DF}" type="pres">
      <dgm:prSet presAssocID="{4F95B26E-CF5E-4573-9153-CA0A263D5BA8}" presName="horz1" presStyleCnt="0"/>
      <dgm:spPr/>
    </dgm:pt>
    <dgm:pt modelId="{617D2A01-18D5-4BB5-BF33-40BC733F555E}" type="pres">
      <dgm:prSet presAssocID="{4F95B26E-CF5E-4573-9153-CA0A263D5BA8}" presName="tx1" presStyleLbl="revTx" presStyleIdx="2" presStyleCnt="11"/>
      <dgm:spPr/>
      <dgm:t>
        <a:bodyPr/>
        <a:lstStyle/>
        <a:p>
          <a:endParaRPr lang="de-CH"/>
        </a:p>
      </dgm:t>
    </dgm:pt>
    <dgm:pt modelId="{D6E1D846-AE22-44A1-B1D4-ED26476E2BC4}" type="pres">
      <dgm:prSet presAssocID="{4F95B26E-CF5E-4573-9153-CA0A263D5BA8}" presName="vert1" presStyleCnt="0"/>
      <dgm:spPr/>
    </dgm:pt>
    <dgm:pt modelId="{46F9565C-D74F-4BD9-BA14-2260EC7786FA}" type="pres">
      <dgm:prSet presAssocID="{91FC4AE3-133B-4776-8159-30366E77612A}" presName="thickLine" presStyleLbl="alignNode1" presStyleIdx="3" presStyleCnt="11"/>
      <dgm:spPr/>
    </dgm:pt>
    <dgm:pt modelId="{46873724-3161-4972-A87F-916E97AB2395}" type="pres">
      <dgm:prSet presAssocID="{91FC4AE3-133B-4776-8159-30366E77612A}" presName="horz1" presStyleCnt="0"/>
      <dgm:spPr/>
    </dgm:pt>
    <dgm:pt modelId="{C79E4C29-4EF6-42B0-B3AC-50E2FF1F6023}" type="pres">
      <dgm:prSet presAssocID="{91FC4AE3-133B-4776-8159-30366E77612A}" presName="tx1" presStyleLbl="revTx" presStyleIdx="3" presStyleCnt="11"/>
      <dgm:spPr/>
      <dgm:t>
        <a:bodyPr/>
        <a:lstStyle/>
        <a:p>
          <a:endParaRPr lang="de-CH"/>
        </a:p>
      </dgm:t>
    </dgm:pt>
    <dgm:pt modelId="{A8DC268C-0823-4912-A530-69B8C4B51DDD}" type="pres">
      <dgm:prSet presAssocID="{91FC4AE3-133B-4776-8159-30366E77612A}" presName="vert1" presStyleCnt="0"/>
      <dgm:spPr/>
    </dgm:pt>
    <dgm:pt modelId="{83759E5E-A14D-4500-8609-7EC3ACA35A24}" type="pres">
      <dgm:prSet presAssocID="{68818854-5226-4697-A6E3-88094C445A1F}" presName="thickLine" presStyleLbl="alignNode1" presStyleIdx="4" presStyleCnt="11"/>
      <dgm:spPr/>
    </dgm:pt>
    <dgm:pt modelId="{65DD71A4-C85F-4280-B146-1AA30399E83E}" type="pres">
      <dgm:prSet presAssocID="{68818854-5226-4697-A6E3-88094C445A1F}" presName="horz1" presStyleCnt="0"/>
      <dgm:spPr/>
    </dgm:pt>
    <dgm:pt modelId="{3E32F092-DC96-4572-B04D-CE1C4A7FCB9F}" type="pres">
      <dgm:prSet presAssocID="{68818854-5226-4697-A6E3-88094C445A1F}" presName="tx1" presStyleLbl="revTx" presStyleIdx="4" presStyleCnt="11"/>
      <dgm:spPr/>
      <dgm:t>
        <a:bodyPr/>
        <a:lstStyle/>
        <a:p>
          <a:endParaRPr lang="de-CH"/>
        </a:p>
      </dgm:t>
    </dgm:pt>
    <dgm:pt modelId="{625BED93-FB14-4C80-8370-2BB456F40239}" type="pres">
      <dgm:prSet presAssocID="{68818854-5226-4697-A6E3-88094C445A1F}" presName="vert1" presStyleCnt="0"/>
      <dgm:spPr/>
    </dgm:pt>
    <dgm:pt modelId="{B68DE60F-8DC0-4E05-A960-200EC5197205}" type="pres">
      <dgm:prSet presAssocID="{7C2777E0-DC0C-437E-AEB6-238414C093DD}" presName="thickLine" presStyleLbl="alignNode1" presStyleIdx="5" presStyleCnt="11"/>
      <dgm:spPr/>
    </dgm:pt>
    <dgm:pt modelId="{B877BD7E-8F49-4FFE-A087-B622F064A1A9}" type="pres">
      <dgm:prSet presAssocID="{7C2777E0-DC0C-437E-AEB6-238414C093DD}" presName="horz1" presStyleCnt="0"/>
      <dgm:spPr/>
    </dgm:pt>
    <dgm:pt modelId="{4218DA5A-6A95-4F5D-972B-1A3EA99D0A49}" type="pres">
      <dgm:prSet presAssocID="{7C2777E0-DC0C-437E-AEB6-238414C093DD}" presName="tx1" presStyleLbl="revTx" presStyleIdx="5" presStyleCnt="11"/>
      <dgm:spPr/>
      <dgm:t>
        <a:bodyPr/>
        <a:lstStyle/>
        <a:p>
          <a:endParaRPr lang="de-CH"/>
        </a:p>
      </dgm:t>
    </dgm:pt>
    <dgm:pt modelId="{38F37613-21F9-4980-93D5-D9C1BF2B7DA9}" type="pres">
      <dgm:prSet presAssocID="{7C2777E0-DC0C-437E-AEB6-238414C093DD}" presName="vert1" presStyleCnt="0"/>
      <dgm:spPr/>
    </dgm:pt>
    <dgm:pt modelId="{29F92319-5456-4CB1-BEEE-5DB678DF58D6}" type="pres">
      <dgm:prSet presAssocID="{CF8D3992-A57A-4E87-BB4C-B036FFF0269F}" presName="thickLine" presStyleLbl="alignNode1" presStyleIdx="6" presStyleCnt="11"/>
      <dgm:spPr/>
    </dgm:pt>
    <dgm:pt modelId="{E992244B-09F4-4E09-9689-3812CDECEFD3}" type="pres">
      <dgm:prSet presAssocID="{CF8D3992-A57A-4E87-BB4C-B036FFF0269F}" presName="horz1" presStyleCnt="0"/>
      <dgm:spPr/>
    </dgm:pt>
    <dgm:pt modelId="{32E2E9A7-6251-41B1-837D-BE328C34965B}" type="pres">
      <dgm:prSet presAssocID="{CF8D3992-A57A-4E87-BB4C-B036FFF0269F}" presName="tx1" presStyleLbl="revTx" presStyleIdx="6" presStyleCnt="11"/>
      <dgm:spPr/>
      <dgm:t>
        <a:bodyPr/>
        <a:lstStyle/>
        <a:p>
          <a:endParaRPr lang="de-CH"/>
        </a:p>
      </dgm:t>
    </dgm:pt>
    <dgm:pt modelId="{D0C517BB-87AA-448B-A608-CD10912C9B32}" type="pres">
      <dgm:prSet presAssocID="{CF8D3992-A57A-4E87-BB4C-B036FFF0269F}" presName="vert1" presStyleCnt="0"/>
      <dgm:spPr/>
    </dgm:pt>
    <dgm:pt modelId="{EF7FC931-640E-4686-B236-72DE6633029A}" type="pres">
      <dgm:prSet presAssocID="{0233C84F-350C-481B-8BAB-B93B8257FF7F}" presName="thickLine" presStyleLbl="alignNode1" presStyleIdx="7" presStyleCnt="11"/>
      <dgm:spPr/>
    </dgm:pt>
    <dgm:pt modelId="{12E43CB4-FFBE-445B-9D8E-182F2062F63C}" type="pres">
      <dgm:prSet presAssocID="{0233C84F-350C-481B-8BAB-B93B8257FF7F}" presName="horz1" presStyleCnt="0"/>
      <dgm:spPr/>
    </dgm:pt>
    <dgm:pt modelId="{95606C87-FDEE-47F2-BB84-AE0861912289}" type="pres">
      <dgm:prSet presAssocID="{0233C84F-350C-481B-8BAB-B93B8257FF7F}" presName="tx1" presStyleLbl="revTx" presStyleIdx="7" presStyleCnt="11"/>
      <dgm:spPr/>
      <dgm:t>
        <a:bodyPr/>
        <a:lstStyle/>
        <a:p>
          <a:endParaRPr lang="de-CH"/>
        </a:p>
      </dgm:t>
    </dgm:pt>
    <dgm:pt modelId="{1C86D07D-FC53-4E45-9717-6C0C8C172496}" type="pres">
      <dgm:prSet presAssocID="{0233C84F-350C-481B-8BAB-B93B8257FF7F}" presName="vert1" presStyleCnt="0"/>
      <dgm:spPr/>
    </dgm:pt>
    <dgm:pt modelId="{BF6ADF79-3DBD-4B6C-9A2F-353FCE86748D}" type="pres">
      <dgm:prSet presAssocID="{75284C9D-7EE7-4489-9F8C-26E823BF4192}" presName="thickLine" presStyleLbl="alignNode1" presStyleIdx="8" presStyleCnt="11"/>
      <dgm:spPr/>
    </dgm:pt>
    <dgm:pt modelId="{84D98DCC-45A0-4A88-99D7-AC6369124DCC}" type="pres">
      <dgm:prSet presAssocID="{75284C9D-7EE7-4489-9F8C-26E823BF4192}" presName="horz1" presStyleCnt="0"/>
      <dgm:spPr/>
    </dgm:pt>
    <dgm:pt modelId="{983A3343-647E-439B-991D-90FF09FA008B}" type="pres">
      <dgm:prSet presAssocID="{75284C9D-7EE7-4489-9F8C-26E823BF4192}" presName="tx1" presStyleLbl="revTx" presStyleIdx="8" presStyleCnt="11"/>
      <dgm:spPr/>
      <dgm:t>
        <a:bodyPr/>
        <a:lstStyle/>
        <a:p>
          <a:endParaRPr lang="de-CH"/>
        </a:p>
      </dgm:t>
    </dgm:pt>
    <dgm:pt modelId="{694E7D9D-42DC-4738-84CB-F1F0F5A66B17}" type="pres">
      <dgm:prSet presAssocID="{75284C9D-7EE7-4489-9F8C-26E823BF4192}" presName="vert1" presStyleCnt="0"/>
      <dgm:spPr/>
    </dgm:pt>
    <dgm:pt modelId="{22F87BF2-384C-40C8-9DD7-2038DDB22A6E}" type="pres">
      <dgm:prSet presAssocID="{745480A7-FDAB-4B39-8CCB-DBB9ADB4ECB1}" presName="thickLine" presStyleLbl="alignNode1" presStyleIdx="9" presStyleCnt="11"/>
      <dgm:spPr/>
    </dgm:pt>
    <dgm:pt modelId="{D9AF355F-7CE3-45E8-AED4-3E026FE2A20B}" type="pres">
      <dgm:prSet presAssocID="{745480A7-FDAB-4B39-8CCB-DBB9ADB4ECB1}" presName="horz1" presStyleCnt="0"/>
      <dgm:spPr/>
    </dgm:pt>
    <dgm:pt modelId="{382EFA8E-1290-4B83-8EE4-3715DCB95DD6}" type="pres">
      <dgm:prSet presAssocID="{745480A7-FDAB-4B39-8CCB-DBB9ADB4ECB1}" presName="tx1" presStyleLbl="revTx" presStyleIdx="9" presStyleCnt="11"/>
      <dgm:spPr/>
      <dgm:t>
        <a:bodyPr/>
        <a:lstStyle/>
        <a:p>
          <a:endParaRPr lang="de-CH"/>
        </a:p>
      </dgm:t>
    </dgm:pt>
    <dgm:pt modelId="{CA2FA409-391E-46F3-8C47-CB5A0E4C8E9E}" type="pres">
      <dgm:prSet presAssocID="{745480A7-FDAB-4B39-8CCB-DBB9ADB4ECB1}" presName="vert1" presStyleCnt="0"/>
      <dgm:spPr/>
    </dgm:pt>
    <dgm:pt modelId="{6BB11693-DA41-4029-A332-76A60C65F689}" type="pres">
      <dgm:prSet presAssocID="{BB18E76D-E04D-4527-8195-3784C81AC83C}" presName="thickLine" presStyleLbl="alignNode1" presStyleIdx="10" presStyleCnt="11"/>
      <dgm:spPr/>
    </dgm:pt>
    <dgm:pt modelId="{D3753A72-25AE-4A41-A4A8-164AE590D148}" type="pres">
      <dgm:prSet presAssocID="{BB18E76D-E04D-4527-8195-3784C81AC83C}" presName="horz1" presStyleCnt="0"/>
      <dgm:spPr/>
    </dgm:pt>
    <dgm:pt modelId="{AD72EBCA-AD8B-41F1-BE3D-10DEE4B66324}" type="pres">
      <dgm:prSet presAssocID="{BB18E76D-E04D-4527-8195-3784C81AC83C}" presName="tx1" presStyleLbl="revTx" presStyleIdx="10" presStyleCnt="11"/>
      <dgm:spPr/>
      <dgm:t>
        <a:bodyPr/>
        <a:lstStyle/>
        <a:p>
          <a:endParaRPr lang="de-CH"/>
        </a:p>
      </dgm:t>
    </dgm:pt>
    <dgm:pt modelId="{A67A053D-304F-4AFF-92E9-C0FC581E9A3C}" type="pres">
      <dgm:prSet presAssocID="{BB18E76D-E04D-4527-8195-3784C81AC83C}" presName="vert1" presStyleCnt="0"/>
      <dgm:spPr/>
    </dgm:pt>
  </dgm:ptLst>
  <dgm:cxnLst>
    <dgm:cxn modelId="{06E1F28A-AEAE-478E-9FD0-7607C45E0953}" type="presOf" srcId="{68818854-5226-4697-A6E3-88094C445A1F}" destId="{3E32F092-DC96-4572-B04D-CE1C4A7FCB9F}" srcOrd="0" destOrd="0" presId="urn:microsoft.com/office/officeart/2008/layout/LinedList"/>
    <dgm:cxn modelId="{1DDE9053-92A9-483A-93E3-98DDBE0BABD0}" srcId="{23A644F0-8695-43E6-B52E-E1D349483066}" destId="{68818854-5226-4697-A6E3-88094C445A1F}" srcOrd="4" destOrd="0" parTransId="{3650DB1E-F61A-47FE-988B-49E4AE8A2127}" sibTransId="{3C1625A7-CE6A-458D-A5E7-45E4F650ADE9}"/>
    <dgm:cxn modelId="{C62B6014-5E3C-454E-BC5D-EF561C4ABC2E}" srcId="{23A644F0-8695-43E6-B52E-E1D349483066}" destId="{91FC4AE3-133B-4776-8159-30366E77612A}" srcOrd="3" destOrd="0" parTransId="{F38DD2DA-4DA3-467B-B31C-F3B50C7A65A1}" sibTransId="{F8A79F9F-16A9-4FDD-95F5-4FF86F3F87F1}"/>
    <dgm:cxn modelId="{00E9B8BD-35E0-4B7E-A704-58F894203AD2}" srcId="{23A644F0-8695-43E6-B52E-E1D349483066}" destId="{95DB4192-97B8-4368-91F6-8D3E452C27C0}" srcOrd="0" destOrd="0" parTransId="{581ADD1E-9C0E-4F59-B5ED-35EFA5F544A0}" sibTransId="{468A4B76-EE33-453A-B448-EA3772CB642E}"/>
    <dgm:cxn modelId="{EA6204C5-033A-437F-8CE5-F7D46FCA129C}" type="presOf" srcId="{75284C9D-7EE7-4489-9F8C-26E823BF4192}" destId="{983A3343-647E-439B-991D-90FF09FA008B}" srcOrd="0" destOrd="0" presId="urn:microsoft.com/office/officeart/2008/layout/LinedList"/>
    <dgm:cxn modelId="{345D2AED-2E62-417A-9F25-231C984F7603}" srcId="{23A644F0-8695-43E6-B52E-E1D349483066}" destId="{215BC2D7-B795-4083-9FA6-52A00411FDAD}" srcOrd="1" destOrd="0" parTransId="{37451290-2712-49CB-B3D9-C51BD11F76E9}" sibTransId="{457A0486-1D04-44E7-B3D9-9F034C84E015}"/>
    <dgm:cxn modelId="{DAAD6991-2F30-415B-A0E9-A12FBB61F4AE}" srcId="{23A644F0-8695-43E6-B52E-E1D349483066}" destId="{7C2777E0-DC0C-437E-AEB6-238414C093DD}" srcOrd="5" destOrd="0" parTransId="{EDCF2A63-BE7B-4148-9B79-E77A1CEAACC0}" sibTransId="{6AA8F477-87BF-4608-9CA1-3689CB90B4E2}"/>
    <dgm:cxn modelId="{B81A1E1A-1315-4F6F-95C2-55034830B7F6}" type="presOf" srcId="{0233C84F-350C-481B-8BAB-B93B8257FF7F}" destId="{95606C87-FDEE-47F2-BB84-AE0861912289}" srcOrd="0" destOrd="0" presId="urn:microsoft.com/office/officeart/2008/layout/LinedList"/>
    <dgm:cxn modelId="{901317CB-32CB-4F4B-862D-AD79BA2E86FB}" srcId="{23A644F0-8695-43E6-B52E-E1D349483066}" destId="{745480A7-FDAB-4B39-8CCB-DBB9ADB4ECB1}" srcOrd="9" destOrd="0" parTransId="{1D6BF437-A216-467C-AB7A-1B143F386600}" sibTransId="{5C9146A3-ED64-4E78-AF9B-56ED1DBC019A}"/>
    <dgm:cxn modelId="{261024CC-B504-40CA-952B-AF1DF37880FF}" type="presOf" srcId="{23A644F0-8695-43E6-B52E-E1D349483066}" destId="{683BD6B4-66A7-4A3B-B238-39BE5E33273F}" srcOrd="0" destOrd="0" presId="urn:microsoft.com/office/officeart/2008/layout/LinedList"/>
    <dgm:cxn modelId="{C3B96048-2796-4A46-A4DC-F60A33CA988F}" type="presOf" srcId="{745480A7-FDAB-4B39-8CCB-DBB9ADB4ECB1}" destId="{382EFA8E-1290-4B83-8EE4-3715DCB95DD6}" srcOrd="0" destOrd="0" presId="urn:microsoft.com/office/officeart/2008/layout/LinedList"/>
    <dgm:cxn modelId="{2CD0C7EA-D5AD-4397-AEB7-763C332360E2}" type="presOf" srcId="{BB18E76D-E04D-4527-8195-3784C81AC83C}" destId="{AD72EBCA-AD8B-41F1-BE3D-10DEE4B66324}" srcOrd="0" destOrd="0" presId="urn:microsoft.com/office/officeart/2008/layout/LinedList"/>
    <dgm:cxn modelId="{2D6A4601-F407-46AE-9A4F-7054D2CB2B03}" srcId="{23A644F0-8695-43E6-B52E-E1D349483066}" destId="{BB18E76D-E04D-4527-8195-3784C81AC83C}" srcOrd="10" destOrd="0" parTransId="{70AFA4BD-F6EA-4BAA-AA62-6226966929A7}" sibTransId="{5DB381DB-E779-452C-B8FC-49AF7CDACAD5}"/>
    <dgm:cxn modelId="{5E1B6EB6-EE94-4B94-B621-282433B8ACDC}" srcId="{23A644F0-8695-43E6-B52E-E1D349483066}" destId="{0233C84F-350C-481B-8BAB-B93B8257FF7F}" srcOrd="7" destOrd="0" parTransId="{CB9FD568-B7AB-407D-A865-0A7A6F359CE0}" sibTransId="{9765E185-FB12-43E8-AA5A-FA3972778907}"/>
    <dgm:cxn modelId="{5FB4F13A-6D1C-4763-953E-AFACA62B3A9C}" type="presOf" srcId="{91FC4AE3-133B-4776-8159-30366E77612A}" destId="{C79E4C29-4EF6-42B0-B3AC-50E2FF1F6023}" srcOrd="0" destOrd="0" presId="urn:microsoft.com/office/officeart/2008/layout/LinedList"/>
    <dgm:cxn modelId="{FF183B02-89C8-4438-A4F4-E50033DE0D16}" type="presOf" srcId="{4F95B26E-CF5E-4573-9153-CA0A263D5BA8}" destId="{617D2A01-18D5-4BB5-BF33-40BC733F555E}" srcOrd="0" destOrd="0" presId="urn:microsoft.com/office/officeart/2008/layout/LinedList"/>
    <dgm:cxn modelId="{5568B5E7-267B-4F4F-B10F-82DD95EA8804}" type="presOf" srcId="{95DB4192-97B8-4368-91F6-8D3E452C27C0}" destId="{DF57055B-AE5B-4D48-89AB-DB18FBAD5BDB}" srcOrd="0" destOrd="0" presId="urn:microsoft.com/office/officeart/2008/layout/LinedList"/>
    <dgm:cxn modelId="{A997F39C-F8ED-4FB1-9B2D-E7385755FE9C}" srcId="{23A644F0-8695-43E6-B52E-E1D349483066}" destId="{75284C9D-7EE7-4489-9F8C-26E823BF4192}" srcOrd="8" destOrd="0" parTransId="{513A4A3F-DB0E-4929-9528-0F411C66455A}" sibTransId="{39FEB788-211F-4F8F-B025-C3CA280D675C}"/>
    <dgm:cxn modelId="{F1045F2E-F23B-49E0-A1E5-352AFDB960A4}" type="presOf" srcId="{CF8D3992-A57A-4E87-BB4C-B036FFF0269F}" destId="{32E2E9A7-6251-41B1-837D-BE328C34965B}" srcOrd="0" destOrd="0" presId="urn:microsoft.com/office/officeart/2008/layout/LinedList"/>
    <dgm:cxn modelId="{F4C4DF48-A0A0-47A1-824D-02D1B6062AE0}" type="presOf" srcId="{7C2777E0-DC0C-437E-AEB6-238414C093DD}" destId="{4218DA5A-6A95-4F5D-972B-1A3EA99D0A49}" srcOrd="0" destOrd="0" presId="urn:microsoft.com/office/officeart/2008/layout/LinedList"/>
    <dgm:cxn modelId="{7434BCDF-0BD1-4F8F-A69E-31D956B93251}" srcId="{23A644F0-8695-43E6-B52E-E1D349483066}" destId="{CF8D3992-A57A-4E87-BB4C-B036FFF0269F}" srcOrd="6" destOrd="0" parTransId="{196799B7-41EB-4387-B73B-8202B7AA0803}" sibTransId="{4832C02F-9253-4B14-A217-65EA64B0AAAE}"/>
    <dgm:cxn modelId="{07CC5105-DE68-4130-97D6-ACDAED779940}" type="presOf" srcId="{215BC2D7-B795-4083-9FA6-52A00411FDAD}" destId="{E04C1448-C190-4550-BC3E-E6B7E56D888C}" srcOrd="0" destOrd="0" presId="urn:microsoft.com/office/officeart/2008/layout/LinedList"/>
    <dgm:cxn modelId="{9E890744-E51E-4AF5-B7C0-E062C3B0A9BC}" srcId="{23A644F0-8695-43E6-B52E-E1D349483066}" destId="{4F95B26E-CF5E-4573-9153-CA0A263D5BA8}" srcOrd="2" destOrd="0" parTransId="{898D1B16-326B-430C-8245-CD035B0BEF9E}" sibTransId="{E17A9C8D-FE3C-42CB-BD36-18F3A5B81EF6}"/>
    <dgm:cxn modelId="{E53AA132-BC1D-4E71-AB11-89F954C87169}" type="presParOf" srcId="{683BD6B4-66A7-4A3B-B238-39BE5E33273F}" destId="{89B584A8-3E23-47B9-B1F3-7F181CAF290C}" srcOrd="0" destOrd="0" presId="urn:microsoft.com/office/officeart/2008/layout/LinedList"/>
    <dgm:cxn modelId="{622F8228-F482-467C-AB15-C5C5F7252E4E}" type="presParOf" srcId="{683BD6B4-66A7-4A3B-B238-39BE5E33273F}" destId="{35FD74C9-9C6A-4014-8C9E-160AEE3180BD}" srcOrd="1" destOrd="0" presId="urn:microsoft.com/office/officeart/2008/layout/LinedList"/>
    <dgm:cxn modelId="{8B0A2370-EB19-476A-B122-C9D7581DEF4E}" type="presParOf" srcId="{35FD74C9-9C6A-4014-8C9E-160AEE3180BD}" destId="{DF57055B-AE5B-4D48-89AB-DB18FBAD5BDB}" srcOrd="0" destOrd="0" presId="urn:microsoft.com/office/officeart/2008/layout/LinedList"/>
    <dgm:cxn modelId="{74F8D193-1514-42CF-8C00-C8B7AD09DE18}" type="presParOf" srcId="{35FD74C9-9C6A-4014-8C9E-160AEE3180BD}" destId="{62BAF21E-66D9-4F65-8AF1-985AB6FC72C2}" srcOrd="1" destOrd="0" presId="urn:microsoft.com/office/officeart/2008/layout/LinedList"/>
    <dgm:cxn modelId="{E4CE0B81-DBC1-46C9-90E5-8012F4D4E5C0}" type="presParOf" srcId="{683BD6B4-66A7-4A3B-B238-39BE5E33273F}" destId="{AFB0E4C6-F348-47D5-A885-5FB6010535F9}" srcOrd="2" destOrd="0" presId="urn:microsoft.com/office/officeart/2008/layout/LinedList"/>
    <dgm:cxn modelId="{26FA4C77-E274-43E7-A92F-0AA349E5ABEE}" type="presParOf" srcId="{683BD6B4-66A7-4A3B-B238-39BE5E33273F}" destId="{C213C6D8-9890-4CBC-AF5D-3EF24E94D7EE}" srcOrd="3" destOrd="0" presId="urn:microsoft.com/office/officeart/2008/layout/LinedList"/>
    <dgm:cxn modelId="{F1C9D76F-0288-42DA-9ECF-B01415E1A6D2}" type="presParOf" srcId="{C213C6D8-9890-4CBC-AF5D-3EF24E94D7EE}" destId="{E04C1448-C190-4550-BC3E-E6B7E56D888C}" srcOrd="0" destOrd="0" presId="urn:microsoft.com/office/officeart/2008/layout/LinedList"/>
    <dgm:cxn modelId="{B98CD574-E9EC-49A4-BD3C-4AE68E46CED6}" type="presParOf" srcId="{C213C6D8-9890-4CBC-AF5D-3EF24E94D7EE}" destId="{B53282FC-A358-47CF-96EA-B15EBDBEBDEF}" srcOrd="1" destOrd="0" presId="urn:microsoft.com/office/officeart/2008/layout/LinedList"/>
    <dgm:cxn modelId="{1A450ABA-6C4C-424E-81B9-B27BB224A661}" type="presParOf" srcId="{683BD6B4-66A7-4A3B-B238-39BE5E33273F}" destId="{AB082287-C1C0-4AD5-B094-12DD5D4F5222}" srcOrd="4" destOrd="0" presId="urn:microsoft.com/office/officeart/2008/layout/LinedList"/>
    <dgm:cxn modelId="{5B719880-E33A-4077-80A8-E80D5840A601}" type="presParOf" srcId="{683BD6B4-66A7-4A3B-B238-39BE5E33273F}" destId="{E67FFC23-9EA7-413E-93BB-1ADE6D8B26DF}" srcOrd="5" destOrd="0" presId="urn:microsoft.com/office/officeart/2008/layout/LinedList"/>
    <dgm:cxn modelId="{687BD303-D3B1-452D-94FD-86EB0072F08A}" type="presParOf" srcId="{E67FFC23-9EA7-413E-93BB-1ADE6D8B26DF}" destId="{617D2A01-18D5-4BB5-BF33-40BC733F555E}" srcOrd="0" destOrd="0" presId="urn:microsoft.com/office/officeart/2008/layout/LinedList"/>
    <dgm:cxn modelId="{07735281-60E1-4FFD-8FA7-B83F2A6C14A6}" type="presParOf" srcId="{E67FFC23-9EA7-413E-93BB-1ADE6D8B26DF}" destId="{D6E1D846-AE22-44A1-B1D4-ED26476E2BC4}" srcOrd="1" destOrd="0" presId="urn:microsoft.com/office/officeart/2008/layout/LinedList"/>
    <dgm:cxn modelId="{0746DCDF-0A93-4453-A792-99FB70F1A3BD}" type="presParOf" srcId="{683BD6B4-66A7-4A3B-B238-39BE5E33273F}" destId="{46F9565C-D74F-4BD9-BA14-2260EC7786FA}" srcOrd="6" destOrd="0" presId="urn:microsoft.com/office/officeart/2008/layout/LinedList"/>
    <dgm:cxn modelId="{2672283D-EDD5-4604-B126-7C3B40F49044}" type="presParOf" srcId="{683BD6B4-66A7-4A3B-B238-39BE5E33273F}" destId="{46873724-3161-4972-A87F-916E97AB2395}" srcOrd="7" destOrd="0" presId="urn:microsoft.com/office/officeart/2008/layout/LinedList"/>
    <dgm:cxn modelId="{84430D1D-D351-4276-BCBA-81AF8D966773}" type="presParOf" srcId="{46873724-3161-4972-A87F-916E97AB2395}" destId="{C79E4C29-4EF6-42B0-B3AC-50E2FF1F6023}" srcOrd="0" destOrd="0" presId="urn:microsoft.com/office/officeart/2008/layout/LinedList"/>
    <dgm:cxn modelId="{88B29F0B-018D-4DCE-B835-5F78361D2180}" type="presParOf" srcId="{46873724-3161-4972-A87F-916E97AB2395}" destId="{A8DC268C-0823-4912-A530-69B8C4B51DDD}" srcOrd="1" destOrd="0" presId="urn:microsoft.com/office/officeart/2008/layout/LinedList"/>
    <dgm:cxn modelId="{DB10C8F0-5B93-4CD5-952A-575B3AB5ABE6}" type="presParOf" srcId="{683BD6B4-66A7-4A3B-B238-39BE5E33273F}" destId="{83759E5E-A14D-4500-8609-7EC3ACA35A24}" srcOrd="8" destOrd="0" presId="urn:microsoft.com/office/officeart/2008/layout/LinedList"/>
    <dgm:cxn modelId="{DA95D9AC-932D-458F-9F30-B6A605F52B68}" type="presParOf" srcId="{683BD6B4-66A7-4A3B-B238-39BE5E33273F}" destId="{65DD71A4-C85F-4280-B146-1AA30399E83E}" srcOrd="9" destOrd="0" presId="urn:microsoft.com/office/officeart/2008/layout/LinedList"/>
    <dgm:cxn modelId="{7330DCDE-F53C-42F8-8450-C8986A87389F}" type="presParOf" srcId="{65DD71A4-C85F-4280-B146-1AA30399E83E}" destId="{3E32F092-DC96-4572-B04D-CE1C4A7FCB9F}" srcOrd="0" destOrd="0" presId="urn:microsoft.com/office/officeart/2008/layout/LinedList"/>
    <dgm:cxn modelId="{F32D3E44-260D-49BC-A656-86F904457618}" type="presParOf" srcId="{65DD71A4-C85F-4280-B146-1AA30399E83E}" destId="{625BED93-FB14-4C80-8370-2BB456F40239}" srcOrd="1" destOrd="0" presId="urn:microsoft.com/office/officeart/2008/layout/LinedList"/>
    <dgm:cxn modelId="{11322028-859D-4E48-A559-68F5948511A7}" type="presParOf" srcId="{683BD6B4-66A7-4A3B-B238-39BE5E33273F}" destId="{B68DE60F-8DC0-4E05-A960-200EC5197205}" srcOrd="10" destOrd="0" presId="urn:microsoft.com/office/officeart/2008/layout/LinedList"/>
    <dgm:cxn modelId="{88E041FF-581D-4D04-956F-D08CF0FBB9CB}" type="presParOf" srcId="{683BD6B4-66A7-4A3B-B238-39BE5E33273F}" destId="{B877BD7E-8F49-4FFE-A087-B622F064A1A9}" srcOrd="11" destOrd="0" presId="urn:microsoft.com/office/officeart/2008/layout/LinedList"/>
    <dgm:cxn modelId="{B69ECF67-2BB5-4322-8ED1-BAB449911843}" type="presParOf" srcId="{B877BD7E-8F49-4FFE-A087-B622F064A1A9}" destId="{4218DA5A-6A95-4F5D-972B-1A3EA99D0A49}" srcOrd="0" destOrd="0" presId="urn:microsoft.com/office/officeart/2008/layout/LinedList"/>
    <dgm:cxn modelId="{EC615E72-8895-4D49-82D9-2B4D9A745E2F}" type="presParOf" srcId="{B877BD7E-8F49-4FFE-A087-B622F064A1A9}" destId="{38F37613-21F9-4980-93D5-D9C1BF2B7DA9}" srcOrd="1" destOrd="0" presId="urn:microsoft.com/office/officeart/2008/layout/LinedList"/>
    <dgm:cxn modelId="{0A56B3D8-14C6-4A6D-808A-2CDC62C0600A}" type="presParOf" srcId="{683BD6B4-66A7-4A3B-B238-39BE5E33273F}" destId="{29F92319-5456-4CB1-BEEE-5DB678DF58D6}" srcOrd="12" destOrd="0" presId="urn:microsoft.com/office/officeart/2008/layout/LinedList"/>
    <dgm:cxn modelId="{44EA0C4E-E956-4924-A358-3C4A60FDCF51}" type="presParOf" srcId="{683BD6B4-66A7-4A3B-B238-39BE5E33273F}" destId="{E992244B-09F4-4E09-9689-3812CDECEFD3}" srcOrd="13" destOrd="0" presId="urn:microsoft.com/office/officeart/2008/layout/LinedList"/>
    <dgm:cxn modelId="{371F272C-0965-4B46-B1DF-09B873702FAE}" type="presParOf" srcId="{E992244B-09F4-4E09-9689-3812CDECEFD3}" destId="{32E2E9A7-6251-41B1-837D-BE328C34965B}" srcOrd="0" destOrd="0" presId="urn:microsoft.com/office/officeart/2008/layout/LinedList"/>
    <dgm:cxn modelId="{D0117EC3-C86C-422B-999E-53010EFD0532}" type="presParOf" srcId="{E992244B-09F4-4E09-9689-3812CDECEFD3}" destId="{D0C517BB-87AA-448B-A608-CD10912C9B32}" srcOrd="1" destOrd="0" presId="urn:microsoft.com/office/officeart/2008/layout/LinedList"/>
    <dgm:cxn modelId="{5A046D38-A467-408B-9F7C-EFAAD4AF72CF}" type="presParOf" srcId="{683BD6B4-66A7-4A3B-B238-39BE5E33273F}" destId="{EF7FC931-640E-4686-B236-72DE6633029A}" srcOrd="14" destOrd="0" presId="urn:microsoft.com/office/officeart/2008/layout/LinedList"/>
    <dgm:cxn modelId="{12F5980F-F3AF-4345-A91F-E20F8CDEFB1C}" type="presParOf" srcId="{683BD6B4-66A7-4A3B-B238-39BE5E33273F}" destId="{12E43CB4-FFBE-445B-9D8E-182F2062F63C}" srcOrd="15" destOrd="0" presId="urn:microsoft.com/office/officeart/2008/layout/LinedList"/>
    <dgm:cxn modelId="{FABBDA18-D0DD-4CC7-8334-737C4FE1C166}" type="presParOf" srcId="{12E43CB4-FFBE-445B-9D8E-182F2062F63C}" destId="{95606C87-FDEE-47F2-BB84-AE0861912289}" srcOrd="0" destOrd="0" presId="urn:microsoft.com/office/officeart/2008/layout/LinedList"/>
    <dgm:cxn modelId="{02FE7B33-6535-44B2-9B23-084DEFAB42A5}" type="presParOf" srcId="{12E43CB4-FFBE-445B-9D8E-182F2062F63C}" destId="{1C86D07D-FC53-4E45-9717-6C0C8C172496}" srcOrd="1" destOrd="0" presId="urn:microsoft.com/office/officeart/2008/layout/LinedList"/>
    <dgm:cxn modelId="{0787D503-C8E8-44F4-AD00-0DB32DF930D8}" type="presParOf" srcId="{683BD6B4-66A7-4A3B-B238-39BE5E33273F}" destId="{BF6ADF79-3DBD-4B6C-9A2F-353FCE86748D}" srcOrd="16" destOrd="0" presId="urn:microsoft.com/office/officeart/2008/layout/LinedList"/>
    <dgm:cxn modelId="{23FF33E0-9D7E-42B4-A412-64415C181AC4}" type="presParOf" srcId="{683BD6B4-66A7-4A3B-B238-39BE5E33273F}" destId="{84D98DCC-45A0-4A88-99D7-AC6369124DCC}" srcOrd="17" destOrd="0" presId="urn:microsoft.com/office/officeart/2008/layout/LinedList"/>
    <dgm:cxn modelId="{ED5ABD4D-D5FB-45D9-A2E9-C903088A60EA}" type="presParOf" srcId="{84D98DCC-45A0-4A88-99D7-AC6369124DCC}" destId="{983A3343-647E-439B-991D-90FF09FA008B}" srcOrd="0" destOrd="0" presId="urn:microsoft.com/office/officeart/2008/layout/LinedList"/>
    <dgm:cxn modelId="{1D693C3F-DEEF-4710-BF1B-17F9B56EF748}" type="presParOf" srcId="{84D98DCC-45A0-4A88-99D7-AC6369124DCC}" destId="{694E7D9D-42DC-4738-84CB-F1F0F5A66B17}" srcOrd="1" destOrd="0" presId="urn:microsoft.com/office/officeart/2008/layout/LinedList"/>
    <dgm:cxn modelId="{73C26CD6-327A-426D-A5F0-620395D5DCE7}" type="presParOf" srcId="{683BD6B4-66A7-4A3B-B238-39BE5E33273F}" destId="{22F87BF2-384C-40C8-9DD7-2038DDB22A6E}" srcOrd="18" destOrd="0" presId="urn:microsoft.com/office/officeart/2008/layout/LinedList"/>
    <dgm:cxn modelId="{834F300B-7528-4CF9-9272-E77C571DC15A}" type="presParOf" srcId="{683BD6B4-66A7-4A3B-B238-39BE5E33273F}" destId="{D9AF355F-7CE3-45E8-AED4-3E026FE2A20B}" srcOrd="19" destOrd="0" presId="urn:microsoft.com/office/officeart/2008/layout/LinedList"/>
    <dgm:cxn modelId="{5FCAAEBB-1509-44EC-BF3F-701BC6CBA549}" type="presParOf" srcId="{D9AF355F-7CE3-45E8-AED4-3E026FE2A20B}" destId="{382EFA8E-1290-4B83-8EE4-3715DCB95DD6}" srcOrd="0" destOrd="0" presId="urn:microsoft.com/office/officeart/2008/layout/LinedList"/>
    <dgm:cxn modelId="{9B75F8F2-EF77-44D8-B8D2-1CFFF7149358}" type="presParOf" srcId="{D9AF355F-7CE3-45E8-AED4-3E026FE2A20B}" destId="{CA2FA409-391E-46F3-8C47-CB5A0E4C8E9E}" srcOrd="1" destOrd="0" presId="urn:microsoft.com/office/officeart/2008/layout/LinedList"/>
    <dgm:cxn modelId="{8446BE3F-E5E7-43E0-A2EF-DF4784296000}" type="presParOf" srcId="{683BD6B4-66A7-4A3B-B238-39BE5E33273F}" destId="{6BB11693-DA41-4029-A332-76A60C65F689}" srcOrd="20" destOrd="0" presId="urn:microsoft.com/office/officeart/2008/layout/LinedList"/>
    <dgm:cxn modelId="{87531CB2-0D46-43E4-9CA7-D0B9E1EFC867}" type="presParOf" srcId="{683BD6B4-66A7-4A3B-B238-39BE5E33273F}" destId="{D3753A72-25AE-4A41-A4A8-164AE590D148}" srcOrd="21" destOrd="0" presId="urn:microsoft.com/office/officeart/2008/layout/LinedList"/>
    <dgm:cxn modelId="{DDC7C134-96AB-4FD6-B409-DB8699412E2D}" type="presParOf" srcId="{D3753A72-25AE-4A41-A4A8-164AE590D148}" destId="{AD72EBCA-AD8B-41F1-BE3D-10DEE4B66324}" srcOrd="0" destOrd="0" presId="urn:microsoft.com/office/officeart/2008/layout/LinedList"/>
    <dgm:cxn modelId="{5ABA46AF-4E58-4019-8AED-50D671539C7B}" type="presParOf" srcId="{D3753A72-25AE-4A41-A4A8-164AE590D148}" destId="{A67A053D-304F-4AFF-92E9-C0FC581E9A3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00A751-86C6-4DE5-811D-599C0229A92B}">
      <dsp:nvSpPr>
        <dsp:cNvPr id="0" name=""/>
        <dsp:cNvSpPr/>
      </dsp:nvSpPr>
      <dsp:spPr>
        <a:xfrm>
          <a:off x="2935968" y="2052797"/>
          <a:ext cx="2708062" cy="2708062"/>
        </a:xfrm>
        <a:prstGeom prst="ellipse">
          <a:avLst/>
        </a:prstGeom>
        <a:solidFill>
          <a:srgbClr val="7030A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de-CH" sz="2400" kern="1200" dirty="0" smtClean="0"/>
            <a:t>Politische Steuerung der SBB</a:t>
          </a:r>
          <a:endParaRPr lang="de-CH" sz="2400" kern="1200" dirty="0"/>
        </a:p>
      </dsp:txBody>
      <dsp:txXfrm>
        <a:off x="3332554" y="2449383"/>
        <a:ext cx="1914890" cy="1914890"/>
      </dsp:txXfrm>
    </dsp:sp>
    <dsp:sp modelId="{38319455-6908-40EC-ABDF-A6356A47DE6C}">
      <dsp:nvSpPr>
        <dsp:cNvPr id="0" name=""/>
        <dsp:cNvSpPr/>
      </dsp:nvSpPr>
      <dsp:spPr>
        <a:xfrm rot="12900000">
          <a:off x="1096788" y="1547237"/>
          <a:ext cx="2177123" cy="771797"/>
        </a:xfrm>
        <a:prstGeom prst="lef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9C05015B-970C-4A84-9EFD-549A18D406C2}">
      <dsp:nvSpPr>
        <dsp:cNvPr id="0" name=""/>
        <dsp:cNvSpPr/>
      </dsp:nvSpPr>
      <dsp:spPr>
        <a:xfrm>
          <a:off x="7322" y="279699"/>
          <a:ext cx="2572659" cy="2058127"/>
        </a:xfrm>
        <a:prstGeom prst="roundRect">
          <a:avLst>
            <a:gd name="adj" fmla="val 10000"/>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rtl="0">
            <a:lnSpc>
              <a:spcPct val="90000"/>
            </a:lnSpc>
            <a:spcBef>
              <a:spcPct val="0"/>
            </a:spcBef>
            <a:spcAft>
              <a:spcPct val="35000"/>
            </a:spcAft>
          </a:pPr>
          <a:r>
            <a:rPr lang="de-CH" sz="2400" kern="1200" dirty="0" smtClean="0"/>
            <a:t>Einfluss-</a:t>
          </a:r>
          <a:br>
            <a:rPr lang="de-CH" sz="2400" kern="1200" dirty="0" smtClean="0"/>
          </a:br>
          <a:r>
            <a:rPr lang="de-CH" sz="2400" kern="1200" dirty="0" err="1" smtClean="0"/>
            <a:t>möglichkeiten</a:t>
          </a:r>
          <a:r>
            <a:rPr lang="de-CH" sz="2400" kern="1200" dirty="0" smtClean="0"/>
            <a:t> der Politik</a:t>
          </a:r>
          <a:endParaRPr lang="de-CH" sz="2400" kern="1200" dirty="0"/>
        </a:p>
      </dsp:txBody>
      <dsp:txXfrm>
        <a:off x="67602" y="339979"/>
        <a:ext cx="2452099" cy="1937567"/>
      </dsp:txXfrm>
    </dsp:sp>
    <dsp:sp modelId="{AFB7AF82-BF2D-4A04-99E5-B46057FFABD1}">
      <dsp:nvSpPr>
        <dsp:cNvPr id="0" name=""/>
        <dsp:cNvSpPr/>
      </dsp:nvSpPr>
      <dsp:spPr>
        <a:xfrm rot="19500000">
          <a:off x="5306088" y="1547237"/>
          <a:ext cx="2177123" cy="771797"/>
        </a:xfrm>
        <a:prstGeom prst="lef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sp>
    <dsp:sp modelId="{8A9299B9-FBD8-4872-AA36-57BC2E94F3BB}">
      <dsp:nvSpPr>
        <dsp:cNvPr id="0" name=""/>
        <dsp:cNvSpPr/>
      </dsp:nvSpPr>
      <dsp:spPr>
        <a:xfrm>
          <a:off x="6000018" y="279699"/>
          <a:ext cx="2572659" cy="2058127"/>
        </a:xfrm>
        <a:prstGeom prst="roundRect">
          <a:avLst>
            <a:gd name="adj" fmla="val 10000"/>
          </a:avLst>
        </a:prstGeom>
        <a:solidFill>
          <a:srgbClr val="FF00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rtl="0">
            <a:lnSpc>
              <a:spcPct val="90000"/>
            </a:lnSpc>
            <a:spcBef>
              <a:spcPct val="0"/>
            </a:spcBef>
            <a:spcAft>
              <a:spcPct val="35000"/>
            </a:spcAft>
          </a:pPr>
          <a:r>
            <a:rPr lang="de-CH" sz="2400" kern="1200" dirty="0" smtClean="0"/>
            <a:t>Die politische Rationalität</a:t>
          </a:r>
          <a:endParaRPr lang="de-CH" sz="2400" kern="1200" dirty="0"/>
        </a:p>
      </dsp:txBody>
      <dsp:txXfrm>
        <a:off x="6060298" y="339979"/>
        <a:ext cx="2452099" cy="19375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4DA064-16FE-4CD4-97CF-E9C02BA222E6}">
      <dsp:nvSpPr>
        <dsp:cNvPr id="0" name=""/>
        <dsp:cNvSpPr/>
      </dsp:nvSpPr>
      <dsp:spPr>
        <a:xfrm rot="5400000">
          <a:off x="5425460" y="-2214242"/>
          <a:ext cx="863336" cy="5512591"/>
        </a:xfrm>
        <a:prstGeom prst="round2SameRect">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ts val="0"/>
            </a:spcAft>
            <a:buChar char="••"/>
          </a:pPr>
          <a:r>
            <a:rPr lang="de-CH" sz="1800" kern="1200" dirty="0" smtClean="0"/>
            <a:t>u.a. EBG, SBBG</a:t>
          </a:r>
          <a:endParaRPr lang="de-CH" sz="1800" kern="1200" dirty="0"/>
        </a:p>
        <a:p>
          <a:pPr marL="171450" lvl="1" indent="-171450" algn="l" defTabSz="800100" rtl="0">
            <a:lnSpc>
              <a:spcPct val="90000"/>
            </a:lnSpc>
            <a:spcBef>
              <a:spcPct val="0"/>
            </a:spcBef>
            <a:spcAft>
              <a:spcPts val="0"/>
            </a:spcAft>
            <a:buChar char="••"/>
          </a:pPr>
          <a:r>
            <a:rPr lang="de-CH" sz="1800" kern="1200" dirty="0" smtClean="0"/>
            <a:t>Wettbewerbsform und- </a:t>
          </a:r>
          <a:r>
            <a:rPr lang="de-CH" sz="1800" kern="1200" dirty="0" err="1" smtClean="0"/>
            <a:t>bedingungen</a:t>
          </a:r>
          <a:endParaRPr lang="de-CH" sz="1800" kern="1200" dirty="0"/>
        </a:p>
      </dsp:txBody>
      <dsp:txXfrm rot="-5400000">
        <a:off x="3100833" y="152530"/>
        <a:ext cx="5470446" cy="779046"/>
      </dsp:txXfrm>
    </dsp:sp>
    <dsp:sp modelId="{14326E8F-3603-4596-B72A-AB0782015958}">
      <dsp:nvSpPr>
        <dsp:cNvPr id="0" name=""/>
        <dsp:cNvSpPr/>
      </dsp:nvSpPr>
      <dsp:spPr>
        <a:xfrm>
          <a:off x="0" y="2468"/>
          <a:ext cx="3100832" cy="1079170"/>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de-CH" sz="2000" kern="1200" dirty="0" smtClean="0"/>
            <a:t>Gesetzgeber</a:t>
          </a:r>
          <a:br>
            <a:rPr lang="de-CH" sz="2000" kern="1200" dirty="0" smtClean="0"/>
          </a:br>
          <a:r>
            <a:rPr lang="de-CH" sz="1600" kern="1200" dirty="0" smtClean="0"/>
            <a:t>(Parlament)</a:t>
          </a:r>
          <a:endParaRPr lang="de-CH" sz="2000" kern="1200" dirty="0"/>
        </a:p>
      </dsp:txBody>
      <dsp:txXfrm>
        <a:off x="52681" y="55149"/>
        <a:ext cx="2995470" cy="973808"/>
      </dsp:txXfrm>
    </dsp:sp>
    <dsp:sp modelId="{1A3E8DE6-8048-4409-8E54-189DBA9C2C78}">
      <dsp:nvSpPr>
        <dsp:cNvPr id="0" name=""/>
        <dsp:cNvSpPr/>
      </dsp:nvSpPr>
      <dsp:spPr>
        <a:xfrm rot="5400000">
          <a:off x="5425460" y="-1081112"/>
          <a:ext cx="863336" cy="5512591"/>
        </a:xfrm>
        <a:prstGeom prst="round2SameRect">
          <a:avLst/>
        </a:prstGeom>
        <a:solidFill>
          <a:schemeClr val="accent4">
            <a:tint val="40000"/>
            <a:alpha val="90000"/>
            <a:hueOff val="-1991180"/>
            <a:satOff val="13034"/>
            <a:lumOff val="208"/>
            <a:alphaOff val="0"/>
          </a:schemeClr>
        </a:solidFill>
        <a:ln w="19050" cap="flat" cmpd="sng" algn="ctr">
          <a:solidFill>
            <a:schemeClr val="accent4">
              <a:tint val="40000"/>
              <a:alpha val="90000"/>
              <a:hueOff val="-1991180"/>
              <a:satOff val="13034"/>
              <a:lumOff val="2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ts val="0"/>
            </a:spcAft>
            <a:buChar char="••"/>
          </a:pPr>
          <a:r>
            <a:rPr lang="de-CH" sz="1800" kern="1200" dirty="0" smtClean="0"/>
            <a:t>Überwachung des Wettbewerbs</a:t>
          </a:r>
          <a:endParaRPr lang="de-CH" sz="1800" kern="1200" dirty="0"/>
        </a:p>
        <a:p>
          <a:pPr marL="171450" lvl="1" indent="-171450" algn="l" defTabSz="800100" rtl="0">
            <a:lnSpc>
              <a:spcPct val="90000"/>
            </a:lnSpc>
            <a:spcBef>
              <a:spcPct val="0"/>
            </a:spcBef>
            <a:spcAft>
              <a:spcPts val="0"/>
            </a:spcAft>
            <a:buChar char="••"/>
          </a:pPr>
          <a:r>
            <a:rPr lang="de-CH" sz="1800" kern="1200" dirty="0" smtClean="0"/>
            <a:t>Trassenpreise</a:t>
          </a:r>
          <a:endParaRPr lang="de-CH" sz="1800" kern="1200" dirty="0"/>
        </a:p>
        <a:p>
          <a:pPr marL="171450" lvl="1" indent="-171450" algn="l" defTabSz="800100" rtl="0">
            <a:lnSpc>
              <a:spcPct val="90000"/>
            </a:lnSpc>
            <a:spcBef>
              <a:spcPct val="0"/>
            </a:spcBef>
            <a:spcAft>
              <a:spcPts val="0"/>
            </a:spcAft>
            <a:buChar char="••"/>
          </a:pPr>
          <a:r>
            <a:rPr lang="de-CH" sz="1800" kern="1200" smtClean="0"/>
            <a:t>Konzessionsgeber</a:t>
          </a:r>
          <a:endParaRPr lang="de-CH" sz="1800" kern="1200" dirty="0"/>
        </a:p>
      </dsp:txBody>
      <dsp:txXfrm rot="-5400000">
        <a:off x="3100833" y="1285660"/>
        <a:ext cx="5470446" cy="779046"/>
      </dsp:txXfrm>
    </dsp:sp>
    <dsp:sp modelId="{DFDB2E25-774A-4AF5-99ED-A9B3C6692345}">
      <dsp:nvSpPr>
        <dsp:cNvPr id="0" name=""/>
        <dsp:cNvSpPr/>
      </dsp:nvSpPr>
      <dsp:spPr>
        <a:xfrm>
          <a:off x="0" y="1135597"/>
          <a:ext cx="3100832" cy="1079170"/>
        </a:xfrm>
        <a:prstGeom prst="roundRect">
          <a:avLst/>
        </a:prstGeom>
        <a:solidFill>
          <a:schemeClr val="accent4">
            <a:hueOff val="-1904176"/>
            <a:satOff val="13636"/>
            <a:lumOff val="-1078"/>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de-CH" sz="2000" kern="1200" dirty="0" err="1" smtClean="0"/>
            <a:t>Sektorieller</a:t>
          </a:r>
          <a:r>
            <a:rPr lang="de-CH" sz="2000" kern="1200" dirty="0" smtClean="0"/>
            <a:t> Regulator / Marktregulator</a:t>
          </a:r>
          <a:br>
            <a:rPr lang="de-CH" sz="2000" kern="1200" dirty="0" smtClean="0"/>
          </a:br>
          <a:r>
            <a:rPr lang="de-CH" sz="1600" kern="1200" dirty="0" smtClean="0"/>
            <a:t>(SKE, WEKO, UVEK, BAV, </a:t>
          </a:r>
          <a:r>
            <a:rPr lang="de-CH" sz="1600" kern="1200" dirty="0" err="1" smtClean="0"/>
            <a:t>BverG</a:t>
          </a:r>
          <a:r>
            <a:rPr lang="de-CH" sz="1600" kern="1200" dirty="0" smtClean="0"/>
            <a:t>, Trasse Schweiz)</a:t>
          </a:r>
          <a:endParaRPr lang="de-CH" sz="1600" kern="1200" dirty="0"/>
        </a:p>
      </dsp:txBody>
      <dsp:txXfrm>
        <a:off x="52681" y="1188278"/>
        <a:ext cx="2995470" cy="973808"/>
      </dsp:txXfrm>
    </dsp:sp>
    <dsp:sp modelId="{B059CD05-CA72-48E0-8DB1-2434427F76B9}">
      <dsp:nvSpPr>
        <dsp:cNvPr id="0" name=""/>
        <dsp:cNvSpPr/>
      </dsp:nvSpPr>
      <dsp:spPr>
        <a:xfrm rot="5400000">
          <a:off x="5425460" y="52016"/>
          <a:ext cx="863336" cy="5512591"/>
        </a:xfrm>
        <a:prstGeom prst="round2SameRect">
          <a:avLst/>
        </a:prstGeom>
        <a:solidFill>
          <a:schemeClr val="accent4">
            <a:tint val="40000"/>
            <a:alpha val="90000"/>
            <a:hueOff val="-3982360"/>
            <a:satOff val="26068"/>
            <a:lumOff val="415"/>
            <a:alphaOff val="0"/>
          </a:schemeClr>
        </a:solidFill>
        <a:ln w="19050" cap="flat" cmpd="sng" algn="ctr">
          <a:solidFill>
            <a:schemeClr val="accent4">
              <a:tint val="40000"/>
              <a:alpha val="90000"/>
              <a:hueOff val="-3982360"/>
              <a:satOff val="26068"/>
              <a:lumOff val="41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ts val="0"/>
            </a:spcAft>
            <a:buChar char="••"/>
          </a:pPr>
          <a:r>
            <a:rPr lang="de-CH" sz="1800" kern="1200" dirty="0" smtClean="0"/>
            <a:t>Regionalverkehr</a:t>
          </a:r>
          <a:endParaRPr lang="de-CH" sz="1800" kern="1200" dirty="0"/>
        </a:p>
        <a:p>
          <a:pPr marL="171450" lvl="1" indent="-171450" algn="l" defTabSz="800100" rtl="0">
            <a:lnSpc>
              <a:spcPct val="90000"/>
            </a:lnSpc>
            <a:spcBef>
              <a:spcPct val="0"/>
            </a:spcBef>
            <a:spcAft>
              <a:spcPts val="0"/>
            </a:spcAft>
            <a:buChar char="••"/>
          </a:pPr>
          <a:r>
            <a:rPr lang="de-CH" sz="1800" kern="1200" dirty="0" smtClean="0"/>
            <a:t>Infrastrukturangebot</a:t>
          </a:r>
          <a:endParaRPr lang="de-CH" sz="1800" kern="1200" dirty="0"/>
        </a:p>
        <a:p>
          <a:pPr marL="171450" lvl="1" indent="-171450" algn="l" defTabSz="800100" rtl="0">
            <a:lnSpc>
              <a:spcPct val="90000"/>
            </a:lnSpc>
            <a:spcBef>
              <a:spcPct val="0"/>
            </a:spcBef>
            <a:spcAft>
              <a:spcPts val="0"/>
            </a:spcAft>
            <a:buChar char="••"/>
          </a:pPr>
          <a:r>
            <a:rPr lang="de-CH" sz="1800" kern="1200" dirty="0" smtClean="0"/>
            <a:t>Alpenquerender, </a:t>
          </a:r>
          <a:r>
            <a:rPr lang="de-CH" sz="1800" kern="1200" dirty="0" err="1" smtClean="0"/>
            <a:t>komb.Verkehr</a:t>
          </a:r>
          <a:r>
            <a:rPr lang="de-CH" sz="1800" kern="1200" dirty="0" smtClean="0"/>
            <a:t> (UKV, </a:t>
          </a:r>
          <a:r>
            <a:rPr lang="de-CH" sz="1800" kern="1200" dirty="0" err="1" smtClean="0"/>
            <a:t>RoLA</a:t>
          </a:r>
          <a:r>
            <a:rPr lang="de-CH" sz="1800" kern="1200" dirty="0" smtClean="0"/>
            <a:t>)</a:t>
          </a:r>
          <a:endParaRPr lang="de-CH" sz="1800" kern="1200" dirty="0"/>
        </a:p>
        <a:p>
          <a:pPr marL="171450" lvl="1" indent="-171450" algn="l" defTabSz="800100" rtl="0">
            <a:lnSpc>
              <a:spcPct val="90000"/>
            </a:lnSpc>
            <a:spcBef>
              <a:spcPct val="0"/>
            </a:spcBef>
            <a:spcAft>
              <a:spcPts val="0"/>
            </a:spcAft>
            <a:buChar char="••"/>
          </a:pPr>
          <a:r>
            <a:rPr lang="de-CH" sz="1800" kern="1200" dirty="0" smtClean="0"/>
            <a:t>WLV Schweiz, nicht-alpenquerende UKV</a:t>
          </a:r>
          <a:endParaRPr lang="de-CH" sz="1800" kern="1200" dirty="0"/>
        </a:p>
      </dsp:txBody>
      <dsp:txXfrm rot="-5400000">
        <a:off x="3100833" y="2418789"/>
        <a:ext cx="5470446" cy="779046"/>
      </dsp:txXfrm>
    </dsp:sp>
    <dsp:sp modelId="{9CEF6356-2780-44E2-9674-F40D6871CCCB}">
      <dsp:nvSpPr>
        <dsp:cNvPr id="0" name=""/>
        <dsp:cNvSpPr/>
      </dsp:nvSpPr>
      <dsp:spPr>
        <a:xfrm>
          <a:off x="0" y="2268726"/>
          <a:ext cx="3100832" cy="1079170"/>
        </a:xfrm>
        <a:prstGeom prst="roundRect">
          <a:avLst/>
        </a:prstGeom>
        <a:solidFill>
          <a:schemeClr val="accent4">
            <a:hueOff val="-3808351"/>
            <a:satOff val="27273"/>
            <a:lumOff val="-2157"/>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de-CH" sz="2000" kern="1200" dirty="0" smtClean="0"/>
            <a:t>Besteller</a:t>
          </a:r>
          <a:br>
            <a:rPr lang="de-CH" sz="2000" kern="1200" dirty="0" smtClean="0"/>
          </a:br>
          <a:r>
            <a:rPr lang="de-CH" sz="1600" kern="1200" dirty="0" smtClean="0"/>
            <a:t>(Bund, Kantone, Verkehrsverb.)</a:t>
          </a:r>
          <a:endParaRPr lang="de-CH" sz="1200" kern="1200" dirty="0"/>
        </a:p>
      </dsp:txBody>
      <dsp:txXfrm>
        <a:off x="52681" y="2321407"/>
        <a:ext cx="2995470" cy="973808"/>
      </dsp:txXfrm>
    </dsp:sp>
    <dsp:sp modelId="{CF22601B-5ABE-4026-8276-3ACAF05938FA}">
      <dsp:nvSpPr>
        <dsp:cNvPr id="0" name=""/>
        <dsp:cNvSpPr/>
      </dsp:nvSpPr>
      <dsp:spPr>
        <a:xfrm rot="5400000">
          <a:off x="5425460" y="1185145"/>
          <a:ext cx="863336" cy="5512591"/>
        </a:xfrm>
        <a:prstGeom prst="round2SameRect">
          <a:avLst/>
        </a:prstGeom>
        <a:solidFill>
          <a:schemeClr val="accent4">
            <a:tint val="40000"/>
            <a:alpha val="90000"/>
            <a:hueOff val="-5973540"/>
            <a:satOff val="39103"/>
            <a:lumOff val="623"/>
            <a:alphaOff val="0"/>
          </a:schemeClr>
        </a:solidFill>
        <a:ln w="19050" cap="flat" cmpd="sng" algn="ctr">
          <a:solidFill>
            <a:schemeClr val="accent4">
              <a:tint val="40000"/>
              <a:alpha val="90000"/>
              <a:hueOff val="-5973540"/>
              <a:satOff val="39103"/>
              <a:lumOff val="62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ts val="0"/>
            </a:spcAft>
            <a:buChar char="••"/>
          </a:pPr>
          <a:r>
            <a:rPr lang="de-CH" sz="1800" kern="1200" dirty="0" smtClean="0"/>
            <a:t>Wahl VR</a:t>
          </a:r>
          <a:endParaRPr lang="de-CH" sz="1800" kern="1200" dirty="0"/>
        </a:p>
        <a:p>
          <a:pPr marL="171450" lvl="1" indent="-171450" algn="l" defTabSz="800100" rtl="0">
            <a:lnSpc>
              <a:spcPct val="90000"/>
            </a:lnSpc>
            <a:spcBef>
              <a:spcPct val="0"/>
            </a:spcBef>
            <a:spcAft>
              <a:spcPts val="0"/>
            </a:spcAft>
            <a:buChar char="••"/>
          </a:pPr>
          <a:r>
            <a:rPr lang="de-CH" sz="1800" kern="1200" dirty="0" smtClean="0"/>
            <a:t>Strategische Ziele</a:t>
          </a:r>
          <a:endParaRPr lang="de-CH" sz="1800" kern="1200" dirty="0"/>
        </a:p>
        <a:p>
          <a:pPr marL="171450" lvl="1" indent="-171450" algn="l" defTabSz="800100" rtl="0">
            <a:lnSpc>
              <a:spcPct val="90000"/>
            </a:lnSpc>
            <a:spcBef>
              <a:spcPct val="0"/>
            </a:spcBef>
            <a:spcAft>
              <a:spcPts val="0"/>
            </a:spcAft>
            <a:buChar char="••"/>
          </a:pPr>
          <a:r>
            <a:rPr lang="de-CH" sz="1800" kern="1200" dirty="0" smtClean="0"/>
            <a:t>Genehmigung Geschäftsbericht</a:t>
          </a:r>
          <a:endParaRPr lang="de-CH" sz="1800" kern="1200" dirty="0"/>
        </a:p>
      </dsp:txBody>
      <dsp:txXfrm rot="-5400000">
        <a:off x="3100833" y="3551918"/>
        <a:ext cx="5470446" cy="779046"/>
      </dsp:txXfrm>
    </dsp:sp>
    <dsp:sp modelId="{BC9BD278-37CE-4D06-9408-2DF810EB52CC}">
      <dsp:nvSpPr>
        <dsp:cNvPr id="0" name=""/>
        <dsp:cNvSpPr/>
      </dsp:nvSpPr>
      <dsp:spPr>
        <a:xfrm>
          <a:off x="0" y="3401855"/>
          <a:ext cx="3100832" cy="1079170"/>
        </a:xfrm>
        <a:prstGeom prst="roundRect">
          <a:avLst/>
        </a:prstGeom>
        <a:solidFill>
          <a:schemeClr val="accent4">
            <a:hueOff val="-5712527"/>
            <a:satOff val="40909"/>
            <a:lumOff val="-3235"/>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de-CH" sz="2000" kern="1200" dirty="0" smtClean="0"/>
            <a:t>Eigentümer der SBB</a:t>
          </a:r>
          <a:br>
            <a:rPr lang="de-CH" sz="2000" kern="1200" dirty="0" smtClean="0"/>
          </a:br>
          <a:r>
            <a:rPr lang="de-CH" sz="1600" kern="1200" dirty="0" smtClean="0"/>
            <a:t>(Bund)</a:t>
          </a:r>
          <a:endParaRPr lang="de-CH" sz="1200" kern="1200" dirty="0"/>
        </a:p>
      </dsp:txBody>
      <dsp:txXfrm>
        <a:off x="52681" y="3454536"/>
        <a:ext cx="2995470" cy="973808"/>
      </dsp:txXfrm>
    </dsp:sp>
    <dsp:sp modelId="{5685593A-CCE5-45C5-976B-3CFABBB16C28}">
      <dsp:nvSpPr>
        <dsp:cNvPr id="0" name=""/>
        <dsp:cNvSpPr/>
      </dsp:nvSpPr>
      <dsp:spPr>
        <a:xfrm rot="5400000">
          <a:off x="5425460" y="2318274"/>
          <a:ext cx="863336" cy="5512591"/>
        </a:xfrm>
        <a:prstGeom prst="round2SameRect">
          <a:avLst/>
        </a:prstGeom>
        <a:solidFill>
          <a:schemeClr val="accent4">
            <a:tint val="40000"/>
            <a:alpha val="90000"/>
            <a:hueOff val="-7964720"/>
            <a:satOff val="52137"/>
            <a:lumOff val="830"/>
            <a:alphaOff val="0"/>
          </a:schemeClr>
        </a:solidFill>
        <a:ln w="19050" cap="flat" cmpd="sng" algn="ctr">
          <a:solidFill>
            <a:schemeClr val="accent4">
              <a:tint val="40000"/>
              <a:alpha val="90000"/>
              <a:hueOff val="-7964720"/>
              <a:satOff val="52137"/>
              <a:lumOff val="83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ts val="0"/>
            </a:spcAft>
            <a:buChar char="••"/>
          </a:pPr>
          <a:r>
            <a:rPr lang="de-CH" sz="1800" kern="1200" dirty="0" smtClean="0"/>
            <a:t>Erweiterung Infrastruktur, Grossprojekte</a:t>
          </a:r>
          <a:endParaRPr lang="de-CH" sz="1800" kern="1200" dirty="0"/>
        </a:p>
        <a:p>
          <a:pPr marL="171450" lvl="1" indent="-171450" algn="l" defTabSz="800100" rtl="0">
            <a:lnSpc>
              <a:spcPct val="90000"/>
            </a:lnSpc>
            <a:spcBef>
              <a:spcPct val="0"/>
            </a:spcBef>
            <a:spcAft>
              <a:spcPts val="0"/>
            </a:spcAft>
            <a:buChar char="••"/>
          </a:pPr>
          <a:r>
            <a:rPr lang="de-CH" sz="1800" kern="1200" dirty="0" smtClean="0"/>
            <a:t>Private Anschlussgeleise, Terminalanlagen</a:t>
          </a:r>
          <a:endParaRPr lang="de-CH" sz="1800" kern="1200" dirty="0"/>
        </a:p>
        <a:p>
          <a:pPr marL="171450" lvl="1" indent="-171450" algn="l" defTabSz="800100" rtl="0">
            <a:lnSpc>
              <a:spcPct val="90000"/>
            </a:lnSpc>
            <a:spcBef>
              <a:spcPct val="0"/>
            </a:spcBef>
            <a:spcAft>
              <a:spcPts val="0"/>
            </a:spcAft>
            <a:buChar char="••"/>
          </a:pPr>
          <a:r>
            <a:rPr lang="de-CH" sz="1800" kern="1200" dirty="0" smtClean="0"/>
            <a:t>sowie alle bestellten Leistungen</a:t>
          </a:r>
          <a:endParaRPr lang="de-CH" sz="1800" kern="1200" dirty="0"/>
        </a:p>
      </dsp:txBody>
      <dsp:txXfrm rot="-5400000">
        <a:off x="3100833" y="4685047"/>
        <a:ext cx="5470446" cy="779046"/>
      </dsp:txXfrm>
    </dsp:sp>
    <dsp:sp modelId="{A509F363-029A-4981-8096-DC794AFEFE71}">
      <dsp:nvSpPr>
        <dsp:cNvPr id="0" name=""/>
        <dsp:cNvSpPr/>
      </dsp:nvSpPr>
      <dsp:spPr>
        <a:xfrm>
          <a:off x="0" y="4534985"/>
          <a:ext cx="3100832" cy="1079170"/>
        </a:xfrm>
        <a:prstGeom prst="roundRect">
          <a:avLst/>
        </a:prstGeom>
        <a:solidFill>
          <a:schemeClr val="accent4">
            <a:hueOff val="-7616702"/>
            <a:satOff val="54545"/>
            <a:lumOff val="-4314"/>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de-CH" sz="2000" kern="1200" dirty="0" err="1" smtClean="0"/>
            <a:t>Finanzierer</a:t>
          </a:r>
          <a:r>
            <a:rPr lang="de-CH" sz="2000" kern="1200" dirty="0" smtClean="0"/>
            <a:t/>
          </a:r>
          <a:br>
            <a:rPr lang="de-CH" sz="2000" kern="1200" dirty="0" smtClean="0"/>
          </a:br>
          <a:r>
            <a:rPr lang="de-CH" sz="1600" kern="1200" dirty="0" smtClean="0"/>
            <a:t>(Parlament)</a:t>
          </a:r>
          <a:endParaRPr lang="de-CH" sz="2000" kern="1200" dirty="0"/>
        </a:p>
      </dsp:txBody>
      <dsp:txXfrm>
        <a:off x="52681" y="4587666"/>
        <a:ext cx="2995470" cy="9738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84A879-778A-4A86-AD89-33AD4589D1D3}">
      <dsp:nvSpPr>
        <dsp:cNvPr id="0" name=""/>
        <dsp:cNvSpPr/>
      </dsp:nvSpPr>
      <dsp:spPr>
        <a:xfrm>
          <a:off x="0" y="1583"/>
          <a:ext cx="4679950" cy="6122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dirty="0" smtClean="0"/>
            <a:t>Konzept BAHN 2000</a:t>
          </a:r>
          <a:endParaRPr lang="de-CH" sz="1800" kern="1200" dirty="0"/>
        </a:p>
      </dsp:txBody>
      <dsp:txXfrm>
        <a:off x="29888" y="31471"/>
        <a:ext cx="4620174" cy="552485"/>
      </dsp:txXfrm>
    </dsp:sp>
    <dsp:sp modelId="{7DD5184C-755B-47EC-AE83-D5C08820784E}">
      <dsp:nvSpPr>
        <dsp:cNvPr id="0" name=""/>
        <dsp:cNvSpPr/>
      </dsp:nvSpPr>
      <dsp:spPr>
        <a:xfrm>
          <a:off x="0" y="626727"/>
          <a:ext cx="4679950" cy="6122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Schweizerischen Eisenbahn-Alpentransversale</a:t>
          </a:r>
          <a:endParaRPr lang="de-CH" sz="1800" kern="1200"/>
        </a:p>
      </dsp:txBody>
      <dsp:txXfrm>
        <a:off x="29888" y="656615"/>
        <a:ext cx="4620174" cy="552485"/>
      </dsp:txXfrm>
    </dsp:sp>
    <dsp:sp modelId="{1345DABD-1627-4A39-860D-8D0803E52B73}">
      <dsp:nvSpPr>
        <dsp:cNvPr id="0" name=""/>
        <dsp:cNvSpPr/>
      </dsp:nvSpPr>
      <dsp:spPr>
        <a:xfrm>
          <a:off x="0" y="1251870"/>
          <a:ext cx="4679950" cy="6122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Fonds für die Eisenbahngrossprojekte (FinöV-Fonds)</a:t>
          </a:r>
          <a:endParaRPr lang="de-CH" sz="1800" kern="1200"/>
        </a:p>
      </dsp:txBody>
      <dsp:txXfrm>
        <a:off x="29888" y="1281758"/>
        <a:ext cx="4620174" cy="552485"/>
      </dsp:txXfrm>
    </dsp:sp>
    <dsp:sp modelId="{BFC5B3DD-4308-40E4-AD1F-19EE9F5E48D0}">
      <dsp:nvSpPr>
        <dsp:cNvPr id="0" name=""/>
        <dsp:cNvSpPr/>
      </dsp:nvSpPr>
      <dsp:spPr>
        <a:xfrm>
          <a:off x="0" y="1877013"/>
          <a:ext cx="4679950" cy="6122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Zukünftige Entwicklung der Bahninfrastruktur (ZEB G)</a:t>
          </a:r>
          <a:endParaRPr lang="de-CH" sz="1800" kern="1200"/>
        </a:p>
      </dsp:txBody>
      <dsp:txXfrm>
        <a:off x="29888" y="1906901"/>
        <a:ext cx="4620174" cy="552485"/>
      </dsp:txXfrm>
    </dsp:sp>
    <dsp:sp modelId="{CABE951A-7F43-485B-82ED-995C51DC12AB}">
      <dsp:nvSpPr>
        <dsp:cNvPr id="0" name=""/>
        <dsp:cNvSpPr/>
      </dsp:nvSpPr>
      <dsp:spPr>
        <a:xfrm>
          <a:off x="0" y="2502156"/>
          <a:ext cx="4679950" cy="6122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HGV-Anschluss</a:t>
          </a:r>
          <a:endParaRPr lang="de-CH" sz="1800" kern="1200"/>
        </a:p>
      </dsp:txBody>
      <dsp:txXfrm>
        <a:off x="29888" y="2532044"/>
        <a:ext cx="4620174" cy="552485"/>
      </dsp:txXfrm>
    </dsp:sp>
    <dsp:sp modelId="{21114E78-9B44-4635-9D18-83C737A3CEAB}">
      <dsp:nvSpPr>
        <dsp:cNvPr id="0" name=""/>
        <dsp:cNvSpPr/>
      </dsp:nvSpPr>
      <dsp:spPr>
        <a:xfrm>
          <a:off x="0" y="3127299"/>
          <a:ext cx="4679950" cy="6122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Anteile der Kantone an den Abgeltungen und Finanzhilfen im Regionalverkehr</a:t>
          </a:r>
          <a:endParaRPr lang="de-CH" sz="1800" kern="1200"/>
        </a:p>
      </dsp:txBody>
      <dsp:txXfrm>
        <a:off x="29888" y="3157187"/>
        <a:ext cx="4620174" cy="552485"/>
      </dsp:txXfrm>
    </dsp:sp>
    <dsp:sp modelId="{4B913DF0-3768-4612-A40D-00E759BC6A24}">
      <dsp:nvSpPr>
        <dsp:cNvPr id="0" name=""/>
        <dsp:cNvSpPr/>
      </dsp:nvSpPr>
      <dsp:spPr>
        <a:xfrm>
          <a:off x="0" y="3752442"/>
          <a:ext cx="4679950" cy="6122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Eisenbahn-Netzzugang</a:t>
          </a:r>
          <a:endParaRPr lang="de-CH" sz="1800" kern="1200"/>
        </a:p>
      </dsp:txBody>
      <dsp:txXfrm>
        <a:off x="29888" y="3782330"/>
        <a:ext cx="4620174" cy="552485"/>
      </dsp:txXfrm>
    </dsp:sp>
    <dsp:sp modelId="{731F256F-D405-46F8-8215-62B8CA1E0185}">
      <dsp:nvSpPr>
        <dsp:cNvPr id="0" name=""/>
        <dsp:cNvSpPr/>
      </dsp:nvSpPr>
      <dsp:spPr>
        <a:xfrm>
          <a:off x="0" y="4377586"/>
          <a:ext cx="4679950" cy="6122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Schiedskommission im Eisenbahnverkehr</a:t>
          </a:r>
          <a:endParaRPr lang="de-CH" sz="1800" kern="1200"/>
        </a:p>
      </dsp:txBody>
      <dsp:txXfrm>
        <a:off x="29888" y="4407474"/>
        <a:ext cx="4620174" cy="552485"/>
      </dsp:txXfrm>
    </dsp:sp>
    <dsp:sp modelId="{BC2B21FB-FA44-43ED-B77D-CE6916E7C689}">
      <dsp:nvSpPr>
        <dsp:cNvPr id="0" name=""/>
        <dsp:cNvSpPr/>
      </dsp:nvSpPr>
      <dsp:spPr>
        <a:xfrm>
          <a:off x="0" y="5002729"/>
          <a:ext cx="4679950" cy="612261"/>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Zulassung zum Führen von Triebfahrzeugen der Eisenbahnen</a:t>
          </a:r>
          <a:endParaRPr lang="de-CH" sz="1800" kern="1200"/>
        </a:p>
      </dsp:txBody>
      <dsp:txXfrm>
        <a:off x="29888" y="5032617"/>
        <a:ext cx="4620174" cy="55248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4B21E3-DF0D-45E4-9613-B605503DE8BD}">
      <dsp:nvSpPr>
        <dsp:cNvPr id="0" name=""/>
        <dsp:cNvSpPr/>
      </dsp:nvSpPr>
      <dsp:spPr>
        <a:xfrm>
          <a:off x="0" y="2226"/>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dirty="0" smtClean="0"/>
            <a:t>Plangenehmigungsverfahren für Eisenbahnanlagen</a:t>
          </a:r>
          <a:endParaRPr lang="de-CH" sz="1800" kern="1200" dirty="0"/>
        </a:p>
      </dsp:txBody>
      <dsp:txXfrm>
        <a:off x="26883" y="29109"/>
        <a:ext cx="4626754" cy="496933"/>
      </dsp:txXfrm>
    </dsp:sp>
    <dsp:sp modelId="{79C57E03-325F-425E-B82F-1F7EFBA40105}">
      <dsp:nvSpPr>
        <dsp:cNvPr id="0" name=""/>
        <dsp:cNvSpPr/>
      </dsp:nvSpPr>
      <dsp:spPr>
        <a:xfrm>
          <a:off x="0" y="564612"/>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Anschlussgleise</a:t>
          </a:r>
          <a:endParaRPr lang="de-CH" sz="1800" kern="1200"/>
        </a:p>
      </dsp:txBody>
      <dsp:txXfrm>
        <a:off x="26883" y="591495"/>
        <a:ext cx="4626754" cy="496933"/>
      </dsp:txXfrm>
    </dsp:sp>
    <dsp:sp modelId="{8B45A8BF-7982-4BDF-8FD4-0889AEEECE92}">
      <dsp:nvSpPr>
        <dsp:cNvPr id="0" name=""/>
        <dsp:cNvSpPr/>
      </dsp:nvSpPr>
      <dsp:spPr>
        <a:xfrm>
          <a:off x="0" y="1126997"/>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dirty="0" smtClean="0"/>
            <a:t>Beförderung gefährlicher Güter</a:t>
          </a:r>
          <a:endParaRPr lang="de-CH" sz="1800" kern="1200" dirty="0"/>
        </a:p>
      </dsp:txBody>
      <dsp:txXfrm>
        <a:off x="26883" y="1153880"/>
        <a:ext cx="4626754" cy="496933"/>
      </dsp:txXfrm>
    </dsp:sp>
    <dsp:sp modelId="{E3EDE2D8-8664-41D6-B821-29B749BE3BD0}">
      <dsp:nvSpPr>
        <dsp:cNvPr id="0" name=""/>
        <dsp:cNvSpPr/>
      </dsp:nvSpPr>
      <dsp:spPr>
        <a:xfrm>
          <a:off x="0" y="1689383"/>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Gütertransport </a:t>
          </a:r>
          <a:endParaRPr lang="de-CH" sz="1800" kern="1200"/>
        </a:p>
      </dsp:txBody>
      <dsp:txXfrm>
        <a:off x="26883" y="1716266"/>
        <a:ext cx="4626754" cy="496933"/>
      </dsp:txXfrm>
    </dsp:sp>
    <dsp:sp modelId="{81566DF9-46A5-4E06-9FDD-1CC978ABB4AF}">
      <dsp:nvSpPr>
        <dsp:cNvPr id="0" name=""/>
        <dsp:cNvSpPr/>
      </dsp:nvSpPr>
      <dsp:spPr>
        <a:xfrm>
          <a:off x="0" y="2251769"/>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Lärmsanierung</a:t>
          </a:r>
          <a:endParaRPr lang="de-CH" sz="1800" kern="1200"/>
        </a:p>
      </dsp:txBody>
      <dsp:txXfrm>
        <a:off x="26883" y="2278652"/>
        <a:ext cx="4626754" cy="496933"/>
      </dsp:txXfrm>
    </dsp:sp>
    <dsp:sp modelId="{743A89F8-0721-483A-A0EC-74CD40E19199}">
      <dsp:nvSpPr>
        <dsp:cNvPr id="0" name=""/>
        <dsp:cNvSpPr/>
      </dsp:nvSpPr>
      <dsp:spPr>
        <a:xfrm>
          <a:off x="0" y="2814154"/>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Sicherheitsrelevanten Tätigkeiten im Eisenbahnbereich</a:t>
          </a:r>
          <a:endParaRPr lang="de-CH" sz="1800" kern="1200"/>
        </a:p>
      </dsp:txBody>
      <dsp:txXfrm>
        <a:off x="26883" y="2841037"/>
        <a:ext cx="4626754" cy="496933"/>
      </dsp:txXfrm>
    </dsp:sp>
    <dsp:sp modelId="{4A8190A5-EED2-47BD-BC66-4CFB2C20AB40}">
      <dsp:nvSpPr>
        <dsp:cNvPr id="0" name=""/>
        <dsp:cNvSpPr/>
      </dsp:nvSpPr>
      <dsp:spPr>
        <a:xfrm>
          <a:off x="0" y="3376540"/>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dirty="0" smtClean="0"/>
            <a:t>Sicherheitsorgane der Transportunternehmen im </a:t>
          </a:r>
          <a:r>
            <a:rPr lang="de-DE" sz="1800" kern="1200" dirty="0" err="1" smtClean="0"/>
            <a:t>öV</a:t>
          </a:r>
          <a:endParaRPr lang="de-CH" sz="1800" kern="1200" dirty="0"/>
        </a:p>
      </dsp:txBody>
      <dsp:txXfrm>
        <a:off x="26883" y="3403423"/>
        <a:ext cx="4626754" cy="496933"/>
      </dsp:txXfrm>
    </dsp:sp>
    <dsp:sp modelId="{C0B62504-611B-4EE2-939E-8B72835F7830}">
      <dsp:nvSpPr>
        <dsp:cNvPr id="0" name=""/>
        <dsp:cNvSpPr/>
      </dsp:nvSpPr>
      <dsp:spPr>
        <a:xfrm>
          <a:off x="0" y="3938926"/>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Unfalluntersuchung</a:t>
          </a:r>
          <a:endParaRPr lang="de-CH" sz="1800" kern="1200"/>
        </a:p>
      </dsp:txBody>
      <dsp:txXfrm>
        <a:off x="26883" y="3965809"/>
        <a:ext cx="4626754" cy="496933"/>
      </dsp:txXfrm>
    </dsp:sp>
    <dsp:sp modelId="{56D5CD26-CBBC-4B5C-938B-5348E39D29F8}">
      <dsp:nvSpPr>
        <dsp:cNvPr id="0" name=""/>
        <dsp:cNvSpPr/>
      </dsp:nvSpPr>
      <dsp:spPr>
        <a:xfrm>
          <a:off x="0" y="4501312"/>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Rechnungswesen der konzessionierten Unternehmen</a:t>
          </a:r>
          <a:endParaRPr lang="de-CH" sz="1800" kern="1200"/>
        </a:p>
      </dsp:txBody>
      <dsp:txXfrm>
        <a:off x="26883" y="4528195"/>
        <a:ext cx="4626754" cy="496933"/>
      </dsp:txXfrm>
    </dsp:sp>
    <dsp:sp modelId="{826DFCC5-67EA-433C-9ACD-AAF4BA03563E}">
      <dsp:nvSpPr>
        <dsp:cNvPr id="0" name=""/>
        <dsp:cNvSpPr/>
      </dsp:nvSpPr>
      <dsp:spPr>
        <a:xfrm>
          <a:off x="0" y="5063697"/>
          <a:ext cx="4680520" cy="550699"/>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DE" sz="1800" kern="1200" smtClean="0"/>
            <a:t>Arbeitszeit</a:t>
          </a:r>
          <a:endParaRPr lang="de-CH" sz="1800" kern="1200"/>
        </a:p>
      </dsp:txBody>
      <dsp:txXfrm>
        <a:off x="26883" y="5090580"/>
        <a:ext cx="4626754" cy="4969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00A751-86C6-4DE5-811D-599C0229A92B}">
      <dsp:nvSpPr>
        <dsp:cNvPr id="0" name=""/>
        <dsp:cNvSpPr/>
      </dsp:nvSpPr>
      <dsp:spPr>
        <a:xfrm>
          <a:off x="2935968" y="2052797"/>
          <a:ext cx="2708062" cy="2708062"/>
        </a:xfrm>
        <a:prstGeom prst="ellipse">
          <a:avLst/>
        </a:prstGeom>
        <a:solidFill>
          <a:srgbClr val="7030A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rtl="0">
            <a:lnSpc>
              <a:spcPct val="90000"/>
            </a:lnSpc>
            <a:spcBef>
              <a:spcPct val="0"/>
            </a:spcBef>
            <a:spcAft>
              <a:spcPct val="35000"/>
            </a:spcAft>
          </a:pPr>
          <a:r>
            <a:rPr lang="de-CH" sz="2400" kern="1200" dirty="0" smtClean="0"/>
            <a:t>Politische Steuerung der SBB</a:t>
          </a:r>
          <a:endParaRPr lang="de-CH" sz="2400" kern="1200" dirty="0"/>
        </a:p>
      </dsp:txBody>
      <dsp:txXfrm>
        <a:off x="3332554" y="2449383"/>
        <a:ext cx="1914890" cy="1914890"/>
      </dsp:txXfrm>
    </dsp:sp>
    <dsp:sp modelId="{38319455-6908-40EC-ABDF-A6356A47DE6C}">
      <dsp:nvSpPr>
        <dsp:cNvPr id="0" name=""/>
        <dsp:cNvSpPr/>
      </dsp:nvSpPr>
      <dsp:spPr>
        <a:xfrm rot="12900000">
          <a:off x="1096788" y="1547237"/>
          <a:ext cx="2177123" cy="771797"/>
        </a:xfrm>
        <a:prstGeom prst="lef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9C05015B-970C-4A84-9EFD-549A18D406C2}">
      <dsp:nvSpPr>
        <dsp:cNvPr id="0" name=""/>
        <dsp:cNvSpPr/>
      </dsp:nvSpPr>
      <dsp:spPr>
        <a:xfrm>
          <a:off x="7322" y="279699"/>
          <a:ext cx="2572659" cy="2058127"/>
        </a:xfrm>
        <a:prstGeom prst="roundRect">
          <a:avLst>
            <a:gd name="adj" fmla="val 10000"/>
          </a:avLst>
        </a:prstGeom>
        <a:solidFill>
          <a:srgbClr val="00B0F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rtl="0">
            <a:lnSpc>
              <a:spcPct val="90000"/>
            </a:lnSpc>
            <a:spcBef>
              <a:spcPct val="0"/>
            </a:spcBef>
            <a:spcAft>
              <a:spcPct val="35000"/>
            </a:spcAft>
          </a:pPr>
          <a:r>
            <a:rPr lang="de-CH" sz="2400" kern="1200" dirty="0" smtClean="0"/>
            <a:t>Einfluss-</a:t>
          </a:r>
          <a:br>
            <a:rPr lang="de-CH" sz="2400" kern="1200" dirty="0" smtClean="0"/>
          </a:br>
          <a:r>
            <a:rPr lang="de-CH" sz="2400" kern="1200" dirty="0" err="1" smtClean="0"/>
            <a:t>möglichkeiten</a:t>
          </a:r>
          <a:r>
            <a:rPr lang="de-CH" sz="2400" kern="1200" dirty="0" smtClean="0"/>
            <a:t> der Politik</a:t>
          </a:r>
          <a:endParaRPr lang="de-CH" sz="2400" kern="1200" dirty="0"/>
        </a:p>
      </dsp:txBody>
      <dsp:txXfrm>
        <a:off x="67602" y="339979"/>
        <a:ext cx="2452099" cy="1937567"/>
      </dsp:txXfrm>
    </dsp:sp>
    <dsp:sp modelId="{AFB7AF82-BF2D-4A04-99E5-B46057FFABD1}">
      <dsp:nvSpPr>
        <dsp:cNvPr id="0" name=""/>
        <dsp:cNvSpPr/>
      </dsp:nvSpPr>
      <dsp:spPr>
        <a:xfrm rot="19500000">
          <a:off x="5306088" y="1547237"/>
          <a:ext cx="2177123" cy="771797"/>
        </a:xfrm>
        <a:prstGeom prst="lef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sp>
    <dsp:sp modelId="{8A9299B9-FBD8-4872-AA36-57BC2E94F3BB}">
      <dsp:nvSpPr>
        <dsp:cNvPr id="0" name=""/>
        <dsp:cNvSpPr/>
      </dsp:nvSpPr>
      <dsp:spPr>
        <a:xfrm>
          <a:off x="6000018" y="279699"/>
          <a:ext cx="2572659" cy="2058127"/>
        </a:xfrm>
        <a:prstGeom prst="roundRect">
          <a:avLst>
            <a:gd name="adj" fmla="val 10000"/>
          </a:avLst>
        </a:prstGeom>
        <a:solidFill>
          <a:srgbClr val="FF000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rtl="0">
            <a:lnSpc>
              <a:spcPct val="90000"/>
            </a:lnSpc>
            <a:spcBef>
              <a:spcPct val="0"/>
            </a:spcBef>
            <a:spcAft>
              <a:spcPct val="35000"/>
            </a:spcAft>
          </a:pPr>
          <a:r>
            <a:rPr lang="de-CH" sz="2400" kern="1200" dirty="0" smtClean="0"/>
            <a:t>Die politische Rationalität</a:t>
          </a:r>
          <a:endParaRPr lang="de-CH" sz="2400" kern="1200" dirty="0"/>
        </a:p>
      </dsp:txBody>
      <dsp:txXfrm>
        <a:off x="6060298" y="339979"/>
        <a:ext cx="2452099" cy="193756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F92BB5-7331-4494-BA4E-54539A7FEF19}">
      <dsp:nvSpPr>
        <dsp:cNvPr id="0" name=""/>
        <dsp:cNvSpPr/>
      </dsp:nvSpPr>
      <dsp:spPr>
        <a:xfrm>
          <a:off x="41" y="89155"/>
          <a:ext cx="4008949" cy="576000"/>
        </a:xfrm>
        <a:prstGeom prst="rect">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de-DE" sz="2000" kern="1200" dirty="0" smtClean="0"/>
            <a:t>Politische Rationalität</a:t>
          </a:r>
          <a:endParaRPr lang="de-CH" sz="2000" kern="1200" dirty="0"/>
        </a:p>
      </dsp:txBody>
      <dsp:txXfrm>
        <a:off x="41" y="89155"/>
        <a:ext cx="4008949" cy="576000"/>
      </dsp:txXfrm>
    </dsp:sp>
    <dsp:sp modelId="{CC87DE64-EA53-4594-A034-F06F918880E6}">
      <dsp:nvSpPr>
        <dsp:cNvPr id="0" name=""/>
        <dsp:cNvSpPr/>
      </dsp:nvSpPr>
      <dsp:spPr>
        <a:xfrm>
          <a:off x="41" y="665155"/>
          <a:ext cx="4008949" cy="4282199"/>
        </a:xfrm>
        <a:prstGeom prst="rect">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de-DE" sz="2000" kern="1200" dirty="0" smtClean="0"/>
            <a:t>Formales Erfolgskriterium: Mehrheiten in formalen Abstimmungen</a:t>
          </a:r>
          <a:br>
            <a:rPr lang="de-DE" sz="2000" kern="1200" dirty="0" smtClean="0"/>
          </a:br>
          <a:endParaRPr lang="de-CH" sz="2000" kern="1200" dirty="0"/>
        </a:p>
        <a:p>
          <a:pPr marL="228600" lvl="1" indent="-228600" algn="l" defTabSz="889000" rtl="0">
            <a:lnSpc>
              <a:spcPct val="90000"/>
            </a:lnSpc>
            <a:spcBef>
              <a:spcPct val="0"/>
            </a:spcBef>
            <a:spcAft>
              <a:spcPct val="15000"/>
            </a:spcAft>
            <a:buChar char="••"/>
          </a:pPr>
          <a:r>
            <a:rPr lang="de-DE" sz="2000" kern="1200" dirty="0" smtClean="0"/>
            <a:t>Kritische Erfolgsfaktoren:</a:t>
          </a:r>
          <a:endParaRPr lang="de-CH" sz="2000" kern="1200" dirty="0"/>
        </a:p>
        <a:p>
          <a:pPr marL="457200" lvl="2" indent="-228600" algn="l" defTabSz="889000" rtl="0">
            <a:lnSpc>
              <a:spcPct val="90000"/>
            </a:lnSpc>
            <a:spcBef>
              <a:spcPct val="0"/>
            </a:spcBef>
            <a:spcAft>
              <a:spcPct val="15000"/>
            </a:spcAft>
            <a:buChar char="••"/>
          </a:pPr>
          <a:r>
            <a:rPr lang="de-DE" sz="2000" kern="1200" dirty="0" smtClean="0"/>
            <a:t>Koalitionen</a:t>
          </a:r>
          <a:endParaRPr lang="de-CH" sz="2000" kern="1200" dirty="0"/>
        </a:p>
        <a:p>
          <a:pPr marL="457200" lvl="2" indent="-228600" algn="l" defTabSz="889000" rtl="0">
            <a:lnSpc>
              <a:spcPct val="90000"/>
            </a:lnSpc>
            <a:spcBef>
              <a:spcPct val="0"/>
            </a:spcBef>
            <a:spcAft>
              <a:spcPct val="15000"/>
            </a:spcAft>
            <a:buChar char="••"/>
          </a:pPr>
          <a:r>
            <a:rPr lang="de-DE" sz="2000" kern="1200" dirty="0" smtClean="0"/>
            <a:t>Tauschprozesse</a:t>
          </a:r>
          <a:endParaRPr lang="de-CH" sz="2000" kern="1200" dirty="0"/>
        </a:p>
        <a:p>
          <a:pPr marL="457200" lvl="2" indent="-228600" algn="l" defTabSz="889000" rtl="0">
            <a:lnSpc>
              <a:spcPct val="90000"/>
            </a:lnSpc>
            <a:spcBef>
              <a:spcPct val="0"/>
            </a:spcBef>
            <a:spcAft>
              <a:spcPct val="15000"/>
            </a:spcAft>
            <a:buChar char="••"/>
          </a:pPr>
          <a:r>
            <a:rPr lang="de-DE" sz="2000" kern="1200" dirty="0" smtClean="0"/>
            <a:t>Meinungsbildung</a:t>
          </a:r>
          <a:endParaRPr lang="de-CH" sz="2000" kern="1200" dirty="0"/>
        </a:p>
        <a:p>
          <a:pPr marL="457200" lvl="2" indent="-228600" algn="l" defTabSz="889000" rtl="0">
            <a:lnSpc>
              <a:spcPct val="90000"/>
            </a:lnSpc>
            <a:spcBef>
              <a:spcPct val="0"/>
            </a:spcBef>
            <a:spcAft>
              <a:spcPct val="15000"/>
            </a:spcAft>
            <a:buChar char="••"/>
          </a:pPr>
          <a:r>
            <a:rPr lang="de-DE" sz="2000" kern="1200" dirty="0" smtClean="0"/>
            <a:t>Image</a:t>
          </a:r>
          <a:endParaRPr lang="de-CH" sz="2000" kern="1200" dirty="0"/>
        </a:p>
        <a:p>
          <a:pPr marL="457200" lvl="2" indent="-228600" algn="l" defTabSz="889000" rtl="0">
            <a:lnSpc>
              <a:spcPct val="90000"/>
            </a:lnSpc>
            <a:spcBef>
              <a:spcPct val="0"/>
            </a:spcBef>
            <a:spcAft>
              <a:spcPct val="15000"/>
            </a:spcAft>
            <a:buChar char="••"/>
          </a:pPr>
          <a:r>
            <a:rPr lang="de-DE" sz="2000" kern="1200" dirty="0" smtClean="0"/>
            <a:t>Einbezug</a:t>
          </a:r>
          <a:br>
            <a:rPr lang="de-DE" sz="2000" kern="1200" dirty="0" smtClean="0"/>
          </a:br>
          <a:endParaRPr lang="de-CH" sz="2000" kern="1200" dirty="0"/>
        </a:p>
        <a:p>
          <a:pPr marL="228600" lvl="1" indent="-228600" algn="l" defTabSz="889000" rtl="0">
            <a:lnSpc>
              <a:spcPct val="90000"/>
            </a:lnSpc>
            <a:spcBef>
              <a:spcPct val="0"/>
            </a:spcBef>
            <a:spcAft>
              <a:spcPct val="15000"/>
            </a:spcAft>
            <a:buChar char="••"/>
          </a:pPr>
          <a:r>
            <a:rPr lang="de-DE" sz="2000" kern="1200" dirty="0" smtClean="0"/>
            <a:t>Interne und externe Intransparenz begünstigt politischen Erfolg</a:t>
          </a:r>
          <a:endParaRPr lang="de-CH" sz="2000" kern="1200" dirty="0"/>
        </a:p>
      </dsp:txBody>
      <dsp:txXfrm>
        <a:off x="41" y="665155"/>
        <a:ext cx="4008949" cy="4282199"/>
      </dsp:txXfrm>
    </dsp:sp>
    <dsp:sp modelId="{C504330E-7455-4CA0-B18C-366F4A16643A}">
      <dsp:nvSpPr>
        <dsp:cNvPr id="0" name=""/>
        <dsp:cNvSpPr/>
      </dsp:nvSpPr>
      <dsp:spPr>
        <a:xfrm>
          <a:off x="4570243" y="89155"/>
          <a:ext cx="4008949" cy="576000"/>
        </a:xfrm>
        <a:prstGeom prst="rect">
          <a:avLst/>
        </a:prstGeom>
        <a:solidFill>
          <a:schemeClr val="accent4">
            <a:hueOff val="-7616702"/>
            <a:satOff val="54545"/>
            <a:lumOff val="-4314"/>
            <a:alphaOff val="0"/>
          </a:schemeClr>
        </a:solidFill>
        <a:ln w="19050" cap="flat" cmpd="sng" algn="ctr">
          <a:solidFill>
            <a:schemeClr val="accent4">
              <a:hueOff val="-7616702"/>
              <a:satOff val="54545"/>
              <a:lumOff val="-431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de-DE" sz="2000" kern="1200" dirty="0" smtClean="0"/>
            <a:t>Ökonomische Rationalität</a:t>
          </a:r>
          <a:endParaRPr lang="de-DE" sz="2000" kern="1200" dirty="0"/>
        </a:p>
      </dsp:txBody>
      <dsp:txXfrm>
        <a:off x="4570243" y="89155"/>
        <a:ext cx="4008949" cy="576000"/>
      </dsp:txXfrm>
    </dsp:sp>
    <dsp:sp modelId="{A50F61F8-E8BF-4327-933D-919F4593B538}">
      <dsp:nvSpPr>
        <dsp:cNvPr id="0" name=""/>
        <dsp:cNvSpPr/>
      </dsp:nvSpPr>
      <dsp:spPr>
        <a:xfrm>
          <a:off x="4570243" y="665155"/>
          <a:ext cx="4008949" cy="4282199"/>
        </a:xfrm>
        <a:prstGeom prst="rect">
          <a:avLst/>
        </a:prstGeom>
        <a:solidFill>
          <a:schemeClr val="accent4">
            <a:tint val="40000"/>
            <a:alpha val="90000"/>
            <a:hueOff val="-7964720"/>
            <a:satOff val="52137"/>
            <a:lumOff val="830"/>
            <a:alphaOff val="0"/>
          </a:schemeClr>
        </a:solidFill>
        <a:ln w="19050" cap="flat" cmpd="sng" algn="ctr">
          <a:solidFill>
            <a:schemeClr val="accent4">
              <a:tint val="40000"/>
              <a:alpha val="90000"/>
              <a:hueOff val="-7964720"/>
              <a:satOff val="52137"/>
              <a:lumOff val="83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de-DE" sz="2000" kern="1200" dirty="0" smtClean="0"/>
            <a:t>Formales Erfolgskriterium:</a:t>
          </a:r>
          <a:br>
            <a:rPr lang="de-DE" sz="2000" kern="1200" dirty="0" smtClean="0"/>
          </a:br>
          <a:r>
            <a:rPr lang="de-DE" sz="2000" kern="1200" dirty="0" smtClean="0"/>
            <a:t>Gewinn / Verkaufserfolg am Markt</a:t>
          </a:r>
          <a:br>
            <a:rPr lang="de-DE" sz="2000" kern="1200" dirty="0" smtClean="0"/>
          </a:br>
          <a:endParaRPr lang="de-CH" sz="2000" kern="1200" dirty="0"/>
        </a:p>
        <a:p>
          <a:pPr marL="228600" lvl="1" indent="-228600" algn="l" defTabSz="889000" rtl="0">
            <a:lnSpc>
              <a:spcPct val="90000"/>
            </a:lnSpc>
            <a:spcBef>
              <a:spcPct val="0"/>
            </a:spcBef>
            <a:spcAft>
              <a:spcPct val="15000"/>
            </a:spcAft>
            <a:buChar char="••"/>
          </a:pPr>
          <a:r>
            <a:rPr lang="de-DE" sz="2000" kern="1200" dirty="0" smtClean="0"/>
            <a:t>Kritische Erfolgsfaktoren:</a:t>
          </a:r>
          <a:endParaRPr lang="de-CH" sz="2000" kern="1200" dirty="0"/>
        </a:p>
        <a:p>
          <a:pPr marL="457200" lvl="2" indent="-228600" algn="l" defTabSz="889000" rtl="0">
            <a:lnSpc>
              <a:spcPct val="90000"/>
            </a:lnSpc>
            <a:spcBef>
              <a:spcPct val="0"/>
            </a:spcBef>
            <a:spcAft>
              <a:spcPct val="15000"/>
            </a:spcAft>
            <a:buChar char="••"/>
          </a:pPr>
          <a:r>
            <a:rPr lang="de-DE" sz="2000" kern="1200" dirty="0" smtClean="0"/>
            <a:t>Effizienz und Effektivität</a:t>
          </a:r>
          <a:endParaRPr lang="de-CH" sz="2000" kern="1200" dirty="0"/>
        </a:p>
        <a:p>
          <a:pPr marL="457200" lvl="2" indent="-228600" algn="l" defTabSz="889000" rtl="0">
            <a:lnSpc>
              <a:spcPct val="90000"/>
            </a:lnSpc>
            <a:spcBef>
              <a:spcPct val="0"/>
            </a:spcBef>
            <a:spcAft>
              <a:spcPct val="15000"/>
            </a:spcAft>
            <a:buChar char="••"/>
          </a:pPr>
          <a:r>
            <a:rPr lang="de-DE" sz="2000" kern="1200" dirty="0" smtClean="0"/>
            <a:t>Marktbearbeitung</a:t>
          </a:r>
          <a:endParaRPr lang="de-CH" sz="2000" kern="1200" dirty="0"/>
        </a:p>
        <a:p>
          <a:pPr marL="457200" lvl="2" indent="-228600" algn="l" defTabSz="889000" rtl="0">
            <a:lnSpc>
              <a:spcPct val="90000"/>
            </a:lnSpc>
            <a:spcBef>
              <a:spcPct val="0"/>
            </a:spcBef>
            <a:spcAft>
              <a:spcPct val="15000"/>
            </a:spcAft>
            <a:buChar char="••"/>
          </a:pPr>
          <a:r>
            <a:rPr lang="de-DE" sz="2000" kern="1200" dirty="0" smtClean="0"/>
            <a:t>Marktumgehung</a:t>
          </a:r>
          <a:endParaRPr lang="de-CH" sz="2000" kern="1200" dirty="0"/>
        </a:p>
        <a:p>
          <a:pPr marL="457200" lvl="2" indent="-228600" algn="l" defTabSz="889000" rtl="0">
            <a:lnSpc>
              <a:spcPct val="90000"/>
            </a:lnSpc>
            <a:spcBef>
              <a:spcPct val="0"/>
            </a:spcBef>
            <a:spcAft>
              <a:spcPct val="15000"/>
            </a:spcAft>
            <a:buChar char="••"/>
          </a:pPr>
          <a:r>
            <a:rPr lang="de-DE" sz="2000" kern="1200" dirty="0" smtClean="0"/>
            <a:t>Image</a:t>
          </a:r>
          <a:endParaRPr lang="de-CH" sz="2000" kern="1200" dirty="0"/>
        </a:p>
        <a:p>
          <a:pPr marL="457200" lvl="2" indent="-228600" algn="l" defTabSz="889000" rtl="0">
            <a:lnSpc>
              <a:spcPct val="90000"/>
            </a:lnSpc>
            <a:spcBef>
              <a:spcPct val="0"/>
            </a:spcBef>
            <a:spcAft>
              <a:spcPct val="15000"/>
            </a:spcAft>
            <a:buChar char="••"/>
          </a:pPr>
          <a:r>
            <a:rPr lang="de-DE" sz="2000" kern="1200" dirty="0" smtClean="0"/>
            <a:t>Geschwindigkeit</a:t>
          </a:r>
          <a:br>
            <a:rPr lang="de-DE" sz="2000" kern="1200" dirty="0" smtClean="0"/>
          </a:br>
          <a:endParaRPr lang="de-CH" sz="2000" kern="1200" dirty="0"/>
        </a:p>
        <a:p>
          <a:pPr marL="228600" lvl="1" indent="-228600" algn="l" defTabSz="889000" rtl="0">
            <a:lnSpc>
              <a:spcPct val="90000"/>
            </a:lnSpc>
            <a:spcBef>
              <a:spcPct val="0"/>
            </a:spcBef>
            <a:spcAft>
              <a:spcPct val="15000"/>
            </a:spcAft>
            <a:buChar char="••"/>
          </a:pPr>
          <a:r>
            <a:rPr lang="de-DE" sz="2000" kern="1200" dirty="0" smtClean="0"/>
            <a:t>Interne Transparenz und externe Intransparenz begünstigt Management-Erfolg</a:t>
          </a:r>
          <a:endParaRPr lang="de-CH" sz="2000" kern="1200" dirty="0"/>
        </a:p>
      </dsp:txBody>
      <dsp:txXfrm>
        <a:off x="4570243" y="665155"/>
        <a:ext cx="4008949" cy="428219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B584A8-3E23-47B9-B1F3-7F181CAF290C}">
      <dsp:nvSpPr>
        <dsp:cNvPr id="0" name=""/>
        <dsp:cNvSpPr/>
      </dsp:nvSpPr>
      <dsp:spPr>
        <a:xfrm>
          <a:off x="0" y="2883"/>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57055B-AE5B-4D48-89AB-DB18FBAD5BDB}">
      <dsp:nvSpPr>
        <dsp:cNvPr id="0" name=""/>
        <dsp:cNvSpPr/>
      </dsp:nvSpPr>
      <dsp:spPr>
        <a:xfrm>
          <a:off x="0" y="2883"/>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ts val="0"/>
            </a:spcAft>
          </a:pPr>
          <a:r>
            <a:rPr lang="de-CH" sz="1800" kern="1200" dirty="0" err="1" smtClean="0"/>
            <a:t>Ip</a:t>
          </a:r>
          <a:r>
            <a:rPr lang="de-CH" sz="1800" kern="1200" dirty="0" smtClean="0"/>
            <a:t>: SBB. Lärmschutzwände und nachhaltige Entwicklung</a:t>
          </a:r>
          <a:endParaRPr lang="de-CH" sz="1800" kern="1200" dirty="0"/>
        </a:p>
      </dsp:txBody>
      <dsp:txXfrm>
        <a:off x="0" y="2883"/>
        <a:ext cx="9477520" cy="536262"/>
      </dsp:txXfrm>
    </dsp:sp>
    <dsp:sp modelId="{AFB0E4C6-F348-47D5-A885-5FB6010535F9}">
      <dsp:nvSpPr>
        <dsp:cNvPr id="0" name=""/>
        <dsp:cNvSpPr/>
      </dsp:nvSpPr>
      <dsp:spPr>
        <a:xfrm>
          <a:off x="0" y="539145"/>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4C1448-C190-4550-BC3E-E6B7E56D888C}">
      <dsp:nvSpPr>
        <dsp:cNvPr id="0" name=""/>
        <dsp:cNvSpPr/>
      </dsp:nvSpPr>
      <dsp:spPr>
        <a:xfrm>
          <a:off x="0" y="539145"/>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dirty="0" err="1" smtClean="0"/>
            <a:t>Ip</a:t>
          </a:r>
          <a:r>
            <a:rPr lang="de-CH" sz="1800" kern="1200" dirty="0" smtClean="0"/>
            <a:t>: Wie transparent ist die Entwicklung der Bahn?</a:t>
          </a:r>
          <a:endParaRPr lang="de-CH" sz="1800" kern="1200" dirty="0"/>
        </a:p>
      </dsp:txBody>
      <dsp:txXfrm>
        <a:off x="0" y="539145"/>
        <a:ext cx="9477520" cy="536262"/>
      </dsp:txXfrm>
    </dsp:sp>
    <dsp:sp modelId="{AB082287-C1C0-4AD5-B094-12DD5D4F5222}">
      <dsp:nvSpPr>
        <dsp:cNvPr id="0" name=""/>
        <dsp:cNvSpPr/>
      </dsp:nvSpPr>
      <dsp:spPr>
        <a:xfrm>
          <a:off x="0" y="1075408"/>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7D2A01-18D5-4BB5-BF33-40BC733F555E}">
      <dsp:nvSpPr>
        <dsp:cNvPr id="0" name=""/>
        <dsp:cNvSpPr/>
      </dsp:nvSpPr>
      <dsp:spPr>
        <a:xfrm>
          <a:off x="0" y="1075408"/>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smtClean="0"/>
            <a:t>Mo: Konzept Romandie der SBB. Attraktivität der öffentlichen Verkehrsmittel in allen Regionen erhalten</a:t>
          </a:r>
          <a:endParaRPr lang="de-CH" sz="1800" kern="1200"/>
        </a:p>
      </dsp:txBody>
      <dsp:txXfrm>
        <a:off x="0" y="1075408"/>
        <a:ext cx="9477520" cy="536262"/>
      </dsp:txXfrm>
    </dsp:sp>
    <dsp:sp modelId="{46F9565C-D74F-4BD9-BA14-2260EC7786FA}">
      <dsp:nvSpPr>
        <dsp:cNvPr id="0" name=""/>
        <dsp:cNvSpPr/>
      </dsp:nvSpPr>
      <dsp:spPr>
        <a:xfrm>
          <a:off x="0" y="1611671"/>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79E4C29-4EF6-42B0-B3AC-50E2FF1F6023}">
      <dsp:nvSpPr>
        <dsp:cNvPr id="0" name=""/>
        <dsp:cNvSpPr/>
      </dsp:nvSpPr>
      <dsp:spPr>
        <a:xfrm>
          <a:off x="0" y="1611671"/>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smtClean="0"/>
            <a:t>Ip: Einschränkungen bei der Verwendung der Tageskarte Gemeinde</a:t>
          </a:r>
          <a:endParaRPr lang="de-CH" sz="1800" kern="1200"/>
        </a:p>
      </dsp:txBody>
      <dsp:txXfrm>
        <a:off x="0" y="1611671"/>
        <a:ext cx="9477520" cy="536262"/>
      </dsp:txXfrm>
    </dsp:sp>
    <dsp:sp modelId="{83759E5E-A14D-4500-8609-7EC3ACA35A24}">
      <dsp:nvSpPr>
        <dsp:cNvPr id="0" name=""/>
        <dsp:cNvSpPr/>
      </dsp:nvSpPr>
      <dsp:spPr>
        <a:xfrm>
          <a:off x="0" y="2147933"/>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32F092-DC96-4572-B04D-CE1C4A7FCB9F}">
      <dsp:nvSpPr>
        <dsp:cNvPr id="0" name=""/>
        <dsp:cNvSpPr/>
      </dsp:nvSpPr>
      <dsp:spPr>
        <a:xfrm>
          <a:off x="0" y="2147933"/>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smtClean="0"/>
            <a:t>Mo: Energie- und umweltpolitische Ziele im Rahmen der Eignerstrategien des Bundes</a:t>
          </a:r>
          <a:endParaRPr lang="de-CH" sz="1800" kern="1200"/>
        </a:p>
      </dsp:txBody>
      <dsp:txXfrm>
        <a:off x="0" y="2147933"/>
        <a:ext cx="9477520" cy="536262"/>
      </dsp:txXfrm>
    </dsp:sp>
    <dsp:sp modelId="{B68DE60F-8DC0-4E05-A960-200EC5197205}">
      <dsp:nvSpPr>
        <dsp:cNvPr id="0" name=""/>
        <dsp:cNvSpPr/>
      </dsp:nvSpPr>
      <dsp:spPr>
        <a:xfrm>
          <a:off x="0" y="2684196"/>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18DA5A-6A95-4F5D-972B-1A3EA99D0A49}">
      <dsp:nvSpPr>
        <dsp:cNvPr id="0" name=""/>
        <dsp:cNvSpPr/>
      </dsp:nvSpPr>
      <dsp:spPr>
        <a:xfrm>
          <a:off x="0" y="2684196"/>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smtClean="0"/>
            <a:t>Mo: Die SBB ohne Atomstrom</a:t>
          </a:r>
          <a:endParaRPr lang="de-CH" sz="1800" kern="1200"/>
        </a:p>
      </dsp:txBody>
      <dsp:txXfrm>
        <a:off x="0" y="2684196"/>
        <a:ext cx="9477520" cy="536262"/>
      </dsp:txXfrm>
    </dsp:sp>
    <dsp:sp modelId="{29F92319-5456-4CB1-BEEE-5DB678DF58D6}">
      <dsp:nvSpPr>
        <dsp:cNvPr id="0" name=""/>
        <dsp:cNvSpPr/>
      </dsp:nvSpPr>
      <dsp:spPr>
        <a:xfrm>
          <a:off x="0" y="3220459"/>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E2E9A7-6251-41B1-837D-BE328C34965B}">
      <dsp:nvSpPr>
        <dsp:cNvPr id="0" name=""/>
        <dsp:cNvSpPr/>
      </dsp:nvSpPr>
      <dsp:spPr>
        <a:xfrm>
          <a:off x="0" y="3220459"/>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smtClean="0"/>
            <a:t>Ip: Nutzen des Neat-Modells für die Zukunft</a:t>
          </a:r>
          <a:endParaRPr lang="de-CH" sz="1800" kern="1200"/>
        </a:p>
      </dsp:txBody>
      <dsp:txXfrm>
        <a:off x="0" y="3220459"/>
        <a:ext cx="9477520" cy="536262"/>
      </dsp:txXfrm>
    </dsp:sp>
    <dsp:sp modelId="{EF7FC931-640E-4686-B236-72DE6633029A}">
      <dsp:nvSpPr>
        <dsp:cNvPr id="0" name=""/>
        <dsp:cNvSpPr/>
      </dsp:nvSpPr>
      <dsp:spPr>
        <a:xfrm>
          <a:off x="0" y="3756722"/>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606C87-FDEE-47F2-BB84-AE0861912289}">
      <dsp:nvSpPr>
        <dsp:cNvPr id="0" name=""/>
        <dsp:cNvSpPr/>
      </dsp:nvSpPr>
      <dsp:spPr>
        <a:xfrm>
          <a:off x="0" y="3756722"/>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dirty="0" smtClean="0"/>
            <a:t>Mo: Anpassung des </a:t>
          </a:r>
          <a:r>
            <a:rPr lang="de-CH" sz="1800" kern="1200" dirty="0" err="1" smtClean="0"/>
            <a:t>Reglementes</a:t>
          </a:r>
          <a:r>
            <a:rPr lang="de-CH" sz="1800" kern="1200" dirty="0" smtClean="0"/>
            <a:t> der SBB-PK sowie Verzicht auf weitere Sanierungsmassnahmen zuhanden von PK bundeseigener oder bundesnaher Betriebe</a:t>
          </a:r>
          <a:endParaRPr lang="de-CH" sz="1800" kern="1200" dirty="0"/>
        </a:p>
      </dsp:txBody>
      <dsp:txXfrm>
        <a:off x="0" y="3756722"/>
        <a:ext cx="9477520" cy="536262"/>
      </dsp:txXfrm>
    </dsp:sp>
    <dsp:sp modelId="{BF6ADF79-3DBD-4B6C-9A2F-353FCE86748D}">
      <dsp:nvSpPr>
        <dsp:cNvPr id="0" name=""/>
        <dsp:cNvSpPr/>
      </dsp:nvSpPr>
      <dsp:spPr>
        <a:xfrm>
          <a:off x="0" y="4292984"/>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3A3343-647E-439B-991D-90FF09FA008B}">
      <dsp:nvSpPr>
        <dsp:cNvPr id="0" name=""/>
        <dsp:cNvSpPr/>
      </dsp:nvSpPr>
      <dsp:spPr>
        <a:xfrm>
          <a:off x="0" y="4292984"/>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smtClean="0"/>
            <a:t>A: SBB. Bitteres Willkommensgeschenk für Touristen</a:t>
          </a:r>
          <a:endParaRPr lang="de-CH" sz="1800" kern="1200"/>
        </a:p>
      </dsp:txBody>
      <dsp:txXfrm>
        <a:off x="0" y="4292984"/>
        <a:ext cx="9477520" cy="536262"/>
      </dsp:txXfrm>
    </dsp:sp>
    <dsp:sp modelId="{22F87BF2-384C-40C8-9DD7-2038DDB22A6E}">
      <dsp:nvSpPr>
        <dsp:cNvPr id="0" name=""/>
        <dsp:cNvSpPr/>
      </dsp:nvSpPr>
      <dsp:spPr>
        <a:xfrm>
          <a:off x="0" y="4829247"/>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2EFA8E-1290-4B83-8EE4-3715DCB95DD6}">
      <dsp:nvSpPr>
        <dsp:cNvPr id="0" name=""/>
        <dsp:cNvSpPr/>
      </dsp:nvSpPr>
      <dsp:spPr>
        <a:xfrm>
          <a:off x="0" y="4829247"/>
          <a:ext cx="9477520" cy="5362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smtClean="0"/>
            <a:t>A: Quersubventionierung und Berechnungsgrundlage von Streckenpreisen der SBB</a:t>
          </a:r>
          <a:endParaRPr lang="de-CH" sz="1800" kern="1200"/>
        </a:p>
      </dsp:txBody>
      <dsp:txXfrm>
        <a:off x="0" y="4829247"/>
        <a:ext cx="9477520" cy="536262"/>
      </dsp:txXfrm>
    </dsp:sp>
    <dsp:sp modelId="{6BB11693-DA41-4029-A332-76A60C65F689}">
      <dsp:nvSpPr>
        <dsp:cNvPr id="0" name=""/>
        <dsp:cNvSpPr/>
      </dsp:nvSpPr>
      <dsp:spPr>
        <a:xfrm>
          <a:off x="0" y="5365510"/>
          <a:ext cx="947752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72EBCA-AD8B-41F1-BE3D-10DEE4B66324}">
      <dsp:nvSpPr>
        <dsp:cNvPr id="0" name=""/>
        <dsp:cNvSpPr/>
      </dsp:nvSpPr>
      <dsp:spPr>
        <a:xfrm>
          <a:off x="0" y="5365510"/>
          <a:ext cx="9477520" cy="536262"/>
        </a:xfrm>
        <a:prstGeom prst="rect">
          <a:avLst/>
        </a:prstGeom>
        <a:solidFill>
          <a:schemeClr val="bg1"/>
        </a:solid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de-CH" sz="1800" kern="1200" dirty="0" smtClean="0"/>
            <a:t>A: Helvetische Pünktlichkeit und SBB</a:t>
          </a:r>
          <a:endParaRPr lang="de-CH" sz="1800" kern="1200" dirty="0"/>
        </a:p>
      </dsp:txBody>
      <dsp:txXfrm>
        <a:off x="0" y="5365510"/>
        <a:ext cx="9477520" cy="536262"/>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de-CH" dirty="0"/>
          </a:p>
        </p:txBody>
      </p:sp>
      <p:sp>
        <p:nvSpPr>
          <p:cNvPr id="3" name="Datumsplatzhalter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F5DD9BFE-3825-492A-ACC4-CD3428B58700}" type="datetimeFigureOut">
              <a:rPr lang="de-DE" smtClean="0"/>
              <a:pPr/>
              <a:t>08.05.2013</a:t>
            </a:fld>
            <a:endParaRPr lang="de-CH"/>
          </a:p>
        </p:txBody>
      </p:sp>
      <p:sp>
        <p:nvSpPr>
          <p:cNvPr id="4" name="Fußzeilenplatzhalter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r>
              <a:rPr lang="de-CH" dirty="0" smtClean="0"/>
              <a:t>IDT-HSG</a:t>
            </a:r>
            <a:endParaRPr lang="de-CH" dirty="0"/>
          </a:p>
        </p:txBody>
      </p:sp>
      <p:sp>
        <p:nvSpPr>
          <p:cNvPr id="5" name="Foliennummernplatzhalter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DBA5BE00-6029-469B-8D4E-5F0DE3266D52}" type="slidenum">
              <a:rPr lang="de-CH" smtClean="0"/>
              <a:pPr/>
              <a:t>‹Nr.›</a:t>
            </a:fld>
            <a:endParaRPr lang="de-CH"/>
          </a:p>
        </p:txBody>
      </p:sp>
    </p:spTree>
    <p:extLst>
      <p:ext uri="{BB962C8B-B14F-4D97-AF65-F5344CB8AC3E}">
        <p14:creationId xmlns:p14="http://schemas.microsoft.com/office/powerpoint/2010/main" val="2562393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de-CH" dirty="0"/>
          </a:p>
        </p:txBody>
      </p:sp>
      <p:sp>
        <p:nvSpPr>
          <p:cNvPr id="3" name="Datumsplatzhalt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A02D8B8C-A07F-4F86-91C0-8300805952DE}" type="datetimeFigureOut">
              <a:rPr lang="de-DE" smtClean="0"/>
              <a:pPr/>
              <a:t>08.05.2013</a:t>
            </a:fld>
            <a:endParaRPr lang="de-CH" dirty="0"/>
          </a:p>
        </p:txBody>
      </p:sp>
      <p:sp>
        <p:nvSpPr>
          <p:cNvPr id="4" name="Folienbildplatzhalter 3"/>
          <p:cNvSpPr>
            <a:spLocks noGrp="1" noRot="1" noChangeAspect="1"/>
          </p:cNvSpPr>
          <p:nvPr>
            <p:ph type="sldImg" idx="2"/>
          </p:nvPr>
        </p:nvSpPr>
        <p:spPr>
          <a:xfrm>
            <a:off x="711200" y="744538"/>
            <a:ext cx="5375275" cy="3722687"/>
          </a:xfrm>
          <a:prstGeom prst="rect">
            <a:avLst/>
          </a:prstGeom>
          <a:noFill/>
          <a:ln w="12700">
            <a:solidFill>
              <a:prstClr val="black"/>
            </a:solidFill>
          </a:ln>
        </p:spPr>
        <p:txBody>
          <a:bodyPr vert="horz" lIns="91440" tIns="45720" rIns="91440" bIns="45720" rtlCol="0" anchor="ctr"/>
          <a:lstStyle/>
          <a:p>
            <a:endParaRPr lang="de-CH" dirty="0"/>
          </a:p>
        </p:txBody>
      </p:sp>
      <p:sp>
        <p:nvSpPr>
          <p:cNvPr id="5" name="Notizenplatzhalter 4"/>
          <p:cNvSpPr>
            <a:spLocks noGrp="1"/>
          </p:cNvSpPr>
          <p:nvPr>
            <p:ph type="body" sz="quarter" idx="3"/>
          </p:nvPr>
        </p:nvSpPr>
        <p:spPr>
          <a:xfrm>
            <a:off x="679768" y="4715907"/>
            <a:ext cx="5438140" cy="4467701"/>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CH"/>
          </a:p>
        </p:txBody>
      </p:sp>
      <p:sp>
        <p:nvSpPr>
          <p:cNvPr id="6" name="Fußzeilenplatzhalt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de-CH" dirty="0"/>
          </a:p>
        </p:txBody>
      </p:sp>
      <p:sp>
        <p:nvSpPr>
          <p:cNvPr id="7" name="Foliennummernplatzhalt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3281C78C-DF60-43AA-9025-896AF7F51202}" type="slidenum">
              <a:rPr lang="de-CH" smtClean="0"/>
              <a:pPr/>
              <a:t>‹Nr.›</a:t>
            </a:fld>
            <a:endParaRPr lang="de-CH" dirty="0"/>
          </a:p>
        </p:txBody>
      </p:sp>
    </p:spTree>
    <p:extLst>
      <p:ext uri="{BB962C8B-B14F-4D97-AF65-F5344CB8AC3E}">
        <p14:creationId xmlns:p14="http://schemas.microsoft.com/office/powerpoint/2010/main" val="16024552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normAutofit/>
          </a:bodyPr>
          <a:lstStyle/>
          <a:p>
            <a:pPr marL="171450" indent="-171450">
              <a:buFontTx/>
              <a:buChar char="-"/>
            </a:pPr>
            <a:r>
              <a:rPr lang="de-CH" dirty="0" smtClean="0"/>
              <a:t>Arbeite am SBB-Lab</a:t>
            </a:r>
            <a:r>
              <a:rPr lang="de-CH" baseline="0" dirty="0" smtClean="0"/>
              <a:t> an der Universität St. Gallen</a:t>
            </a:r>
          </a:p>
          <a:p>
            <a:pPr marL="171450" indent="-171450">
              <a:buFontTx/>
              <a:buChar char="-"/>
            </a:pPr>
            <a:r>
              <a:rPr lang="de-CH" baseline="0" dirty="0" smtClean="0"/>
              <a:t>Wurde 2010 gegründet und von der SBB finanziell unterstützt</a:t>
            </a:r>
          </a:p>
          <a:p>
            <a:pPr marL="171450" indent="-171450">
              <a:buFontTx/>
              <a:buChar char="-"/>
            </a:pPr>
            <a:r>
              <a:rPr lang="de-CH" baseline="0" dirty="0" smtClean="0"/>
              <a:t>Kompetenzzentrum für Fragen des Managements zwischen Staat und Markt</a:t>
            </a:r>
          </a:p>
          <a:p>
            <a:pPr marL="171450" indent="-171450">
              <a:buFontTx/>
              <a:buChar char="-"/>
            </a:pPr>
            <a:r>
              <a:rPr lang="de-CH" baseline="0" dirty="0" smtClean="0"/>
              <a:t>Tätig in Forschung, Lehre und Beratung.</a:t>
            </a:r>
          </a:p>
          <a:p>
            <a:pPr marL="171450" indent="-171450">
              <a:buFontTx/>
              <a:buChar char="-"/>
            </a:pPr>
            <a:endParaRPr lang="de-CH" dirty="0"/>
          </a:p>
        </p:txBody>
      </p:sp>
      <p:sp>
        <p:nvSpPr>
          <p:cNvPr id="4" name="Slide Number Placeholder 3"/>
          <p:cNvSpPr>
            <a:spLocks noGrp="1"/>
          </p:cNvSpPr>
          <p:nvPr>
            <p:ph type="sldNum" sz="quarter" idx="10"/>
          </p:nvPr>
        </p:nvSpPr>
        <p:spPr/>
        <p:txBody>
          <a:bodyPr/>
          <a:lstStyle/>
          <a:p>
            <a:fld id="{3281C78C-DF60-43AA-9025-896AF7F51202}" type="slidenum">
              <a:rPr lang="de-CH" smtClean="0"/>
              <a:pPr/>
              <a:t>1</a:t>
            </a:fld>
            <a:endParaRPr lang="de-C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Tx/>
              <a:buChar char="-"/>
            </a:pPr>
            <a:endParaRPr lang="de-CH" dirty="0"/>
          </a:p>
        </p:txBody>
      </p:sp>
      <p:sp>
        <p:nvSpPr>
          <p:cNvPr id="4" name="Foliennummernplatzhalter 3"/>
          <p:cNvSpPr>
            <a:spLocks noGrp="1"/>
          </p:cNvSpPr>
          <p:nvPr>
            <p:ph type="sldNum" sz="quarter" idx="10"/>
          </p:nvPr>
        </p:nvSpPr>
        <p:spPr/>
        <p:txBody>
          <a:bodyPr/>
          <a:lstStyle/>
          <a:p>
            <a:fld id="{3281C78C-DF60-43AA-9025-896AF7F51202}" type="slidenum">
              <a:rPr lang="de-CH" smtClean="0"/>
              <a:pPr/>
              <a:t>2</a:t>
            </a:fld>
            <a:endParaRPr lang="de-CH" dirty="0"/>
          </a:p>
        </p:txBody>
      </p:sp>
    </p:spTree>
    <p:extLst>
      <p:ext uri="{BB962C8B-B14F-4D97-AF65-F5344CB8AC3E}">
        <p14:creationId xmlns:p14="http://schemas.microsoft.com/office/powerpoint/2010/main" val="33085812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b="1" dirty="0" smtClean="0"/>
              <a:t>LV</a:t>
            </a:r>
            <a:r>
              <a:rPr lang="de-CH" b="1" baseline="0" dirty="0" smtClean="0"/>
              <a:t> Parlament:</a:t>
            </a:r>
          </a:p>
          <a:p>
            <a:r>
              <a:rPr lang="de-CH" baseline="0" dirty="0" smtClean="0"/>
              <a:t>LV genehmigen</a:t>
            </a:r>
          </a:p>
          <a:p>
            <a:r>
              <a:rPr lang="de-CH" baseline="0" dirty="0" smtClean="0"/>
              <a:t>Zahlungsrahmen bewilligen</a:t>
            </a:r>
          </a:p>
          <a:p>
            <a:r>
              <a:rPr lang="de-CH" baseline="0" dirty="0" err="1" smtClean="0"/>
              <a:t>Rechenschaftbericht</a:t>
            </a:r>
            <a:r>
              <a:rPr lang="de-CH" baseline="0" dirty="0" smtClean="0"/>
              <a:t> zur Kenntnis nehmen</a:t>
            </a:r>
          </a:p>
          <a:p>
            <a:endParaRPr lang="de-CH" baseline="0" dirty="0" smtClean="0"/>
          </a:p>
          <a:p>
            <a:r>
              <a:rPr lang="de-CH" b="1" baseline="0" dirty="0" smtClean="0"/>
              <a:t>Nachfolgend Fokussierung auf Bundesrat &amp; Parlament als politische Entscheidungsträger</a:t>
            </a:r>
            <a:r>
              <a:rPr lang="de-CH" baseline="0" dirty="0" smtClean="0"/>
              <a:t>:</a:t>
            </a:r>
          </a:p>
          <a:p>
            <a:r>
              <a:rPr lang="de-CH" baseline="0" dirty="0" smtClean="0"/>
              <a:t>- Gesetzgeberische Steuerung</a:t>
            </a:r>
          </a:p>
          <a:p>
            <a:pPr marL="171450" indent="-171450">
              <a:buFontTx/>
              <a:buChar char="-"/>
            </a:pPr>
            <a:r>
              <a:rPr lang="de-CH" baseline="0" dirty="0" smtClean="0"/>
              <a:t>Finanzielle Steuerung</a:t>
            </a:r>
          </a:p>
          <a:p>
            <a:pPr marL="171450" indent="-171450">
              <a:buFontTx/>
              <a:buChar char="-"/>
            </a:pPr>
            <a:r>
              <a:rPr lang="de-CH" dirty="0" smtClean="0"/>
              <a:t>Strategische</a:t>
            </a:r>
            <a:r>
              <a:rPr lang="de-CH" baseline="0" dirty="0" smtClean="0"/>
              <a:t> Ziele</a:t>
            </a:r>
            <a:endParaRPr lang="de-CH" dirty="0" smtClean="0"/>
          </a:p>
        </p:txBody>
      </p:sp>
      <p:sp>
        <p:nvSpPr>
          <p:cNvPr id="4" name="Foliennummernplatzhalter 3"/>
          <p:cNvSpPr>
            <a:spLocks noGrp="1"/>
          </p:cNvSpPr>
          <p:nvPr>
            <p:ph type="sldNum" sz="quarter" idx="10"/>
          </p:nvPr>
        </p:nvSpPr>
        <p:spPr/>
        <p:txBody>
          <a:bodyPr/>
          <a:lstStyle/>
          <a:p>
            <a:fld id="{3281C78C-DF60-43AA-9025-896AF7F51202}" type="slidenum">
              <a:rPr lang="de-CH" smtClean="0"/>
              <a:pPr/>
              <a:t>3</a:t>
            </a:fld>
            <a:endParaRPr lang="de-CH" dirty="0"/>
          </a:p>
        </p:txBody>
      </p:sp>
    </p:spTree>
    <p:extLst>
      <p:ext uri="{BB962C8B-B14F-4D97-AF65-F5344CB8AC3E}">
        <p14:creationId xmlns:p14="http://schemas.microsoft.com/office/powerpoint/2010/main" val="2171858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FontTx/>
              <a:buNone/>
            </a:pPr>
            <a:r>
              <a:rPr lang="de-CH" dirty="0" smtClean="0"/>
              <a:t>Plus:</a:t>
            </a:r>
            <a:r>
              <a:rPr lang="de-CH" baseline="0" dirty="0" smtClean="0"/>
              <a:t> SBBG, EBG, usw.</a:t>
            </a:r>
            <a:endParaRPr lang="de-CH" dirty="0" smtClean="0"/>
          </a:p>
          <a:p>
            <a:pPr marL="0" indent="0">
              <a:buFontTx/>
              <a:buNone/>
            </a:pPr>
            <a:endParaRPr lang="de-CH" dirty="0" smtClean="0"/>
          </a:p>
          <a:p>
            <a:pPr marL="0" indent="0">
              <a:buFontTx/>
              <a:buNone/>
            </a:pPr>
            <a:r>
              <a:rPr lang="de-CH" dirty="0" smtClean="0"/>
              <a:t>Regulierung</a:t>
            </a:r>
            <a:r>
              <a:rPr lang="de-CH" baseline="0" dirty="0" smtClean="0"/>
              <a:t> wird von der Politik beschlossen:</a:t>
            </a:r>
            <a:endParaRPr lang="de-CH" dirty="0" smtClean="0"/>
          </a:p>
          <a:p>
            <a:pPr marL="171450" indent="-171450">
              <a:buFontTx/>
              <a:buChar char="-"/>
            </a:pPr>
            <a:r>
              <a:rPr lang="de-CH" dirty="0" smtClean="0"/>
              <a:t>Die </a:t>
            </a:r>
            <a:r>
              <a:rPr lang="de-CH" b="1" dirty="0" smtClean="0"/>
              <a:t>Revision des Eisenbahngesetzes von 1996</a:t>
            </a:r>
            <a:r>
              <a:rPr lang="de-CH" dirty="0" smtClean="0"/>
              <a:t>Das Bestellprinzip im regionalen Personenverkehr wurde eingeführt.</a:t>
            </a:r>
          </a:p>
          <a:p>
            <a:pPr marL="171450" indent="-171450">
              <a:buFontTx/>
              <a:buChar char="-"/>
            </a:pPr>
            <a:r>
              <a:rPr lang="de-CH" dirty="0" smtClean="0"/>
              <a:t>Die </a:t>
            </a:r>
            <a:r>
              <a:rPr lang="de-CH" b="1" dirty="0" smtClean="0"/>
              <a:t>Bahnreform 1:</a:t>
            </a:r>
            <a:r>
              <a:rPr lang="de-CH" dirty="0" smtClean="0"/>
              <a:t> SBB wurde über eine spezialgesetzliche Aktiengesellschaft.</a:t>
            </a:r>
            <a:r>
              <a:rPr lang="de-CH" baseline="0" dirty="0" smtClean="0"/>
              <a:t> </a:t>
            </a:r>
            <a:r>
              <a:rPr lang="de-CH" dirty="0" smtClean="0"/>
              <a:t>Trennung der Bereiche Verkehr und Infrastruktur. Grundlagen für den freien Netzzugang und damit für Liberalisierung des Güterverkehrs.</a:t>
            </a:r>
          </a:p>
          <a:p>
            <a:pPr marL="171450" indent="-171450">
              <a:buFontTx/>
              <a:buChar char="-"/>
            </a:pPr>
            <a:r>
              <a:rPr lang="de-CH" b="1" dirty="0" smtClean="0"/>
              <a:t>Bahnreform 2</a:t>
            </a:r>
            <a:r>
              <a:rPr lang="de-CH" dirty="0" smtClean="0"/>
              <a:t> wurde 2005 vom Parlament zurückgewiesen mit dem Auftrag, die Reform in Tranchen erneut vorzulegen. Momentan laufen diese Reformschritte.</a:t>
            </a:r>
          </a:p>
          <a:p>
            <a:pPr marL="171450" indent="-171450">
              <a:buFontTx/>
              <a:buChar char="-"/>
            </a:pPr>
            <a:r>
              <a:rPr lang="de-CH" b="1" dirty="0" smtClean="0"/>
              <a:t>Wo</a:t>
            </a:r>
            <a:r>
              <a:rPr lang="de-CH" b="1" baseline="0" dirty="0" smtClean="0"/>
              <a:t> sich die Schweiz in der Wettbewerbsfrage positioniert, ist letztendlich eine politische Entscheidung</a:t>
            </a:r>
          </a:p>
          <a:p>
            <a:pPr marL="171450" indent="-171450">
              <a:buFontTx/>
              <a:buChar char="-"/>
            </a:pPr>
            <a:endParaRPr lang="de-CH" b="1" baseline="0" dirty="0" smtClean="0"/>
          </a:p>
          <a:p>
            <a:pPr marL="171450" indent="-171450">
              <a:buFontTx/>
              <a:buChar char="-"/>
            </a:pPr>
            <a:r>
              <a:rPr lang="de-CH" b="0" baseline="0" dirty="0" smtClean="0"/>
              <a:t>Aber auch:</a:t>
            </a:r>
          </a:p>
          <a:p>
            <a:pPr marL="628650" lvl="1" indent="-171450">
              <a:buFontTx/>
              <a:buChar char="-"/>
            </a:pPr>
            <a:r>
              <a:rPr lang="de-CH" b="1" dirty="0" smtClean="0"/>
              <a:t>Netzangebot / Grossprojekte</a:t>
            </a:r>
          </a:p>
          <a:p>
            <a:pPr marL="628650" lvl="1" indent="-171450">
              <a:buFontTx/>
              <a:buChar char="-"/>
            </a:pPr>
            <a:r>
              <a:rPr lang="de-CH" b="1" dirty="0" smtClean="0"/>
              <a:t>Beteiligung der Kantone</a:t>
            </a:r>
          </a:p>
          <a:p>
            <a:pPr marL="628650" lvl="1" indent="-171450">
              <a:buFontTx/>
              <a:buChar char="-"/>
            </a:pPr>
            <a:r>
              <a:rPr lang="de-CH" b="1" dirty="0" smtClean="0"/>
              <a:t>Netzzugang</a:t>
            </a:r>
            <a:r>
              <a:rPr lang="de-CH" b="1" baseline="0" dirty="0" smtClean="0"/>
              <a:t> Infrastruktur / Streitigkeiten</a:t>
            </a:r>
          </a:p>
          <a:p>
            <a:pPr marL="628650" lvl="1" indent="-171450">
              <a:buFontTx/>
              <a:buChar char="-"/>
            </a:pPr>
            <a:r>
              <a:rPr lang="de-CH" b="1" baseline="0" dirty="0" smtClean="0"/>
              <a:t>Güterverkehr: Anschlussgeleise, Gefährliche Güter</a:t>
            </a:r>
          </a:p>
          <a:p>
            <a:pPr marL="628650" lvl="1" indent="-171450">
              <a:buFontTx/>
              <a:buChar char="-"/>
            </a:pPr>
            <a:r>
              <a:rPr lang="de-CH" b="1" baseline="0" dirty="0" smtClean="0"/>
              <a:t>Lärm</a:t>
            </a:r>
          </a:p>
          <a:p>
            <a:pPr marL="171450" lvl="0" indent="-171450">
              <a:buFontTx/>
              <a:buChar char="-"/>
            </a:pPr>
            <a:r>
              <a:rPr lang="de-CH" b="0" baseline="0" dirty="0" smtClean="0"/>
              <a:t>Bis hin zu</a:t>
            </a:r>
          </a:p>
          <a:p>
            <a:pPr marL="628650" lvl="1" indent="-171450">
              <a:buFontTx/>
              <a:buChar char="-"/>
            </a:pPr>
            <a:r>
              <a:rPr lang="de-CH" b="1" baseline="0" dirty="0" smtClean="0"/>
              <a:t>Rechnungswesen &amp; Personal</a:t>
            </a:r>
            <a:endParaRPr lang="de-CH" b="1" dirty="0" smtClean="0"/>
          </a:p>
          <a:p>
            <a:pPr marL="628650" lvl="1" indent="-171450">
              <a:buFontTx/>
              <a:buChar char="-"/>
            </a:pPr>
            <a:endParaRPr lang="de-CH" b="1" dirty="0" smtClean="0"/>
          </a:p>
        </p:txBody>
      </p:sp>
      <p:sp>
        <p:nvSpPr>
          <p:cNvPr id="4" name="Foliennummernplatzhalter 3"/>
          <p:cNvSpPr>
            <a:spLocks noGrp="1"/>
          </p:cNvSpPr>
          <p:nvPr>
            <p:ph type="sldNum" sz="quarter" idx="10"/>
          </p:nvPr>
        </p:nvSpPr>
        <p:spPr/>
        <p:txBody>
          <a:bodyPr/>
          <a:lstStyle/>
          <a:p>
            <a:fld id="{3281C78C-DF60-43AA-9025-896AF7F51202}" type="slidenum">
              <a:rPr lang="de-CH" smtClean="0"/>
              <a:pPr/>
              <a:t>4</a:t>
            </a:fld>
            <a:endParaRPr lang="de-CH" dirty="0"/>
          </a:p>
        </p:txBody>
      </p:sp>
    </p:spTree>
    <p:extLst>
      <p:ext uri="{BB962C8B-B14F-4D97-AF65-F5344CB8AC3E}">
        <p14:creationId xmlns:p14="http://schemas.microsoft.com/office/powerpoint/2010/main" val="30699486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dirty="0" smtClean="0"/>
              <a:t>Finanzierung aus verschiedenen Quellen:</a:t>
            </a:r>
          </a:p>
          <a:p>
            <a:pPr marL="171450" indent="-171450">
              <a:buFontTx/>
              <a:buChar char="-"/>
            </a:pPr>
            <a:r>
              <a:rPr lang="de-CH" baseline="0" dirty="0" smtClean="0"/>
              <a:t>Ordentliches Budget</a:t>
            </a:r>
          </a:p>
          <a:p>
            <a:pPr marL="171450" indent="-171450">
              <a:buFontTx/>
              <a:buChar char="-"/>
            </a:pPr>
            <a:r>
              <a:rPr lang="de-CH" baseline="0" dirty="0" err="1" smtClean="0"/>
              <a:t>FinöV</a:t>
            </a:r>
            <a:r>
              <a:rPr lang="de-CH" baseline="0" dirty="0" smtClean="0"/>
              <a:t>-Fonds, </a:t>
            </a:r>
            <a:r>
              <a:rPr lang="de-CH" baseline="0" dirty="0" err="1" smtClean="0"/>
              <a:t>gespiesen</a:t>
            </a:r>
            <a:r>
              <a:rPr lang="de-CH" baseline="0" dirty="0" smtClean="0"/>
              <a:t> aus Mitteln</a:t>
            </a:r>
          </a:p>
          <a:p>
            <a:pPr marL="628650" lvl="1" indent="-171450">
              <a:buFontTx/>
              <a:buChar char="-"/>
            </a:pPr>
            <a:r>
              <a:rPr lang="de-CH" baseline="0" dirty="0" smtClean="0"/>
              <a:t>der LSVA</a:t>
            </a:r>
          </a:p>
          <a:p>
            <a:pPr marL="628650" lvl="1" indent="-171450">
              <a:buFontTx/>
              <a:buChar char="-"/>
            </a:pPr>
            <a:r>
              <a:rPr lang="de-CH" dirty="0" smtClean="0"/>
              <a:t>der Mineralölsteuer</a:t>
            </a:r>
          </a:p>
          <a:p>
            <a:pPr marL="628650" lvl="1" indent="-171450">
              <a:buFontTx/>
              <a:buChar char="-"/>
            </a:pPr>
            <a:r>
              <a:rPr lang="de-CH" baseline="0" dirty="0" smtClean="0"/>
              <a:t>der MWST</a:t>
            </a:r>
          </a:p>
          <a:p>
            <a:pPr marL="628650" lvl="1" indent="-171450">
              <a:buFontTx/>
              <a:buChar char="-"/>
            </a:pPr>
            <a:r>
              <a:rPr lang="de-CH" baseline="0" dirty="0" smtClean="0"/>
              <a:t>Bevorschussung (Rückzahlbare Darlehen)</a:t>
            </a:r>
          </a:p>
          <a:p>
            <a:pPr marL="171450" lvl="0" indent="-171450">
              <a:buFontTx/>
              <a:buChar char="-"/>
            </a:pPr>
            <a:r>
              <a:rPr lang="de-CH" baseline="0" dirty="0" smtClean="0"/>
              <a:t>Infrastruktur-Fonds</a:t>
            </a:r>
          </a:p>
          <a:p>
            <a:pPr marL="628650" lvl="1" indent="-171450">
              <a:buFontTx/>
              <a:buChar char="-"/>
            </a:pPr>
            <a:r>
              <a:rPr lang="de-CH" baseline="0" dirty="0" smtClean="0"/>
              <a:t>Mineralölsteuer</a:t>
            </a:r>
          </a:p>
          <a:p>
            <a:pPr marL="628650" lvl="1" indent="-171450">
              <a:buFontTx/>
              <a:buChar char="-"/>
            </a:pPr>
            <a:r>
              <a:rPr lang="de-CH" baseline="0" dirty="0" smtClean="0"/>
              <a:t>Kantone</a:t>
            </a:r>
          </a:p>
          <a:p>
            <a:pPr marL="171450" lvl="0" indent="-171450">
              <a:buFontTx/>
              <a:buChar char="-"/>
            </a:pPr>
            <a:endParaRPr lang="de-CH" baseline="0" dirty="0" smtClean="0"/>
          </a:p>
          <a:p>
            <a:pPr marL="171450" lvl="0" indent="-171450">
              <a:buFontTx/>
              <a:buChar char="-"/>
            </a:pPr>
            <a:r>
              <a:rPr lang="de-CH" baseline="0" dirty="0" smtClean="0"/>
              <a:t>Direkt oder indirekt profitieren sowohl Personen, als auch Güterverkehr und </a:t>
            </a:r>
            <a:r>
              <a:rPr lang="de-CH" baseline="0" dirty="0" err="1" smtClean="0"/>
              <a:t>Infra</a:t>
            </a:r>
            <a:r>
              <a:rPr lang="de-CH" baseline="0" dirty="0" smtClean="0"/>
              <a:t>.</a:t>
            </a:r>
            <a:endParaRPr lang="de-CH" dirty="0"/>
          </a:p>
        </p:txBody>
      </p:sp>
      <p:sp>
        <p:nvSpPr>
          <p:cNvPr id="4" name="Foliennummernplatzhalter 3"/>
          <p:cNvSpPr>
            <a:spLocks noGrp="1"/>
          </p:cNvSpPr>
          <p:nvPr>
            <p:ph type="sldNum" sz="quarter" idx="10"/>
          </p:nvPr>
        </p:nvSpPr>
        <p:spPr/>
        <p:txBody>
          <a:bodyPr/>
          <a:lstStyle/>
          <a:p>
            <a:fld id="{3281C78C-DF60-43AA-9025-896AF7F51202}" type="slidenum">
              <a:rPr lang="de-CH" smtClean="0"/>
              <a:pPr/>
              <a:t>5</a:t>
            </a:fld>
            <a:endParaRPr lang="de-CH" dirty="0"/>
          </a:p>
        </p:txBody>
      </p:sp>
    </p:spTree>
    <p:extLst>
      <p:ext uri="{BB962C8B-B14F-4D97-AF65-F5344CB8AC3E}">
        <p14:creationId xmlns:p14="http://schemas.microsoft.com/office/powerpoint/2010/main" val="2555274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sz="1200" b="0" i="0" u="none" strike="noStrike" kern="1200" baseline="0" dirty="0" smtClean="0">
                <a:solidFill>
                  <a:schemeClr val="tx1"/>
                </a:solidFill>
                <a:latin typeface="+mn-lt"/>
                <a:ea typeface="+mn-ea"/>
                <a:cs typeface="+mn-cs"/>
              </a:rPr>
              <a:t>Die hier dargestellten Leistungen der öffentlichen Hand beinhalten </a:t>
            </a:r>
            <a:r>
              <a:rPr lang="de-CH" sz="1200" b="1" i="0" u="none" strike="noStrike" kern="1200" baseline="0" dirty="0" smtClean="0">
                <a:solidFill>
                  <a:schemeClr val="tx1"/>
                </a:solidFill>
                <a:latin typeface="+mn-lt"/>
                <a:ea typeface="+mn-ea"/>
                <a:cs typeface="+mn-cs"/>
              </a:rPr>
              <a:t>nur die erfolgswirksamen Komponenten </a:t>
            </a:r>
            <a:br>
              <a:rPr lang="de-CH" sz="1200" b="1" i="0" u="none" strike="noStrike" kern="1200" baseline="0" dirty="0" smtClean="0">
                <a:solidFill>
                  <a:schemeClr val="tx1"/>
                </a:solidFill>
                <a:latin typeface="+mn-lt"/>
                <a:ea typeface="+mn-ea"/>
                <a:cs typeface="+mn-cs"/>
              </a:rPr>
            </a:br>
            <a:r>
              <a:rPr lang="de-CH" sz="1200" b="0" i="0" u="none" strike="noStrike" kern="1200" baseline="0" dirty="0" smtClean="0">
                <a:solidFill>
                  <a:schemeClr val="tx1"/>
                </a:solidFill>
                <a:latin typeface="+mn-lt"/>
                <a:ea typeface="+mn-ea"/>
                <a:cs typeface="+mn-cs"/>
              </a:rPr>
              <a:t>an Betrieb und Substanzerhalt der Infrastruktur,</a:t>
            </a:r>
          </a:p>
          <a:p>
            <a:r>
              <a:rPr lang="de-CH" sz="1200" b="0" i="0" u="none" strike="noStrike" kern="1200" baseline="0" dirty="0" smtClean="0">
                <a:solidFill>
                  <a:schemeClr val="tx1"/>
                </a:solidFill>
                <a:latin typeface="+mn-lt"/>
                <a:ea typeface="+mn-ea"/>
                <a:cs typeface="+mn-cs"/>
              </a:rPr>
              <a:t>die Abgeltungen im Regionalverkehr und</a:t>
            </a:r>
          </a:p>
          <a:p>
            <a:r>
              <a:rPr lang="de-CH" sz="1200" b="0" i="0" u="none" strike="noStrike" kern="1200" baseline="0" dirty="0" smtClean="0">
                <a:solidFill>
                  <a:schemeClr val="tx1"/>
                </a:solidFill>
                <a:latin typeface="+mn-lt"/>
                <a:ea typeface="+mn-ea"/>
                <a:cs typeface="+mn-cs"/>
              </a:rPr>
              <a:t>die Subventionen für den Güterverkehr.</a:t>
            </a:r>
          </a:p>
          <a:p>
            <a:endParaRPr lang="de-CH" sz="1200" b="0" i="0" u="none" strike="noStrike" kern="1200" baseline="0" dirty="0" smtClean="0">
              <a:solidFill>
                <a:schemeClr val="tx1"/>
              </a:solidFill>
              <a:latin typeface="+mn-lt"/>
              <a:ea typeface="+mn-ea"/>
              <a:cs typeface="+mn-cs"/>
            </a:endParaRPr>
          </a:p>
          <a:p>
            <a:r>
              <a:rPr lang="de-CH" sz="1200" b="0" i="0" u="none" strike="noStrike" kern="1200" baseline="0" dirty="0" smtClean="0">
                <a:solidFill>
                  <a:schemeClr val="tx1"/>
                </a:solidFill>
                <a:latin typeface="+mn-lt"/>
                <a:ea typeface="+mn-ea"/>
                <a:cs typeface="+mn-cs"/>
              </a:rPr>
              <a:t>46% Verkehrserträge</a:t>
            </a:r>
          </a:p>
          <a:p>
            <a:r>
              <a:rPr lang="de-CH" sz="1200" b="0" i="0" u="none" strike="noStrike" kern="1200" baseline="0" dirty="0" smtClean="0">
                <a:solidFill>
                  <a:schemeClr val="tx1"/>
                </a:solidFill>
                <a:latin typeface="+mn-lt"/>
                <a:ea typeface="+mn-ea"/>
                <a:cs typeface="+mn-cs"/>
              </a:rPr>
              <a:t>15% Neben- und Mieterträge</a:t>
            </a:r>
          </a:p>
          <a:p>
            <a:r>
              <a:rPr lang="de-CH" sz="1200" b="0" i="0" u="none" strike="noStrike" kern="1200" baseline="0" dirty="0" smtClean="0">
                <a:solidFill>
                  <a:schemeClr val="tx1"/>
                </a:solidFill>
                <a:latin typeface="+mn-lt"/>
                <a:ea typeface="+mn-ea"/>
                <a:cs typeface="+mn-cs"/>
              </a:rPr>
              <a:t>10% Eigenleistungen</a:t>
            </a:r>
          </a:p>
          <a:p>
            <a:endParaRPr lang="de-CH" sz="1200" b="0" i="0" u="none" strike="noStrike" kern="1200" baseline="0" dirty="0" smtClean="0">
              <a:solidFill>
                <a:schemeClr val="tx1"/>
              </a:solidFill>
              <a:latin typeface="+mn-lt"/>
              <a:ea typeface="+mn-ea"/>
              <a:cs typeface="+mn-cs"/>
            </a:endParaRPr>
          </a:p>
          <a:p>
            <a:r>
              <a:rPr lang="de-CH" sz="1200" b="0" i="0" u="none" strike="noStrike" kern="1200" baseline="0" dirty="0" smtClean="0">
                <a:solidFill>
                  <a:schemeClr val="tx1"/>
                </a:solidFill>
                <a:latin typeface="+mn-lt"/>
                <a:ea typeface="+mn-ea"/>
                <a:cs typeface="+mn-cs"/>
              </a:rPr>
              <a:t>Anteil </a:t>
            </a:r>
            <a:r>
              <a:rPr lang="de-CH" sz="1200" b="0" i="0" u="none" strike="noStrike" kern="1200" baseline="0" dirty="0" err="1" smtClean="0">
                <a:solidFill>
                  <a:schemeClr val="tx1"/>
                </a:solidFill>
                <a:latin typeface="+mn-lt"/>
                <a:ea typeface="+mn-ea"/>
                <a:cs typeface="+mn-cs"/>
              </a:rPr>
              <a:t>öff</a:t>
            </a:r>
            <a:r>
              <a:rPr lang="de-CH" sz="1200" b="0" i="0" u="none" strike="noStrike" kern="1200" baseline="0" dirty="0" smtClean="0">
                <a:solidFill>
                  <a:schemeClr val="tx1"/>
                </a:solidFill>
                <a:latin typeface="+mn-lt"/>
                <a:ea typeface="+mn-ea"/>
                <a:cs typeface="+mn-cs"/>
              </a:rPr>
              <a:t>. Hand</a:t>
            </a:r>
          </a:p>
          <a:p>
            <a:r>
              <a:rPr lang="de-CH" sz="1200" b="0" i="0" u="none" strike="noStrike" kern="1200" baseline="0" dirty="0" smtClean="0">
                <a:solidFill>
                  <a:schemeClr val="tx1"/>
                </a:solidFill>
                <a:latin typeface="+mn-lt"/>
                <a:ea typeface="+mn-ea"/>
                <a:cs typeface="+mn-cs"/>
              </a:rPr>
              <a:t>Güterverkehr 4%</a:t>
            </a:r>
          </a:p>
          <a:p>
            <a:r>
              <a:rPr lang="de-CH" sz="1200" b="0" i="0" u="none" strike="noStrike" kern="1200" baseline="0" dirty="0" smtClean="0">
                <a:solidFill>
                  <a:schemeClr val="tx1"/>
                </a:solidFill>
                <a:latin typeface="+mn-lt"/>
                <a:ea typeface="+mn-ea"/>
                <a:cs typeface="+mn-cs"/>
              </a:rPr>
              <a:t>Infrastruktur: 48%</a:t>
            </a:r>
          </a:p>
          <a:p>
            <a:r>
              <a:rPr lang="de-CH" sz="1200" b="0" i="0" u="none" strike="noStrike" kern="1200" baseline="0" dirty="0" smtClean="0">
                <a:solidFill>
                  <a:schemeClr val="tx1"/>
                </a:solidFill>
                <a:latin typeface="+mn-lt"/>
                <a:ea typeface="+mn-ea"/>
                <a:cs typeface="+mn-cs"/>
              </a:rPr>
              <a:t>Immo: 0%</a:t>
            </a:r>
          </a:p>
          <a:p>
            <a:r>
              <a:rPr lang="de-CH" sz="1200" b="0" i="0" u="none" strike="noStrike" kern="1200" baseline="0" dirty="0" smtClean="0">
                <a:solidFill>
                  <a:schemeClr val="tx1"/>
                </a:solidFill>
                <a:latin typeface="+mn-lt"/>
                <a:ea typeface="+mn-ea"/>
                <a:cs typeface="+mn-cs"/>
              </a:rPr>
              <a:t>Pers: 14%</a:t>
            </a:r>
          </a:p>
          <a:p>
            <a:pPr marL="171450" indent="-171450">
              <a:buFontTx/>
              <a:buChar char="-"/>
            </a:pPr>
            <a:r>
              <a:rPr lang="de-CH" sz="1200" b="0" i="0" u="none" strike="noStrike" kern="1200" baseline="0" dirty="0" smtClean="0">
                <a:solidFill>
                  <a:schemeClr val="tx1"/>
                </a:solidFill>
                <a:latin typeface="+mn-lt"/>
                <a:ea typeface="+mn-ea"/>
                <a:cs typeface="+mn-cs"/>
              </a:rPr>
              <a:t>FV: 0%</a:t>
            </a:r>
          </a:p>
          <a:p>
            <a:pPr marL="171450" indent="-171450">
              <a:buFontTx/>
              <a:buChar char="-"/>
            </a:pPr>
            <a:r>
              <a:rPr lang="de-CH" sz="1200" b="0" i="0" u="none" strike="noStrike" kern="1200" baseline="0" dirty="0" smtClean="0">
                <a:solidFill>
                  <a:schemeClr val="tx1"/>
                </a:solidFill>
                <a:latin typeface="+mn-lt"/>
                <a:ea typeface="+mn-ea"/>
                <a:cs typeface="+mn-cs"/>
              </a:rPr>
              <a:t>RPV: ca. 50%</a:t>
            </a:r>
          </a:p>
          <a:p>
            <a:endParaRPr lang="de-CH" sz="1200" b="0" i="0" u="none" strike="noStrike" kern="1200" baseline="0" dirty="0" smtClean="0">
              <a:solidFill>
                <a:schemeClr val="tx1"/>
              </a:solidFill>
              <a:latin typeface="+mn-lt"/>
              <a:ea typeface="+mn-ea"/>
              <a:cs typeface="+mn-cs"/>
            </a:endParaRPr>
          </a:p>
        </p:txBody>
      </p:sp>
      <p:sp>
        <p:nvSpPr>
          <p:cNvPr id="4" name="Foliennummernplatzhalter 3"/>
          <p:cNvSpPr>
            <a:spLocks noGrp="1"/>
          </p:cNvSpPr>
          <p:nvPr>
            <p:ph type="sldNum" sz="quarter" idx="10"/>
          </p:nvPr>
        </p:nvSpPr>
        <p:spPr/>
        <p:txBody>
          <a:bodyPr/>
          <a:lstStyle/>
          <a:p>
            <a:fld id="{3281C78C-DF60-43AA-9025-896AF7F51202}" type="slidenum">
              <a:rPr lang="de-CH" smtClean="0"/>
              <a:pPr/>
              <a:t>6</a:t>
            </a:fld>
            <a:endParaRPr lang="de-CH" dirty="0"/>
          </a:p>
        </p:txBody>
      </p:sp>
    </p:spTree>
    <p:extLst>
      <p:ext uri="{BB962C8B-B14F-4D97-AF65-F5344CB8AC3E}">
        <p14:creationId xmlns:p14="http://schemas.microsoft.com/office/powerpoint/2010/main" val="276196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dirty="0" smtClean="0"/>
              <a:t>Strategische Ziele des Bundes (2011-2014):</a:t>
            </a:r>
            <a:br>
              <a:rPr lang="de-CH" dirty="0" smtClean="0"/>
            </a:br>
            <a:endParaRPr lang="de-CH" dirty="0" smtClean="0">
              <a:effectLst/>
            </a:endParaRPr>
          </a:p>
          <a:p>
            <a:r>
              <a:rPr lang="de-CH" b="1" dirty="0" smtClean="0">
                <a:effectLst/>
              </a:rPr>
              <a:t>Parl.</a:t>
            </a:r>
            <a:r>
              <a:rPr lang="de-CH" b="1" baseline="0" dirty="0" smtClean="0">
                <a:effectLst/>
              </a:rPr>
              <a:t> Initiative:</a:t>
            </a:r>
            <a:endParaRPr lang="de-CH" b="1" dirty="0" smtClean="0">
              <a:effectLst/>
            </a:endParaRPr>
          </a:p>
          <a:p>
            <a:r>
              <a:rPr lang="de-CH" dirty="0" smtClean="0">
                <a:effectLst/>
              </a:rPr>
              <a:t>Das Parlament soll dem Bundesrat einen Auftrag zur Festlegung künftiger oder Änderung bestehender strategischer Ziele geben können.</a:t>
            </a:r>
          </a:p>
          <a:p>
            <a:r>
              <a:rPr lang="de-CH" dirty="0" smtClean="0">
                <a:effectLst/>
              </a:rPr>
              <a:t>Einheitliche Berichterstattung über Beteiligungen des Bundes (erstmals vor ein paar Wochen)</a:t>
            </a:r>
            <a:endParaRPr lang="de-CH" dirty="0" smtClean="0"/>
          </a:p>
          <a:p>
            <a:endParaRPr lang="de-CH" dirty="0" smtClean="0"/>
          </a:p>
          <a:p>
            <a:r>
              <a:rPr lang="de-CH" dirty="0" smtClean="0"/>
              <a:t>Fünf</a:t>
            </a:r>
            <a:r>
              <a:rPr lang="de-CH" baseline="0" dirty="0" smtClean="0"/>
              <a:t> Teile der Strategischen Ziele:</a:t>
            </a:r>
          </a:p>
          <a:p>
            <a:pPr marL="228600" indent="-228600">
              <a:buAutoNum type="arabicParenR"/>
            </a:pPr>
            <a:r>
              <a:rPr lang="de-CH" baseline="0" dirty="0" smtClean="0"/>
              <a:t>Geschäftsziele &amp; strategische Schwerpunkte</a:t>
            </a:r>
          </a:p>
          <a:p>
            <a:pPr marL="685800" lvl="1" indent="-228600">
              <a:buAutoNum type="arabicParenR"/>
            </a:pPr>
            <a:r>
              <a:rPr lang="de-CH" baseline="0" dirty="0" smtClean="0"/>
              <a:t>Generell</a:t>
            </a:r>
          </a:p>
          <a:p>
            <a:pPr marL="685800" lvl="1" indent="-228600">
              <a:buAutoNum type="arabicParenR"/>
            </a:pPr>
            <a:r>
              <a:rPr lang="de-CH" baseline="0" dirty="0" smtClean="0"/>
              <a:t>Pro Division</a:t>
            </a:r>
          </a:p>
          <a:p>
            <a:pPr marL="228600" lvl="0" indent="-228600">
              <a:buAutoNum type="arabicParenR"/>
            </a:pPr>
            <a:r>
              <a:rPr lang="de-CH" baseline="0" dirty="0" smtClean="0"/>
              <a:t>Finanzielle Ziele</a:t>
            </a:r>
          </a:p>
          <a:p>
            <a:pPr marL="228600" lvl="0" indent="-228600">
              <a:buAutoNum type="arabicParenR"/>
            </a:pPr>
            <a:r>
              <a:rPr lang="de-CH" baseline="0" dirty="0" smtClean="0"/>
              <a:t>Personelle Ziele</a:t>
            </a:r>
          </a:p>
          <a:p>
            <a:pPr marL="228600" lvl="0" indent="-228600">
              <a:buAutoNum type="arabicParenR"/>
            </a:pPr>
            <a:r>
              <a:rPr lang="de-CH" baseline="0" dirty="0" smtClean="0"/>
              <a:t>Kooperationen &amp; Beteiligungen</a:t>
            </a:r>
          </a:p>
          <a:p>
            <a:pPr marL="228600" lvl="0" indent="-228600">
              <a:buAutoNum type="arabicParenR"/>
            </a:pPr>
            <a:r>
              <a:rPr lang="de-CH" baseline="0" dirty="0" smtClean="0"/>
              <a:t>Berichterstattung</a:t>
            </a:r>
          </a:p>
          <a:p>
            <a:endParaRPr lang="de-CH" dirty="0"/>
          </a:p>
        </p:txBody>
      </p:sp>
      <p:sp>
        <p:nvSpPr>
          <p:cNvPr id="4" name="Foliennummernplatzhalter 3"/>
          <p:cNvSpPr>
            <a:spLocks noGrp="1"/>
          </p:cNvSpPr>
          <p:nvPr>
            <p:ph type="sldNum" sz="quarter" idx="10"/>
          </p:nvPr>
        </p:nvSpPr>
        <p:spPr/>
        <p:txBody>
          <a:bodyPr/>
          <a:lstStyle/>
          <a:p>
            <a:fld id="{3281C78C-DF60-43AA-9025-896AF7F51202}" type="slidenum">
              <a:rPr lang="de-CH" smtClean="0"/>
              <a:pPr/>
              <a:t>7</a:t>
            </a:fld>
            <a:endParaRPr lang="de-CH" dirty="0"/>
          </a:p>
        </p:txBody>
      </p:sp>
    </p:spTree>
    <p:extLst>
      <p:ext uri="{BB962C8B-B14F-4D97-AF65-F5344CB8AC3E}">
        <p14:creationId xmlns:p14="http://schemas.microsoft.com/office/powerpoint/2010/main" val="30495335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10"/>
          </p:nvPr>
        </p:nvSpPr>
        <p:spPr/>
        <p:txBody>
          <a:bodyPr/>
          <a:lstStyle/>
          <a:p>
            <a:fld id="{3281C78C-DF60-43AA-9025-896AF7F51202}" type="slidenum">
              <a:rPr lang="de-CH" smtClean="0"/>
              <a:pPr/>
              <a:t>8</a:t>
            </a:fld>
            <a:endParaRPr lang="de-CH" dirty="0"/>
          </a:p>
        </p:txBody>
      </p:sp>
    </p:spTree>
    <p:extLst>
      <p:ext uri="{BB962C8B-B14F-4D97-AF65-F5344CB8AC3E}">
        <p14:creationId xmlns:p14="http://schemas.microsoft.com/office/powerpoint/2010/main" val="615446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10"/>
          </p:nvPr>
        </p:nvSpPr>
        <p:spPr/>
        <p:txBody>
          <a:bodyPr/>
          <a:lstStyle/>
          <a:p>
            <a:fld id="{3281C78C-DF60-43AA-9025-896AF7F51202}" type="slidenum">
              <a:rPr lang="de-CH" smtClean="0"/>
              <a:pPr/>
              <a:t>9</a:t>
            </a:fld>
            <a:endParaRPr lang="de-CH" dirty="0"/>
          </a:p>
        </p:txBody>
      </p:sp>
    </p:spTree>
    <p:extLst>
      <p:ext uri="{BB962C8B-B14F-4D97-AF65-F5344CB8AC3E}">
        <p14:creationId xmlns:p14="http://schemas.microsoft.com/office/powerpoint/2010/main" val="2789736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Tx/>
              <a:buChar char="-"/>
            </a:pPr>
            <a:endParaRPr lang="de-CH" dirty="0"/>
          </a:p>
        </p:txBody>
      </p:sp>
      <p:sp>
        <p:nvSpPr>
          <p:cNvPr id="4" name="Foliennummernplatzhalter 3"/>
          <p:cNvSpPr>
            <a:spLocks noGrp="1"/>
          </p:cNvSpPr>
          <p:nvPr>
            <p:ph type="sldNum" sz="quarter" idx="10"/>
          </p:nvPr>
        </p:nvSpPr>
        <p:spPr/>
        <p:txBody>
          <a:bodyPr/>
          <a:lstStyle/>
          <a:p>
            <a:fld id="{3281C78C-DF60-43AA-9025-896AF7F51202}" type="slidenum">
              <a:rPr lang="de-CH" smtClean="0"/>
              <a:pPr/>
              <a:t>10</a:t>
            </a:fld>
            <a:endParaRPr lang="de-CH" dirty="0"/>
          </a:p>
        </p:txBody>
      </p:sp>
    </p:spTree>
    <p:extLst>
      <p:ext uri="{BB962C8B-B14F-4D97-AF65-F5344CB8AC3E}">
        <p14:creationId xmlns:p14="http://schemas.microsoft.com/office/powerpoint/2010/main" val="3308581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de-DE"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10"/>
          </p:nvPr>
        </p:nvSpPr>
        <p:spPr/>
        <p:txBody>
          <a:bodyPr/>
          <a:lstStyle/>
          <a:p>
            <a:fld id="{3281C78C-DF60-43AA-9025-896AF7F51202}" type="slidenum">
              <a:rPr lang="de-CH" smtClean="0"/>
              <a:pPr/>
              <a:t>12</a:t>
            </a:fld>
            <a:endParaRPr lang="de-CH" dirty="0"/>
          </a:p>
        </p:txBody>
      </p:sp>
    </p:spTree>
    <p:extLst>
      <p:ext uri="{BB962C8B-B14F-4D97-AF65-F5344CB8AC3E}">
        <p14:creationId xmlns:p14="http://schemas.microsoft.com/office/powerpoint/2010/main" val="798176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0" name="Rectangle 2"/>
          <p:cNvSpPr>
            <a:spLocks noGrp="1" noRot="1" noChangeAspect="1" noChangeArrowheads="1" noTextEdit="1"/>
          </p:cNvSpPr>
          <p:nvPr>
            <p:ph type="sldImg"/>
          </p:nvPr>
        </p:nvSpPr>
        <p:spPr>
          <a:xfrm>
            <a:off x="442913" y="560388"/>
            <a:ext cx="5911850" cy="4094162"/>
          </a:xfrm>
          <a:ln/>
        </p:spPr>
      </p:sp>
      <p:sp>
        <p:nvSpPr>
          <p:cNvPr id="560131" name="Rectangle 3"/>
          <p:cNvSpPr>
            <a:spLocks noGrp="1" noChangeArrowheads="1"/>
          </p:cNvSpPr>
          <p:nvPr>
            <p:ph type="body" idx="1"/>
          </p:nvPr>
        </p:nvSpPr>
        <p:spPr/>
        <p:txBody>
          <a:bodyPr/>
          <a:lstStyle/>
          <a:p>
            <a:endParaRPr lang="de-D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10"/>
          </p:nvPr>
        </p:nvSpPr>
        <p:spPr/>
        <p:txBody>
          <a:bodyPr/>
          <a:lstStyle/>
          <a:p>
            <a:fld id="{3281C78C-DF60-43AA-9025-896AF7F51202}" type="slidenum">
              <a:rPr lang="de-CH" smtClean="0"/>
              <a:pPr/>
              <a:t>14</a:t>
            </a:fld>
            <a:endParaRPr lang="de-CH" dirty="0"/>
          </a:p>
        </p:txBody>
      </p:sp>
    </p:spTree>
    <p:extLst>
      <p:ext uri="{BB962C8B-B14F-4D97-AF65-F5344CB8AC3E}">
        <p14:creationId xmlns:p14="http://schemas.microsoft.com/office/powerpoint/2010/main" val="15907243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dirty="0" smtClean="0"/>
              <a:t>Neuste LV 2011-2012</a:t>
            </a:r>
            <a:r>
              <a:rPr lang="de-CH" baseline="0" dirty="0" smtClean="0"/>
              <a:t> in etwa gleich, aber mit detailliertem Anhang zur Berichterstattung über die Zielerreichung</a:t>
            </a:r>
          </a:p>
          <a:p>
            <a:endParaRPr lang="de-CH" dirty="0"/>
          </a:p>
        </p:txBody>
      </p:sp>
      <p:sp>
        <p:nvSpPr>
          <p:cNvPr id="4" name="Foliennummernplatzhalter 3"/>
          <p:cNvSpPr>
            <a:spLocks noGrp="1"/>
          </p:cNvSpPr>
          <p:nvPr>
            <p:ph type="sldNum" sz="quarter" idx="10"/>
          </p:nvPr>
        </p:nvSpPr>
        <p:spPr/>
        <p:txBody>
          <a:bodyPr/>
          <a:lstStyle/>
          <a:p>
            <a:fld id="{3281C78C-DF60-43AA-9025-896AF7F51202}" type="slidenum">
              <a:rPr lang="de-CH" smtClean="0"/>
              <a:pPr/>
              <a:t>15</a:t>
            </a:fld>
            <a:endParaRPr lang="de-CH" dirty="0"/>
          </a:p>
        </p:txBody>
      </p:sp>
    </p:spTree>
    <p:extLst>
      <p:ext uri="{BB962C8B-B14F-4D97-AF65-F5344CB8AC3E}">
        <p14:creationId xmlns:p14="http://schemas.microsoft.com/office/powerpoint/2010/main" val="38193177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de-CH" dirty="0" smtClean="0"/>
              <a:t>Parlamentarische</a:t>
            </a:r>
            <a:r>
              <a:rPr lang="de-CH" baseline="0" dirty="0" smtClean="0"/>
              <a:t> Vorstösse zwischen 1996 und 2009:</a:t>
            </a:r>
            <a:endParaRPr lang="de-CH" dirty="0" smtClean="0"/>
          </a:p>
          <a:p>
            <a:r>
              <a:rPr lang="de-CH" dirty="0" smtClean="0"/>
              <a:t>-  173 Vorstösse</a:t>
            </a:r>
          </a:p>
          <a:p>
            <a:pPr marL="171450" indent="-171450">
              <a:buFontTx/>
              <a:buChar char="-"/>
            </a:pPr>
            <a:r>
              <a:rPr lang="de-CH" dirty="0" smtClean="0"/>
              <a:t>276 Anliegen</a:t>
            </a:r>
          </a:p>
          <a:p>
            <a:pPr marL="171450" indent="-171450">
              <a:buFontTx/>
              <a:buChar char="-"/>
            </a:pPr>
            <a:endParaRPr lang="de-CH" dirty="0" smtClean="0"/>
          </a:p>
          <a:p>
            <a:pPr marL="171450" indent="-171450">
              <a:buFontTx/>
              <a:buChar char="-"/>
            </a:pPr>
            <a:r>
              <a:rPr lang="de-CH" dirty="0" smtClean="0"/>
              <a:t>Drei Topthemen</a:t>
            </a:r>
            <a:r>
              <a:rPr lang="de-CH" baseline="0" dirty="0" smtClean="0"/>
              <a:t> / Dauerbrenner</a:t>
            </a:r>
          </a:p>
          <a:p>
            <a:pPr marL="171450" indent="-171450">
              <a:buFontTx/>
              <a:buChar char="-"/>
            </a:pPr>
            <a:r>
              <a:rPr lang="de-CH" dirty="0" smtClean="0"/>
              <a:t>Allzweckinstrument Bahn</a:t>
            </a:r>
          </a:p>
          <a:p>
            <a:pPr marL="171450" indent="-171450">
              <a:buFontTx/>
              <a:buChar char="-"/>
            </a:pPr>
            <a:r>
              <a:rPr lang="de-CH" dirty="0" smtClean="0"/>
              <a:t>Divergierende</a:t>
            </a:r>
            <a:r>
              <a:rPr lang="de-CH" baseline="0" dirty="0" smtClean="0"/>
              <a:t> Interessen</a:t>
            </a:r>
          </a:p>
          <a:p>
            <a:pPr marL="171450" indent="-171450">
              <a:buFontTx/>
              <a:buChar char="-"/>
            </a:pPr>
            <a:r>
              <a:rPr lang="de-CH" baseline="0" dirty="0" smtClean="0"/>
              <a:t>Parteithemen und Partikularinteressen</a:t>
            </a:r>
          </a:p>
          <a:p>
            <a:pPr marL="171450" indent="-171450">
              <a:buFontTx/>
              <a:buChar char="-"/>
            </a:pPr>
            <a:endParaRPr lang="de-CH" baseline="0" dirty="0" smtClean="0"/>
          </a:p>
          <a:p>
            <a:pPr marL="171450" indent="-171450">
              <a:buFontTx/>
              <a:buChar char="-"/>
            </a:pPr>
            <a:r>
              <a:rPr lang="de-CH" baseline="0" dirty="0" smtClean="0"/>
              <a:t>Gewinn, ROI, Rendite usw. sind keine Themen für </a:t>
            </a:r>
            <a:r>
              <a:rPr lang="de-CH" baseline="0" smtClean="0"/>
              <a:t>die Politik.</a:t>
            </a:r>
            <a:endParaRPr lang="de-CH" dirty="0" smtClean="0"/>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90976" eaLnBrk="0" hangingPunct="0">
              <a:defRPr>
                <a:solidFill>
                  <a:schemeClr val="tx1"/>
                </a:solidFill>
                <a:latin typeface="Arial" charset="0"/>
              </a:defRPr>
            </a:lvl1pPr>
            <a:lvl2pPr marL="685817" indent="-263776" defTabSz="890976" eaLnBrk="0" hangingPunct="0">
              <a:defRPr>
                <a:solidFill>
                  <a:schemeClr val="tx1"/>
                </a:solidFill>
                <a:latin typeface="Arial" charset="0"/>
              </a:defRPr>
            </a:lvl2pPr>
            <a:lvl3pPr marL="1055103" indent="-211021" defTabSz="890976" eaLnBrk="0" hangingPunct="0">
              <a:defRPr>
                <a:solidFill>
                  <a:schemeClr val="tx1"/>
                </a:solidFill>
                <a:latin typeface="Arial" charset="0"/>
              </a:defRPr>
            </a:lvl3pPr>
            <a:lvl4pPr marL="1477145" indent="-211021" defTabSz="890976" eaLnBrk="0" hangingPunct="0">
              <a:defRPr>
                <a:solidFill>
                  <a:schemeClr val="tx1"/>
                </a:solidFill>
                <a:latin typeface="Arial" charset="0"/>
              </a:defRPr>
            </a:lvl4pPr>
            <a:lvl5pPr marL="1899186" indent="-211021" defTabSz="890976" eaLnBrk="0" hangingPunct="0">
              <a:defRPr>
                <a:solidFill>
                  <a:schemeClr val="tx1"/>
                </a:solidFill>
                <a:latin typeface="Arial" charset="0"/>
              </a:defRPr>
            </a:lvl5pPr>
            <a:lvl6pPr marL="2321227" indent="-211021" defTabSz="890976" eaLnBrk="0" fontAlgn="base" hangingPunct="0">
              <a:spcBef>
                <a:spcPct val="0"/>
              </a:spcBef>
              <a:spcAft>
                <a:spcPct val="0"/>
              </a:spcAft>
              <a:defRPr>
                <a:solidFill>
                  <a:schemeClr val="tx1"/>
                </a:solidFill>
                <a:latin typeface="Arial" charset="0"/>
              </a:defRPr>
            </a:lvl6pPr>
            <a:lvl7pPr marL="2743269" indent="-211021" defTabSz="890976" eaLnBrk="0" fontAlgn="base" hangingPunct="0">
              <a:spcBef>
                <a:spcPct val="0"/>
              </a:spcBef>
              <a:spcAft>
                <a:spcPct val="0"/>
              </a:spcAft>
              <a:defRPr>
                <a:solidFill>
                  <a:schemeClr val="tx1"/>
                </a:solidFill>
                <a:latin typeface="Arial" charset="0"/>
              </a:defRPr>
            </a:lvl7pPr>
            <a:lvl8pPr marL="3165310" indent="-211021" defTabSz="890976" eaLnBrk="0" fontAlgn="base" hangingPunct="0">
              <a:spcBef>
                <a:spcPct val="0"/>
              </a:spcBef>
              <a:spcAft>
                <a:spcPct val="0"/>
              </a:spcAft>
              <a:defRPr>
                <a:solidFill>
                  <a:schemeClr val="tx1"/>
                </a:solidFill>
                <a:latin typeface="Arial" charset="0"/>
              </a:defRPr>
            </a:lvl8pPr>
            <a:lvl9pPr marL="3587351" indent="-211021" defTabSz="890976" eaLnBrk="0" fontAlgn="base" hangingPunct="0">
              <a:spcBef>
                <a:spcPct val="0"/>
              </a:spcBef>
              <a:spcAft>
                <a:spcPct val="0"/>
              </a:spcAft>
              <a:defRPr>
                <a:solidFill>
                  <a:schemeClr val="tx1"/>
                </a:solidFill>
                <a:latin typeface="Arial" charset="0"/>
              </a:defRPr>
            </a:lvl9pPr>
          </a:lstStyle>
          <a:p>
            <a:pPr eaLnBrk="1" hangingPunct="1"/>
            <a:fld id="{35177629-0C0F-47C5-812D-82748027A071}" type="slidenum">
              <a:rPr lang="de-CH" smtClean="0">
                <a:latin typeface="Calibri" pitchFamily="34" charset="0"/>
              </a:rPr>
              <a:pPr eaLnBrk="1" hangingPunct="1"/>
              <a:t>16</a:t>
            </a:fld>
            <a:endParaRPr lang="de-CH" smtClean="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10"/>
          </p:nvPr>
        </p:nvSpPr>
        <p:spPr/>
        <p:txBody>
          <a:bodyPr/>
          <a:lstStyle/>
          <a:p>
            <a:fld id="{3281C78C-DF60-43AA-9025-896AF7F51202}" type="slidenum">
              <a:rPr lang="de-CH" smtClean="0"/>
              <a:pPr/>
              <a:t>17</a:t>
            </a:fld>
            <a:endParaRPr lang="de-CH" dirty="0"/>
          </a:p>
        </p:txBody>
      </p:sp>
    </p:spTree>
    <p:extLst>
      <p:ext uri="{BB962C8B-B14F-4D97-AF65-F5344CB8AC3E}">
        <p14:creationId xmlns:p14="http://schemas.microsoft.com/office/powerpoint/2010/main" val="19404143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10"/>
          </p:nvPr>
        </p:nvSpPr>
        <p:spPr/>
        <p:txBody>
          <a:bodyPr/>
          <a:lstStyle/>
          <a:p>
            <a:fld id="{3281C78C-DF60-43AA-9025-896AF7F51202}" type="slidenum">
              <a:rPr lang="de-CH" smtClean="0"/>
              <a:pPr/>
              <a:t>19</a:t>
            </a:fld>
            <a:endParaRPr lang="de-CH" dirty="0"/>
          </a:p>
        </p:txBody>
      </p:sp>
    </p:spTree>
    <p:extLst>
      <p:ext uri="{BB962C8B-B14F-4D97-AF65-F5344CB8AC3E}">
        <p14:creationId xmlns:p14="http://schemas.microsoft.com/office/powerpoint/2010/main" val="3061945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10"/>
          </p:nvPr>
        </p:nvSpPr>
        <p:spPr/>
        <p:txBody>
          <a:bodyPr/>
          <a:lstStyle/>
          <a:p>
            <a:fld id="{3281C78C-DF60-43AA-9025-896AF7F51202}" type="slidenum">
              <a:rPr lang="de-CH" smtClean="0"/>
              <a:pPr/>
              <a:t>21</a:t>
            </a:fld>
            <a:endParaRPr lang="de-CH" dirty="0"/>
          </a:p>
        </p:txBody>
      </p:sp>
    </p:spTree>
    <p:extLst>
      <p:ext uri="{BB962C8B-B14F-4D97-AF65-F5344CB8AC3E}">
        <p14:creationId xmlns:p14="http://schemas.microsoft.com/office/powerpoint/2010/main" val="993376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fontScale="92500" lnSpcReduction="20000"/>
          </a:bodyPr>
          <a:lstStyle/>
          <a:p>
            <a:r>
              <a:rPr lang="de-CH" sz="1100" b="1" dirty="0" smtClean="0">
                <a:effectLst/>
              </a:rPr>
              <a:t>Die Motion</a:t>
            </a:r>
          </a:p>
          <a:p>
            <a:r>
              <a:rPr lang="de-CH" sz="1100" dirty="0" smtClean="0">
                <a:effectLst/>
              </a:rPr>
              <a:t>Die Motion beauftragt den Bundesrat, einen Erlassentwurf vorzulegen oder eine Massnahme zu treffen. Die Motion wird von einem oder mehreren Ratsmitgliedern unterzeichnet. Wenn ihr der Rat der </a:t>
            </a:r>
            <a:r>
              <a:rPr lang="de-CH" sz="1100" dirty="0" err="1" smtClean="0">
                <a:effectLst/>
              </a:rPr>
              <a:t>Motionärin</a:t>
            </a:r>
            <a:r>
              <a:rPr lang="de-CH" sz="1100" dirty="0" smtClean="0">
                <a:effectLst/>
              </a:rPr>
              <a:t> oder des Motionärs und anschliessend auch der andere Rat zustimmen, gilt die Motion als angenommen. Der </a:t>
            </a:r>
            <a:r>
              <a:rPr lang="de-CH" sz="1100" dirty="0" err="1" smtClean="0">
                <a:effectLst/>
              </a:rPr>
              <a:t>Zweitrat</a:t>
            </a:r>
            <a:r>
              <a:rPr lang="de-CH" sz="1100" dirty="0" smtClean="0">
                <a:effectLst/>
              </a:rPr>
              <a:t> kann auf Antrag der vorberatenden Kommission oder des Bundesrates Änderungen am Text vornehmen. Über die Änderungen des Zweitrates beschliesst der </a:t>
            </a:r>
            <a:r>
              <a:rPr lang="de-CH" sz="1100" dirty="0" err="1" smtClean="0">
                <a:effectLst/>
              </a:rPr>
              <a:t>Erstrat</a:t>
            </a:r>
            <a:r>
              <a:rPr lang="de-CH" sz="1100" dirty="0" smtClean="0">
                <a:effectLst/>
              </a:rPr>
              <a:t> nochmals, ohne selber weitere Änderungen vornehmen zu dürfen. </a:t>
            </a:r>
          </a:p>
          <a:p>
            <a:r>
              <a:rPr lang="de-CH" sz="1100" b="1" dirty="0" smtClean="0">
                <a:effectLst/>
              </a:rPr>
              <a:t>Das Postulat</a:t>
            </a:r>
          </a:p>
          <a:p>
            <a:r>
              <a:rPr lang="de-CH" sz="1100" dirty="0" smtClean="0">
                <a:effectLst/>
              </a:rPr>
              <a:t>Das Postulat beauftragt den Bundesrat, zu prüfen und zu berichten, ob ein Entwurf zu einem Erlass der Bundesversammlung (Bundesgesetz, Bundesbeschluss oder Verordnung) vorzulegen oder eine Massnahme zu treffen sei. </a:t>
            </a:r>
          </a:p>
          <a:p>
            <a:r>
              <a:rPr lang="de-CH" sz="1100" b="1" dirty="0" smtClean="0">
                <a:effectLst/>
              </a:rPr>
              <a:t>Die Interpellation</a:t>
            </a:r>
          </a:p>
          <a:p>
            <a:r>
              <a:rPr lang="de-CH" sz="1100" dirty="0" smtClean="0">
                <a:effectLst/>
              </a:rPr>
              <a:t>Die Interpellation verlangt Auskunft über wichtige innen- oder aussenpolitische Ereignisse und Angelegenheiten des Bundes. Über die Antwort des Bundesrats kann eine Diskussion verlangt werden. Eine Interpellation kann mit Zustimmung des Ratsbüros als dringlich erklärt und in der laufenden Session behandelt werden, wenn sie bis zum Beginn der dritten Sitzung (in der Regel am Mittwoch der ersten </a:t>
            </a:r>
            <a:r>
              <a:rPr lang="de-CH" sz="1100" dirty="0" err="1" smtClean="0">
                <a:effectLst/>
              </a:rPr>
              <a:t>Sessionswoche</a:t>
            </a:r>
            <a:r>
              <a:rPr lang="de-CH" sz="1100" dirty="0" smtClean="0">
                <a:effectLst/>
              </a:rPr>
              <a:t>) einer dreiwöchigen Session eingereicht wird. </a:t>
            </a:r>
          </a:p>
          <a:p>
            <a:r>
              <a:rPr lang="de-CH" sz="1100" b="1" dirty="0" smtClean="0">
                <a:effectLst/>
              </a:rPr>
              <a:t>Die Anfrage</a:t>
            </a:r>
          </a:p>
          <a:p>
            <a:r>
              <a:rPr lang="de-CH" sz="1100" dirty="0" smtClean="0">
                <a:effectLst/>
              </a:rPr>
              <a:t>Die Anfrage verlangt Auskunft über wichtige innen- oder aussenpolitische Ereignisse und Angelegenheiten des Bundes. Die Anfrage wird vom Bundesrat schriftlich beantwortet und im Rat nicht behandelt. Die Anfrage kann im Nationalrat mit Zustimmung der Präsidentin oder des Präsidenten, im Ständerat mit Zustimmung des Ratsbüros dringlich erklärt werden. Sie muss in einer dreiwöchigen Session eine Woche vor </a:t>
            </a:r>
            <a:r>
              <a:rPr lang="de-CH" sz="1100" dirty="0" err="1" smtClean="0">
                <a:effectLst/>
              </a:rPr>
              <a:t>Sessionsende</a:t>
            </a:r>
            <a:r>
              <a:rPr lang="de-CH" sz="1100" dirty="0" smtClean="0">
                <a:effectLst/>
              </a:rPr>
              <a:t> und in einer einwöchigen Session am ersten Tag eingereicht werden.</a:t>
            </a:r>
          </a:p>
        </p:txBody>
      </p:sp>
      <p:sp>
        <p:nvSpPr>
          <p:cNvPr id="4" name="Foliennummernplatzhalter 3"/>
          <p:cNvSpPr>
            <a:spLocks noGrp="1"/>
          </p:cNvSpPr>
          <p:nvPr>
            <p:ph type="sldNum" sz="quarter" idx="10"/>
          </p:nvPr>
        </p:nvSpPr>
        <p:spPr/>
        <p:txBody>
          <a:bodyPr/>
          <a:lstStyle/>
          <a:p>
            <a:fld id="{3281C78C-DF60-43AA-9025-896AF7F51202}" type="slidenum">
              <a:rPr lang="de-CH" smtClean="0"/>
              <a:pPr/>
              <a:t>22</a:t>
            </a:fld>
            <a:endParaRPr lang="de-CH" dirty="0"/>
          </a:p>
        </p:txBody>
      </p:sp>
    </p:spTree>
    <p:extLst>
      <p:ext uri="{BB962C8B-B14F-4D97-AF65-F5344CB8AC3E}">
        <p14:creationId xmlns:p14="http://schemas.microsoft.com/office/powerpoint/2010/main" val="9987538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a:p>
        </p:txBody>
      </p:sp>
      <p:sp>
        <p:nvSpPr>
          <p:cNvPr id="4" name="Foliennummernplatzhalter 3"/>
          <p:cNvSpPr>
            <a:spLocks noGrp="1"/>
          </p:cNvSpPr>
          <p:nvPr>
            <p:ph type="sldNum" sz="quarter" idx="10"/>
          </p:nvPr>
        </p:nvSpPr>
        <p:spPr/>
        <p:txBody>
          <a:bodyPr/>
          <a:lstStyle/>
          <a:p>
            <a:fld id="{3281C78C-DF60-43AA-9025-896AF7F51202}" type="slidenum">
              <a:rPr lang="de-CH" smtClean="0"/>
              <a:pPr/>
              <a:t>23</a:t>
            </a:fld>
            <a:endParaRPr lang="de-CH" dirty="0"/>
          </a:p>
        </p:txBody>
      </p:sp>
    </p:spTree>
    <p:extLst>
      <p:ext uri="{BB962C8B-B14F-4D97-AF65-F5344CB8AC3E}">
        <p14:creationId xmlns:p14="http://schemas.microsoft.com/office/powerpoint/2010/main" val="8564968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elfolie">
    <p:spTree>
      <p:nvGrpSpPr>
        <p:cNvPr id="1" name=""/>
        <p:cNvGrpSpPr/>
        <p:nvPr/>
      </p:nvGrpSpPr>
      <p:grpSpPr>
        <a:xfrm>
          <a:off x="0" y="0"/>
          <a:ext cx="0" cy="0"/>
          <a:chOff x="0" y="0"/>
          <a:chExt cx="0" cy="0"/>
        </a:xfrm>
      </p:grpSpPr>
      <p:pic>
        <p:nvPicPr>
          <p:cNvPr id="9" name="Grafik 8" descr="SBBLab_D_A4_CMYK_PC.jpg"/>
          <p:cNvPicPr>
            <a:picLocks noChangeAspect="1"/>
          </p:cNvPicPr>
          <p:nvPr userDrawn="1"/>
        </p:nvPicPr>
        <p:blipFill>
          <a:blip r:embed="rId2"/>
          <a:stretch>
            <a:fillRect/>
          </a:stretch>
        </p:blipFill>
        <p:spPr>
          <a:xfrm>
            <a:off x="128464" y="260648"/>
            <a:ext cx="5686346" cy="1663200"/>
          </a:xfrm>
          <a:prstGeom prst="rect">
            <a:avLst/>
          </a:prstGeom>
        </p:spPr>
      </p:pic>
      <p:sp>
        <p:nvSpPr>
          <p:cNvPr id="2" name="Titel 1"/>
          <p:cNvSpPr>
            <a:spLocks noGrp="1"/>
          </p:cNvSpPr>
          <p:nvPr>
            <p:ph type="ctrTitle"/>
          </p:nvPr>
        </p:nvSpPr>
        <p:spPr>
          <a:xfrm>
            <a:off x="1560000" y="3024000"/>
            <a:ext cx="7956000" cy="1008000"/>
          </a:xfrm>
          <a:noFill/>
          <a:ln w="12700">
            <a:noFill/>
            <a:miter lim="800000"/>
            <a:headEnd/>
            <a:tailEnd/>
          </a:ln>
          <a:effectLst/>
        </p:spPr>
        <p:txBody>
          <a:bodyPr vert="horz" wrap="square" lIns="0" tIns="0" rIns="0" bIns="0" numCol="1" anchor="t" anchorCtr="0" compatLnSpc="1">
            <a:prstTxWarp prst="textNoShape">
              <a:avLst/>
            </a:prstTxWarp>
            <a:noAutofit/>
          </a:bodyPr>
          <a:lstStyle>
            <a:lvl1pPr algn="l" defTabSz="762000" rtl="0" eaLnBrk="1" fontAlgn="base" hangingPunct="1">
              <a:lnSpc>
                <a:spcPct val="85000"/>
              </a:lnSpc>
              <a:spcBef>
                <a:spcPct val="0"/>
              </a:spcBef>
              <a:spcAft>
                <a:spcPct val="0"/>
              </a:spcAft>
              <a:defRPr lang="de-CH" altLang="de-DE" sz="4000" dirty="0">
                <a:solidFill>
                  <a:srgbClr val="1A5D11"/>
                </a:solidFill>
                <a:latin typeface="Arial" pitchFamily="34" charset="0"/>
                <a:ea typeface="+mj-ea"/>
                <a:cs typeface="Arial" pitchFamily="34" charset="0"/>
              </a:defRPr>
            </a:lvl1pPr>
          </a:lstStyle>
          <a:p>
            <a:r>
              <a:rPr lang="de-DE" noProof="0" smtClean="0"/>
              <a:t>Titelmasterformat durch Klicken bearbeiten</a:t>
            </a:r>
            <a:endParaRPr lang="en-GB" noProof="0"/>
          </a:p>
        </p:txBody>
      </p:sp>
      <p:sp>
        <p:nvSpPr>
          <p:cNvPr id="3" name="Untertitel 2"/>
          <p:cNvSpPr>
            <a:spLocks noGrp="1"/>
          </p:cNvSpPr>
          <p:nvPr>
            <p:ph type="subTitle" idx="1"/>
          </p:nvPr>
        </p:nvSpPr>
        <p:spPr>
          <a:xfrm>
            <a:off x="1560000" y="4248000"/>
            <a:ext cx="7956000" cy="966950"/>
          </a:xfrm>
          <a:noFill/>
          <a:ln w="12700">
            <a:noFill/>
            <a:miter lim="800000"/>
            <a:headEnd/>
            <a:tailEnd/>
          </a:ln>
          <a:effectLst/>
        </p:spPr>
        <p:txBody>
          <a:bodyPr vert="horz" wrap="square" lIns="0" tIns="0" rIns="0" bIns="0" numCol="1" anchor="t" anchorCtr="0" compatLnSpc="1">
            <a:prstTxWarp prst="textNoShape">
              <a:avLst/>
            </a:prstTxWarp>
            <a:noAutofit/>
          </a:bodyPr>
          <a:lstStyle>
            <a:lvl1pPr marL="0" indent="0" algn="l" defTabSz="762000" rtl="0" eaLnBrk="1" fontAlgn="base" hangingPunct="1">
              <a:spcBef>
                <a:spcPct val="0"/>
              </a:spcBef>
              <a:spcAft>
                <a:spcPct val="0"/>
              </a:spcAft>
              <a:buSzPct val="100000"/>
              <a:buNone/>
              <a:defRPr lang="de-CH" altLang="de-DE" sz="3200" dirty="0">
                <a:solidFill>
                  <a:schemeClr val="tx1"/>
                </a:solidFill>
                <a:latin typeface="Arial" pitchFamily="34" charset="0"/>
                <a:ea typeface="+mn-ea"/>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noProof="0" smtClean="0"/>
              <a:t>Formatvorlage des Untertitelmasters durch Klicken bearbeiten</a:t>
            </a:r>
            <a:endParaRPr lang="en-GB" noProof="0"/>
          </a:p>
        </p:txBody>
      </p:sp>
      <p:sp>
        <p:nvSpPr>
          <p:cNvPr id="23" name="Fußzeilenplatzhalter 4"/>
          <p:cNvSpPr>
            <a:spLocks noGrp="1"/>
          </p:cNvSpPr>
          <p:nvPr>
            <p:ph type="ftr" sz="quarter" idx="11"/>
          </p:nvPr>
        </p:nvSpPr>
        <p:spPr>
          <a:xfrm>
            <a:off x="1560000" y="5400001"/>
            <a:ext cx="7959079" cy="365125"/>
          </a:xfrm>
        </p:spPr>
        <p:txBody>
          <a:bodyPr lIns="0" tIns="0" rIns="0" bIns="0"/>
          <a:lstStyle>
            <a:lvl1pPr algn="l">
              <a:defRPr sz="2400">
                <a:solidFill>
                  <a:schemeClr val="tx1"/>
                </a:solidFill>
                <a:latin typeface="Arial" pitchFamily="34" charset="0"/>
                <a:cs typeface="Arial" pitchFamily="34" charset="0"/>
              </a:defRPr>
            </a:lvl1pPr>
          </a:lstStyle>
          <a:p>
            <a:r>
              <a:rPr lang="en-GB" smtClean="0"/>
              <a:t>Autor</a:t>
            </a:r>
            <a:endParaRPr lang="en-GB"/>
          </a:p>
        </p:txBody>
      </p:sp>
      <p:sp>
        <p:nvSpPr>
          <p:cNvPr id="24" name="Datumsplatzhalter 10"/>
          <p:cNvSpPr>
            <a:spLocks noGrp="1"/>
          </p:cNvSpPr>
          <p:nvPr>
            <p:ph type="dt" sz="half" idx="2"/>
          </p:nvPr>
        </p:nvSpPr>
        <p:spPr>
          <a:xfrm>
            <a:off x="1560000" y="5904001"/>
            <a:ext cx="7959079" cy="365125"/>
          </a:xfrm>
          <a:prstGeom prst="rect">
            <a:avLst/>
          </a:prstGeom>
        </p:spPr>
        <p:txBody>
          <a:bodyPr vert="horz" lIns="0" tIns="0" rIns="0" bIns="0" rtlCol="0" anchor="ctr"/>
          <a:lstStyle>
            <a:lvl1pPr algn="l">
              <a:defRPr sz="2400">
                <a:solidFill>
                  <a:schemeClr val="tx1"/>
                </a:solidFill>
                <a:latin typeface="Arial" pitchFamily="34" charset="0"/>
                <a:cs typeface="Arial" pitchFamily="34" charset="0"/>
              </a:defRPr>
            </a:lvl1pPr>
          </a:lstStyle>
          <a:p>
            <a:r>
              <a:rPr lang="en-GB" smtClean="0"/>
              <a:t>Datum</a:t>
            </a:r>
            <a:endParaRPr lang="en-GB"/>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lIns="0" tIns="0" rIns="0" bIns="0">
            <a:noAutofit/>
          </a:bodyPr>
          <a:lstStyle>
            <a:lvl1pPr algn="l">
              <a:defRPr>
                <a:latin typeface="Arial" pitchFamily="34" charset="0"/>
                <a:cs typeface="Arial" pitchFamily="34" charset="0"/>
              </a:defRPr>
            </a:lvl1pPr>
          </a:lstStyle>
          <a:p>
            <a:r>
              <a:rPr lang="en-GB" noProof="0" dirty="0" err="1" smtClean="0"/>
              <a:t>Titelmasterformat</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r>
              <a:rPr lang="en-GB" noProof="0" dirty="0" smtClean="0"/>
              <a:t/>
            </a:r>
            <a:br>
              <a:rPr lang="en-GB" noProof="0" dirty="0" smtClean="0"/>
            </a:br>
            <a:endParaRPr lang="en-GB" noProof="0" dirty="0"/>
          </a:p>
        </p:txBody>
      </p:sp>
      <p:sp>
        <p:nvSpPr>
          <p:cNvPr id="3" name="Inhaltsplatzhalter 2"/>
          <p:cNvSpPr>
            <a:spLocks noGrp="1"/>
          </p:cNvSpPr>
          <p:nvPr>
            <p:ph idx="1" hasCustomPrompt="1"/>
          </p:nvPr>
        </p:nvSpPr>
        <p:spPr>
          <a:xfrm>
            <a:off x="1170000" y="1052736"/>
            <a:ext cx="8580000" cy="5162346"/>
          </a:xfrm>
        </p:spPr>
        <p:txBody>
          <a:bodyPr lIns="0" tIns="0" rIns="0" bIns="0">
            <a:noAutofit/>
          </a:bodyPr>
          <a:lstStyle>
            <a:lvl1pPr marL="457200" indent="-457200">
              <a:buClr>
                <a:schemeClr val="accent1"/>
              </a:buClr>
              <a:buFont typeface="Webdings" pitchFamily="18" charset="2"/>
              <a:buChar char="4"/>
              <a:defRPr>
                <a:latin typeface="Arial" pitchFamily="34" charset="0"/>
                <a:cs typeface="Arial" pitchFamily="34" charset="0"/>
              </a:defRPr>
            </a:lvl1pPr>
            <a:lvl2pPr>
              <a:buClr>
                <a:schemeClr val="tx2"/>
              </a:buClr>
              <a:buFont typeface="Wingdings" pitchFamily="2" charset="2"/>
              <a:buChar char="§"/>
              <a:defRPr sz="2000">
                <a:latin typeface="Arial" pitchFamily="34" charset="0"/>
                <a:cs typeface="Arial" pitchFamily="34" charset="0"/>
              </a:defRPr>
            </a:lvl2pPr>
            <a:lvl3pPr>
              <a:buClr>
                <a:schemeClr val="tx2"/>
              </a:buClr>
              <a:buFont typeface="Webdings" pitchFamily="18" charset="2"/>
              <a:buChar char="4"/>
              <a:defRPr sz="1800">
                <a:latin typeface="Arial" pitchFamily="34" charset="0"/>
                <a:cs typeface="Arial" pitchFamily="34" charset="0"/>
              </a:defRPr>
            </a:lvl3pPr>
          </a:lstStyle>
          <a:p>
            <a:pPr lvl="0"/>
            <a:r>
              <a:rPr lang="en-GB" noProof="0" dirty="0" err="1" smtClean="0"/>
              <a:t>Textmasterformate</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smtClean="0"/>
          </a:p>
          <a:p>
            <a:pPr lvl="1"/>
            <a:r>
              <a:rPr lang="en-GB" noProof="0" dirty="0" err="1" smtClean="0"/>
              <a:t>Zweite</a:t>
            </a:r>
            <a:r>
              <a:rPr lang="en-GB" noProof="0" dirty="0" smtClean="0"/>
              <a:t> </a:t>
            </a:r>
            <a:r>
              <a:rPr lang="en-GB" noProof="0" dirty="0" err="1" smtClean="0"/>
              <a:t>Ebene</a:t>
            </a:r>
            <a:endParaRPr lang="en-GB" noProof="0" dirty="0" smtClean="0"/>
          </a:p>
          <a:p>
            <a:pPr lvl="2"/>
            <a:r>
              <a:rPr lang="en-GB" noProof="0" dirty="0" err="1" smtClean="0"/>
              <a:t>Dritte</a:t>
            </a:r>
            <a:r>
              <a:rPr lang="en-GB" noProof="0" dirty="0" smtClean="0"/>
              <a:t> </a:t>
            </a:r>
            <a:r>
              <a:rPr lang="en-GB" noProof="0" dirty="0" err="1" smtClean="0"/>
              <a:t>Ebene</a:t>
            </a:r>
            <a:endParaRPr lang="en-GB" noProof="0" dirty="0" smtClean="0"/>
          </a:p>
          <a:p>
            <a:pPr lvl="0"/>
            <a:endParaRPr lang="en-GB" noProof="0" dirty="0" smtClean="0"/>
          </a:p>
        </p:txBody>
      </p:sp>
      <p:pic>
        <p:nvPicPr>
          <p:cNvPr id="5" name="Grafik 4" descr="SBB_D_A5_CMYK_PC.jpg"/>
          <p:cNvPicPr>
            <a:picLocks noChangeAspect="1"/>
          </p:cNvPicPr>
          <p:nvPr userDrawn="1"/>
        </p:nvPicPr>
        <p:blipFill>
          <a:blip r:embed="rId2"/>
          <a:stretch>
            <a:fillRect/>
          </a:stretch>
        </p:blipFill>
        <p:spPr>
          <a:xfrm>
            <a:off x="815975" y="6170250"/>
            <a:ext cx="1890977" cy="554400"/>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lIns="0" tIns="0" rIns="0" bIns="0">
            <a:noAutofit/>
          </a:bodyPr>
          <a:lstStyle>
            <a:lvl1pPr algn="l">
              <a:defRPr/>
            </a:lvl1pPr>
          </a:lstStyle>
          <a:p>
            <a:r>
              <a:rPr lang="en-GB" noProof="0" dirty="0" err="1" smtClean="0"/>
              <a:t>Titelmasterformat</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r>
              <a:rPr lang="en-GB" noProof="0" dirty="0" smtClean="0"/>
              <a:t/>
            </a:r>
            <a:br>
              <a:rPr lang="en-GB" noProof="0" dirty="0" smtClean="0"/>
            </a:br>
            <a:endParaRPr lang="en-GB" noProof="0" dirty="0"/>
          </a:p>
        </p:txBody>
      </p:sp>
      <p:pic>
        <p:nvPicPr>
          <p:cNvPr id="4" name="Grafik 3" descr="SBB_D_A5_CMYK_PC.jpg"/>
          <p:cNvPicPr>
            <a:picLocks noChangeAspect="1"/>
          </p:cNvPicPr>
          <p:nvPr userDrawn="1"/>
        </p:nvPicPr>
        <p:blipFill>
          <a:blip r:embed="rId2"/>
          <a:stretch>
            <a:fillRect/>
          </a:stretch>
        </p:blipFill>
        <p:spPr>
          <a:xfrm>
            <a:off x="815975" y="6170250"/>
            <a:ext cx="1890977" cy="554400"/>
          </a:xfrm>
          <a:prstGeom prst="rect">
            <a:avLst/>
          </a:prstGeom>
        </p:spPr>
      </p:pic>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170000" y="288000"/>
            <a:ext cx="8580000" cy="692728"/>
          </a:xfrm>
          <a:prstGeom prst="rect">
            <a:avLst/>
          </a:prstGeom>
        </p:spPr>
        <p:txBody>
          <a:bodyPr vert="horz" lIns="0" tIns="0" rIns="0" bIns="0" rtlCol="0" anchor="t" anchorCtr="0">
            <a:noAutofit/>
          </a:bodyPr>
          <a:lstStyle/>
          <a:p>
            <a:r>
              <a:rPr lang="de-DE" dirty="0" smtClean="0"/>
              <a:t>Titelmasterformat durch Klicken bearbeiten</a:t>
            </a:r>
            <a:endParaRPr lang="de-CH" dirty="0"/>
          </a:p>
        </p:txBody>
      </p:sp>
      <p:sp>
        <p:nvSpPr>
          <p:cNvPr id="3" name="Textplatzhalter 2"/>
          <p:cNvSpPr>
            <a:spLocks noGrp="1"/>
          </p:cNvSpPr>
          <p:nvPr>
            <p:ph type="body" idx="1"/>
          </p:nvPr>
        </p:nvSpPr>
        <p:spPr>
          <a:xfrm>
            <a:off x="1170000" y="1052736"/>
            <a:ext cx="8580000" cy="5256583"/>
          </a:xfrm>
          <a:prstGeom prst="rect">
            <a:avLst/>
          </a:prstGeom>
        </p:spPr>
        <p:txBody>
          <a:bodyPr vert="horz" lIns="0" tIns="0" rIns="0" bIns="0" rtlCol="0">
            <a:noAutofit/>
          </a:bodyPr>
          <a:lstStyle/>
          <a:p>
            <a:pPr lvl="0"/>
            <a:r>
              <a:rPr lang="de-DE" dirty="0" smtClean="0"/>
              <a:t>Textmasterformate durch Klicken bearbeiten</a:t>
            </a:r>
          </a:p>
          <a:p>
            <a:pPr lvl="1"/>
            <a:r>
              <a:rPr lang="de-DE" dirty="0" smtClean="0"/>
              <a:t>Zweite Ebene</a:t>
            </a:r>
          </a:p>
          <a:p>
            <a:pPr lvl="2"/>
            <a:r>
              <a:rPr lang="de-DE" dirty="0" smtClean="0"/>
              <a:t>Dritte Ebene</a:t>
            </a:r>
          </a:p>
        </p:txBody>
      </p:sp>
      <p:sp>
        <p:nvSpPr>
          <p:cNvPr id="5" name="Fußzeilenplatzhalt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800">
                <a:solidFill>
                  <a:schemeClr val="tx1">
                    <a:tint val="75000"/>
                  </a:schemeClr>
                </a:solidFill>
              </a:defRPr>
            </a:lvl1pPr>
          </a:lstStyle>
          <a:p>
            <a:r>
              <a:rPr lang="de-CH" smtClean="0"/>
              <a:t>Autor</a:t>
            </a:r>
            <a:endParaRPr lang="de-CH" dirty="0"/>
          </a:p>
        </p:txBody>
      </p:sp>
      <p:sp>
        <p:nvSpPr>
          <p:cNvPr id="6" name="Foliennummernplatzhalt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800">
                <a:solidFill>
                  <a:schemeClr val="tx1">
                    <a:tint val="75000"/>
                  </a:schemeClr>
                </a:solidFill>
              </a:defRPr>
            </a:lvl1pPr>
          </a:lstStyle>
          <a:p>
            <a:fld id="{1FF5481D-800C-4F34-B3D6-C18BC0A4FD2D}" type="slidenum">
              <a:rPr lang="de-CH" smtClean="0"/>
              <a:pPr/>
              <a:t>‹Nr.›</a:t>
            </a:fld>
            <a:endParaRPr lang="de-CH" dirty="0"/>
          </a:p>
        </p:txBody>
      </p:sp>
      <p:sp>
        <p:nvSpPr>
          <p:cNvPr id="8" name="Textfeld 7"/>
          <p:cNvSpPr txBox="1"/>
          <p:nvPr/>
        </p:nvSpPr>
        <p:spPr>
          <a:xfrm>
            <a:off x="696487" y="6357958"/>
            <a:ext cx="184731" cy="369332"/>
          </a:xfrm>
          <a:prstGeom prst="rect">
            <a:avLst/>
          </a:prstGeom>
          <a:noFill/>
        </p:spPr>
        <p:txBody>
          <a:bodyPr wrap="none" rtlCol="0">
            <a:spAutoFit/>
          </a:bodyPr>
          <a:lstStyle/>
          <a:p>
            <a:endParaRPr lang="de-CH" dirty="0"/>
          </a:p>
        </p:txBody>
      </p:sp>
      <p:sp>
        <p:nvSpPr>
          <p:cNvPr id="11" name="Datumsplatzhalter 10"/>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de-DE" smtClean="0"/>
              <a:t>Datum</a:t>
            </a:r>
            <a:endParaRPr lang="de-CH"/>
          </a:p>
        </p:txBody>
      </p:sp>
      <p:sp>
        <p:nvSpPr>
          <p:cNvPr id="9" name="Textfeld 7"/>
          <p:cNvSpPr txBox="1"/>
          <p:nvPr/>
        </p:nvSpPr>
        <p:spPr>
          <a:xfrm>
            <a:off x="696487" y="6357958"/>
            <a:ext cx="184731" cy="369332"/>
          </a:xfrm>
          <a:prstGeom prst="rect">
            <a:avLst/>
          </a:prstGeom>
          <a:noFill/>
        </p:spPr>
        <p:txBody>
          <a:bodyPr wrap="none" rtlCol="0">
            <a:spAutoFit/>
          </a:bodyPr>
          <a:lstStyle/>
          <a:p>
            <a:endParaRPr lang="de-CH" dirty="0"/>
          </a:p>
        </p:txBody>
      </p:sp>
      <p:sp>
        <p:nvSpPr>
          <p:cNvPr id="10" name="Rectangle 8"/>
          <p:cNvSpPr>
            <a:spLocks noChangeArrowheads="1"/>
          </p:cNvSpPr>
          <p:nvPr/>
        </p:nvSpPr>
        <p:spPr bwMode="auto">
          <a:xfrm>
            <a:off x="1" y="304892"/>
            <a:ext cx="1102349" cy="369332"/>
          </a:xfrm>
          <a:prstGeom prst="rect">
            <a:avLst/>
          </a:prstGeom>
          <a:noFill/>
          <a:ln w="12700">
            <a:noFill/>
            <a:miter lim="800000"/>
            <a:headEnd/>
            <a:tailEnd/>
          </a:ln>
          <a:effectLst/>
        </p:spPr>
        <p:txBody>
          <a:bodyPr wrap="square" lIns="0" tIns="0" rIns="0" bIns="0">
            <a:spAutoFit/>
          </a:bodyPr>
          <a:lstStyle/>
          <a:p>
            <a:pPr algn="r"/>
            <a:r>
              <a:rPr lang="de-DE" sz="800" dirty="0" smtClean="0">
                <a:latin typeface="+mn-lt"/>
              </a:rPr>
              <a:t>Politische Steuerung</a:t>
            </a:r>
          </a:p>
          <a:p>
            <a:pPr algn="r"/>
            <a:r>
              <a:rPr lang="de-DE" sz="800" dirty="0" smtClean="0">
                <a:latin typeface="+mn-lt"/>
              </a:rPr>
              <a:t>05.05.2013</a:t>
            </a:r>
          </a:p>
          <a:p>
            <a:pPr algn="r"/>
            <a:r>
              <a:rPr lang="de-DE" sz="800" dirty="0" smtClean="0">
                <a:latin typeface="+mn-lt"/>
              </a:rPr>
              <a:t>Seite </a:t>
            </a:r>
            <a:fld id="{BC2A0EDF-0DD2-4360-AF03-23C1D47E7A95}" type="slidenum">
              <a:rPr lang="de-DE" sz="800" smtClean="0">
                <a:latin typeface="+mn-lt"/>
              </a:rPr>
              <a:pPr algn="r"/>
              <a:t>‹Nr.›</a:t>
            </a:fld>
            <a:endParaRPr lang="de-DE" sz="800" dirty="0">
              <a:latin typeface="+mn-lt"/>
            </a:endParaRPr>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timing>
    <p:tnLst>
      <p:par>
        <p:cTn id="1" dur="indefinite" restart="never" nodeType="tmRoot"/>
      </p:par>
    </p:tnLst>
  </p:timing>
  <p:hf sldNum="0" hdr="0"/>
  <p:txStyles>
    <p:titleStyle>
      <a:lvl1pPr algn="l" defTabSz="914400" rtl="0" eaLnBrk="1" latinLnBrk="0" hangingPunct="1">
        <a:lnSpc>
          <a:spcPct val="90000"/>
        </a:lnSpc>
        <a:spcBef>
          <a:spcPct val="0"/>
        </a:spcBef>
        <a:buNone/>
        <a:defRPr sz="2800" kern="1200">
          <a:solidFill>
            <a:schemeClr val="accent1"/>
          </a:solidFill>
          <a:latin typeface="Arial" pitchFamily="34" charset="0"/>
          <a:ea typeface="+mj-ea"/>
          <a:cs typeface="Arial" pitchFamily="34" charset="0"/>
        </a:defRPr>
      </a:lvl1pPr>
    </p:titleStyle>
    <p:bodyStyle>
      <a:lvl1pPr marL="457200" indent="-457200" algn="l" defTabSz="914400" rtl="0" eaLnBrk="1" latinLnBrk="0" hangingPunct="1">
        <a:spcBef>
          <a:spcPct val="20000"/>
        </a:spcBef>
        <a:buFont typeface="+mj-lt"/>
        <a:buAutoNum type="arabicPeriod"/>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microsoft.com/office/2007/relationships/media" Target="../media/media1.wmv"/><Relationship Id="rId1" Type="http://schemas.openxmlformats.org/officeDocument/2006/relationships/video" Target="NULL" TargetMode="External"/><Relationship Id="rId5" Type="http://schemas.openxmlformats.org/officeDocument/2006/relationships/image" Target="../media/image5.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hyperlink" Target="http://www.sbb.ch/home.html"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03588" y="3024000"/>
            <a:ext cx="7956000" cy="1008000"/>
          </a:xfrm>
        </p:spPr>
        <p:txBody>
          <a:bodyPr/>
          <a:lstStyle/>
          <a:p>
            <a:r>
              <a:rPr lang="de-CH" altLang="de-DE" dirty="0" smtClean="0"/>
              <a:t>Die politische Steuerung der SBB</a:t>
            </a:r>
            <a:endParaRPr lang="de-CH" dirty="0"/>
          </a:p>
        </p:txBody>
      </p:sp>
      <p:sp>
        <p:nvSpPr>
          <p:cNvPr id="9" name="Subtitle 8"/>
          <p:cNvSpPr>
            <a:spLocks noGrp="1"/>
          </p:cNvSpPr>
          <p:nvPr>
            <p:ph type="subTitle" idx="1"/>
          </p:nvPr>
        </p:nvSpPr>
        <p:spPr>
          <a:xfrm>
            <a:off x="1403588" y="4248000"/>
            <a:ext cx="7956000" cy="966950"/>
          </a:xfrm>
        </p:spPr>
        <p:txBody>
          <a:bodyPr/>
          <a:lstStyle/>
          <a:p>
            <a:r>
              <a:rPr lang="de-CH" dirty="0" smtClean="0"/>
              <a:t>Bahn Know-how </a:t>
            </a:r>
            <a:r>
              <a:rPr lang="de-CH" dirty="0" smtClean="0"/>
              <a:t>2013</a:t>
            </a:r>
            <a:endParaRPr lang="de-CH" dirty="0"/>
          </a:p>
        </p:txBody>
      </p:sp>
      <p:sp>
        <p:nvSpPr>
          <p:cNvPr id="12" name="Footer Placeholder 11"/>
          <p:cNvSpPr>
            <a:spLocks noGrp="1"/>
          </p:cNvSpPr>
          <p:nvPr>
            <p:ph type="ftr" sz="quarter" idx="11"/>
          </p:nvPr>
        </p:nvSpPr>
        <p:spPr>
          <a:xfrm>
            <a:off x="1403588" y="5400001"/>
            <a:ext cx="7959079" cy="365125"/>
          </a:xfrm>
        </p:spPr>
        <p:txBody>
          <a:bodyPr/>
          <a:lstStyle/>
          <a:p>
            <a:r>
              <a:rPr lang="de-CH" dirty="0" smtClean="0"/>
              <a:t>Prof. Dr. Christian Laesser</a:t>
            </a:r>
            <a:endParaRPr lang="de-CH" dirty="0"/>
          </a:p>
        </p:txBody>
      </p:sp>
      <p:sp>
        <p:nvSpPr>
          <p:cNvPr id="11" name="Date Placeholder 10"/>
          <p:cNvSpPr>
            <a:spLocks noGrp="1"/>
          </p:cNvSpPr>
          <p:nvPr>
            <p:ph type="dt" sz="half" idx="2"/>
          </p:nvPr>
        </p:nvSpPr>
        <p:spPr>
          <a:xfrm>
            <a:off x="1403588" y="5904001"/>
            <a:ext cx="7959079" cy="365125"/>
          </a:xfrm>
        </p:spPr>
        <p:txBody>
          <a:bodyPr/>
          <a:lstStyle/>
          <a:p>
            <a:r>
              <a:rPr lang="de-DE" dirty="0" smtClean="0"/>
              <a:t>7. Mai 2013</a:t>
            </a:r>
            <a:endParaRPr lang="de-CH"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smtClean="0"/>
              <a:t>Die politische Steuerung der SBB</a:t>
            </a:r>
            <a:endParaRPr lang="de-CH" dirty="0"/>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505719456"/>
              </p:ext>
            </p:extLst>
          </p:nvPr>
        </p:nvGraphicFramePr>
        <p:xfrm>
          <a:off x="1170000" y="980728"/>
          <a:ext cx="8580000"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Die öffentliche Hand tritt in verschiedensten Rollen gegenüber der SBB auf.</a:t>
            </a:r>
            <a:endParaRPr lang="de-CH" dirty="0"/>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1392231049"/>
              </p:ext>
            </p:extLst>
          </p:nvPr>
        </p:nvGraphicFramePr>
        <p:xfrm>
          <a:off x="1136576" y="1124744"/>
          <a:ext cx="8613424" cy="5616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910407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smtClean="0"/>
              <a:t>Die SBB ist direkt oder indirekt mit einer Vielzahl von Gesetzen und Verordnungen konfrontiert.</a:t>
            </a:r>
            <a:endParaRPr lang="de-CH" dirty="0"/>
          </a:p>
        </p:txBody>
      </p:sp>
      <p:graphicFrame>
        <p:nvGraphicFramePr>
          <p:cNvPr id="5" name="Inhaltsplatzhalter 4"/>
          <p:cNvGraphicFramePr>
            <a:graphicFrameLocks noGrp="1"/>
          </p:cNvGraphicFramePr>
          <p:nvPr>
            <p:ph idx="4294967295"/>
            <p:extLst>
              <p:ext uri="{D42A27DB-BD31-4B8C-83A1-F6EECF244321}">
                <p14:modId xmlns:p14="http://schemas.microsoft.com/office/powerpoint/2010/main" val="335848106"/>
              </p:ext>
            </p:extLst>
          </p:nvPr>
        </p:nvGraphicFramePr>
        <p:xfrm>
          <a:off x="201042" y="1124074"/>
          <a:ext cx="4679950" cy="56165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m 5"/>
          <p:cNvGraphicFramePr/>
          <p:nvPr>
            <p:extLst>
              <p:ext uri="{D42A27DB-BD31-4B8C-83A1-F6EECF244321}">
                <p14:modId xmlns:p14="http://schemas.microsoft.com/office/powerpoint/2010/main" val="1690436781"/>
              </p:ext>
            </p:extLst>
          </p:nvPr>
        </p:nvGraphicFramePr>
        <p:xfrm>
          <a:off x="5117805" y="1124744"/>
          <a:ext cx="4680520" cy="561662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304005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Der Bund gab 2010 über 5 Mrd. Franken für den Schienen- &amp; öffentlichen Verkehr aus.</a:t>
            </a:r>
            <a:endParaRPr lang="de-CH" sz="1800" dirty="0"/>
          </a:p>
        </p:txBody>
      </p:sp>
      <p:pic>
        <p:nvPicPr>
          <p:cNvPr id="1026" name="Picture 2"/>
          <p:cNvPicPr>
            <a:picLocks noChangeAspect="1" noChangeArrowheads="1"/>
          </p:cNvPicPr>
          <p:nvPr/>
        </p:nvPicPr>
        <p:blipFill rotWithShape="1">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l="312" r="429"/>
          <a:stretch/>
        </p:blipFill>
        <p:spPr bwMode="auto">
          <a:xfrm>
            <a:off x="585578" y="1065799"/>
            <a:ext cx="8903926" cy="54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feld 3"/>
          <p:cNvSpPr txBox="1"/>
          <p:nvPr/>
        </p:nvSpPr>
        <p:spPr>
          <a:xfrm rot="16200000">
            <a:off x="8818897" y="5445225"/>
            <a:ext cx="1596399" cy="307777"/>
          </a:xfrm>
          <a:prstGeom prst="rect">
            <a:avLst/>
          </a:prstGeom>
          <a:noFill/>
        </p:spPr>
        <p:txBody>
          <a:bodyPr wrap="none" rtlCol="0">
            <a:spAutoFit/>
          </a:bodyPr>
          <a:lstStyle/>
          <a:p>
            <a:r>
              <a:rPr lang="de-CH" sz="1400" dirty="0" smtClean="0"/>
              <a:t>Quelle: BAV 2010</a:t>
            </a:r>
            <a:endParaRPr lang="de-CH" sz="1400" dirty="0"/>
          </a:p>
        </p:txBody>
      </p:sp>
    </p:spTree>
    <p:extLst>
      <p:ext uri="{BB962C8B-B14F-4D97-AF65-F5344CB8AC3E}">
        <p14:creationId xmlns:p14="http://schemas.microsoft.com/office/powerpoint/2010/main" val="5028111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29% der Betriebserträge der SBB stammen von der öffentlichen Hand.</a:t>
            </a:r>
            <a:endParaRPr lang="de-CH" dirty="0"/>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829" y="1329754"/>
            <a:ext cx="8793651" cy="454751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Bogen 2"/>
          <p:cNvSpPr/>
          <p:nvPr/>
        </p:nvSpPr>
        <p:spPr>
          <a:xfrm>
            <a:off x="2576736" y="2060848"/>
            <a:ext cx="3744416" cy="2088232"/>
          </a:xfrm>
          <a:prstGeom prst="arc">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CH"/>
          </a:p>
        </p:txBody>
      </p:sp>
      <p:sp>
        <p:nvSpPr>
          <p:cNvPr id="6" name="Textfeld 5"/>
          <p:cNvSpPr txBox="1"/>
          <p:nvPr/>
        </p:nvSpPr>
        <p:spPr>
          <a:xfrm>
            <a:off x="5745088" y="6218148"/>
            <a:ext cx="3528392" cy="523220"/>
          </a:xfrm>
          <a:prstGeom prst="rect">
            <a:avLst/>
          </a:prstGeom>
          <a:noFill/>
        </p:spPr>
        <p:txBody>
          <a:bodyPr wrap="square" rtlCol="0">
            <a:spAutoFit/>
          </a:bodyPr>
          <a:lstStyle/>
          <a:p>
            <a:pPr algn="r"/>
            <a:r>
              <a:rPr lang="de-CH" sz="1400" dirty="0" smtClean="0"/>
              <a:t>Quelle: SBB Finanzbericht 2011, SBB Corporate Controlling, Eigene Darstellung</a:t>
            </a:r>
            <a:endParaRPr lang="de-CH" sz="1400" dirty="0"/>
          </a:p>
        </p:txBody>
      </p:sp>
    </p:spTree>
    <p:extLst>
      <p:ext uri="{BB962C8B-B14F-4D97-AF65-F5344CB8AC3E}">
        <p14:creationId xmlns:p14="http://schemas.microsoft.com/office/powerpoint/2010/main" val="21302950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Die strategischen Ziele des Bundesrates zeigen die SBB als Instrument der Verkehrspolitik.</a:t>
            </a:r>
            <a:endParaRPr lang="de-CH" dirty="0"/>
          </a:p>
        </p:txBody>
      </p:sp>
      <p:sp>
        <p:nvSpPr>
          <p:cNvPr id="4" name="Rechteck 3"/>
          <p:cNvSpPr/>
          <p:nvPr/>
        </p:nvSpPr>
        <p:spPr>
          <a:xfrm>
            <a:off x="5465778" y="6433591"/>
            <a:ext cx="4239750" cy="307777"/>
          </a:xfrm>
          <a:prstGeom prst="rect">
            <a:avLst/>
          </a:prstGeom>
        </p:spPr>
        <p:txBody>
          <a:bodyPr wrap="none">
            <a:spAutoFit/>
          </a:bodyPr>
          <a:lstStyle/>
          <a:p>
            <a:pPr algn="r"/>
            <a:r>
              <a:rPr lang="de-CH" sz="1400" dirty="0" smtClean="0"/>
              <a:t>Quelle: Strategische </a:t>
            </a:r>
            <a:r>
              <a:rPr lang="de-CH" sz="1400" dirty="0"/>
              <a:t>Ziele des Bundes (2011-2014)</a:t>
            </a:r>
          </a:p>
        </p:txBody>
      </p:sp>
      <p:sp>
        <p:nvSpPr>
          <p:cNvPr id="7" name="Freihandform 6"/>
          <p:cNvSpPr/>
          <p:nvPr/>
        </p:nvSpPr>
        <p:spPr>
          <a:xfrm>
            <a:off x="1634836" y="2116355"/>
            <a:ext cx="4893956" cy="65076"/>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8" name="Freihandform 7"/>
          <p:cNvSpPr/>
          <p:nvPr/>
        </p:nvSpPr>
        <p:spPr>
          <a:xfrm>
            <a:off x="7685112" y="2448120"/>
            <a:ext cx="1562976" cy="45719"/>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9" name="Freihandform 8"/>
          <p:cNvSpPr/>
          <p:nvPr/>
        </p:nvSpPr>
        <p:spPr>
          <a:xfrm>
            <a:off x="1634836" y="2736152"/>
            <a:ext cx="1229932" cy="45719"/>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0" name="Freihandform 9"/>
          <p:cNvSpPr/>
          <p:nvPr/>
        </p:nvSpPr>
        <p:spPr>
          <a:xfrm>
            <a:off x="3944888" y="2736152"/>
            <a:ext cx="4320480" cy="45719"/>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1" name="Freihandform 10"/>
          <p:cNvSpPr/>
          <p:nvPr/>
        </p:nvSpPr>
        <p:spPr>
          <a:xfrm>
            <a:off x="5745088" y="3024184"/>
            <a:ext cx="3024336" cy="72008"/>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2" name="Freihandform 11"/>
          <p:cNvSpPr/>
          <p:nvPr/>
        </p:nvSpPr>
        <p:spPr>
          <a:xfrm>
            <a:off x="1634836" y="3312216"/>
            <a:ext cx="1013908" cy="72008"/>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3" name="Freihandform 12"/>
          <p:cNvSpPr/>
          <p:nvPr/>
        </p:nvSpPr>
        <p:spPr>
          <a:xfrm>
            <a:off x="3152800" y="3312216"/>
            <a:ext cx="1440160" cy="72008"/>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4" name="Freihandform 13"/>
          <p:cNvSpPr/>
          <p:nvPr/>
        </p:nvSpPr>
        <p:spPr>
          <a:xfrm>
            <a:off x="3512840" y="3600248"/>
            <a:ext cx="5904656" cy="72008"/>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5" name="Freihandform 14"/>
          <p:cNvSpPr/>
          <p:nvPr/>
        </p:nvSpPr>
        <p:spPr>
          <a:xfrm>
            <a:off x="2141790" y="3960288"/>
            <a:ext cx="1731090" cy="72008"/>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6" name="Freihandform 15"/>
          <p:cNvSpPr/>
          <p:nvPr/>
        </p:nvSpPr>
        <p:spPr>
          <a:xfrm>
            <a:off x="6735510" y="4320328"/>
            <a:ext cx="2681986" cy="72008"/>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7" name="Freihandform 16"/>
          <p:cNvSpPr/>
          <p:nvPr/>
        </p:nvSpPr>
        <p:spPr>
          <a:xfrm>
            <a:off x="3756713" y="5904504"/>
            <a:ext cx="4319790" cy="45719"/>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8" name="Freihandform 17"/>
          <p:cNvSpPr/>
          <p:nvPr/>
        </p:nvSpPr>
        <p:spPr>
          <a:xfrm>
            <a:off x="8466599" y="5328440"/>
            <a:ext cx="1261593" cy="45719"/>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19" name="Freihandform 18"/>
          <p:cNvSpPr/>
          <p:nvPr/>
        </p:nvSpPr>
        <p:spPr>
          <a:xfrm>
            <a:off x="1635185" y="5616472"/>
            <a:ext cx="2597735" cy="45719"/>
          </a:xfrm>
          <a:custGeom>
            <a:avLst/>
            <a:gdLst>
              <a:gd name="connsiteX0" fmla="*/ 0 w 5264728"/>
              <a:gd name="connsiteY0" fmla="*/ 9236 h 65076"/>
              <a:gd name="connsiteX1" fmla="*/ 101600 w 5264728"/>
              <a:gd name="connsiteY1" fmla="*/ 18473 h 65076"/>
              <a:gd name="connsiteX2" fmla="*/ 960582 w 5264728"/>
              <a:gd name="connsiteY2" fmla="*/ 36945 h 65076"/>
              <a:gd name="connsiteX3" fmla="*/ 1283855 w 5264728"/>
              <a:gd name="connsiteY3" fmla="*/ 46182 h 65076"/>
              <a:gd name="connsiteX4" fmla="*/ 2216728 w 5264728"/>
              <a:gd name="connsiteY4" fmla="*/ 36945 h 65076"/>
              <a:gd name="connsiteX5" fmla="*/ 2364509 w 5264728"/>
              <a:gd name="connsiteY5" fmla="*/ 27709 h 65076"/>
              <a:gd name="connsiteX6" fmla="*/ 2817091 w 5264728"/>
              <a:gd name="connsiteY6" fmla="*/ 18473 h 65076"/>
              <a:gd name="connsiteX7" fmla="*/ 3454400 w 5264728"/>
              <a:gd name="connsiteY7" fmla="*/ 0 h 65076"/>
              <a:gd name="connsiteX8" fmla="*/ 4729019 w 5264728"/>
              <a:gd name="connsiteY8" fmla="*/ 9236 h 65076"/>
              <a:gd name="connsiteX9" fmla="*/ 4858328 w 5264728"/>
              <a:gd name="connsiteY9" fmla="*/ 18473 h 65076"/>
              <a:gd name="connsiteX10" fmla="*/ 4886037 w 5264728"/>
              <a:gd name="connsiteY10" fmla="*/ 27709 h 65076"/>
              <a:gd name="connsiteX11" fmla="*/ 4922982 w 5264728"/>
              <a:gd name="connsiteY11" fmla="*/ 36945 h 65076"/>
              <a:gd name="connsiteX12" fmla="*/ 5033819 w 5264728"/>
              <a:gd name="connsiteY12" fmla="*/ 55418 h 65076"/>
              <a:gd name="connsiteX13" fmla="*/ 5264728 w 5264728"/>
              <a:gd name="connsiteY13" fmla="*/ 64654 h 6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64728" h="65076">
                <a:moveTo>
                  <a:pt x="0" y="9236"/>
                </a:moveTo>
                <a:cubicBezTo>
                  <a:pt x="33867" y="12315"/>
                  <a:pt x="67643" y="16637"/>
                  <a:pt x="101600" y="18473"/>
                </a:cubicBezTo>
                <a:cubicBezTo>
                  <a:pt x="382746" y="33670"/>
                  <a:pt x="686956" y="31580"/>
                  <a:pt x="960582" y="36945"/>
                </a:cubicBezTo>
                <a:lnTo>
                  <a:pt x="1283855" y="46182"/>
                </a:lnTo>
                <a:lnTo>
                  <a:pt x="2216728" y="36945"/>
                </a:lnTo>
                <a:cubicBezTo>
                  <a:pt x="2266077" y="36101"/>
                  <a:pt x="2315176" y="29227"/>
                  <a:pt x="2364509" y="27709"/>
                </a:cubicBezTo>
                <a:cubicBezTo>
                  <a:pt x="2515330" y="23069"/>
                  <a:pt x="2666239" y="21941"/>
                  <a:pt x="2817091" y="18473"/>
                </a:cubicBezTo>
                <a:lnTo>
                  <a:pt x="3454400" y="0"/>
                </a:lnTo>
                <a:lnTo>
                  <a:pt x="4729019" y="9236"/>
                </a:lnTo>
                <a:cubicBezTo>
                  <a:pt x="4772228" y="9805"/>
                  <a:pt x="4815411" y="13424"/>
                  <a:pt x="4858328" y="18473"/>
                </a:cubicBezTo>
                <a:cubicBezTo>
                  <a:pt x="4867997" y="19611"/>
                  <a:pt x="4876676" y="25034"/>
                  <a:pt x="4886037" y="27709"/>
                </a:cubicBezTo>
                <a:cubicBezTo>
                  <a:pt x="4898243" y="31196"/>
                  <a:pt x="4910505" y="34606"/>
                  <a:pt x="4922982" y="36945"/>
                </a:cubicBezTo>
                <a:cubicBezTo>
                  <a:pt x="4959796" y="43848"/>
                  <a:pt x="4996873" y="49260"/>
                  <a:pt x="5033819" y="55418"/>
                </a:cubicBezTo>
                <a:cubicBezTo>
                  <a:pt x="5109802" y="68082"/>
                  <a:pt x="5264728" y="64654"/>
                  <a:pt x="5264728" y="64654"/>
                </a:cubicBezTo>
              </a:path>
            </a:pathLst>
          </a:custGeom>
          <a:noFill/>
          <a:ln w="190500">
            <a:solidFill>
              <a:srgbClr val="FFFF00">
                <a:alpha val="9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CH"/>
          </a:p>
        </p:txBody>
      </p:sp>
      <p:sp>
        <p:nvSpPr>
          <p:cNvPr id="3" name="Inhaltsplatzhalter 2"/>
          <p:cNvSpPr>
            <a:spLocks noGrp="1"/>
          </p:cNvSpPr>
          <p:nvPr>
            <p:ph idx="1"/>
          </p:nvPr>
        </p:nvSpPr>
        <p:spPr>
          <a:xfrm>
            <a:off x="1170000" y="1295992"/>
            <a:ext cx="8580000" cy="4725296"/>
          </a:xfrm>
          <a:noFill/>
        </p:spPr>
        <p:txBody>
          <a:bodyPr/>
          <a:lstStyle/>
          <a:p>
            <a:pPr marL="446088" indent="-446088">
              <a:buNone/>
            </a:pPr>
            <a:r>
              <a:rPr lang="de-CH" sz="2000" dirty="0"/>
              <a:t>Der Bundesrat erwartet, dass die SBB</a:t>
            </a:r>
          </a:p>
          <a:p>
            <a:pPr marL="446088" indent="-446088">
              <a:buNone/>
            </a:pPr>
            <a:r>
              <a:rPr lang="de-CH" sz="2000" dirty="0" smtClean="0"/>
              <a:t>1.1	attraktive</a:t>
            </a:r>
            <a:r>
              <a:rPr lang="de-CH" sz="2000" dirty="0"/>
              <a:t>, sichere, pünktliche und qualitativ hochwertige Mobilitätslösungen für Menschen und Güter entwickelt und erbringt, die dafür notwendige, vom Bund bestellte und finanzierte Infrastruktur bereitstellt und ihre Immobilien professionell bewirtschaftet. Damit leistet sie einen massgeblichen Beitrag zur Förderung des öffentlichen Verkehrs, zur Verlagerung des Verkehrs von der Strasse auf die Schiene und zur Sicherstellung der Grundversorgung (Service Public).</a:t>
            </a:r>
          </a:p>
          <a:p>
            <a:pPr marL="446088" indent="-446088">
              <a:buNone/>
            </a:pPr>
            <a:r>
              <a:rPr lang="de-CH" sz="2000" dirty="0" smtClean="0"/>
              <a:t>1.2	das </a:t>
            </a:r>
            <a:r>
              <a:rPr lang="de-CH" sz="2000" dirty="0"/>
              <a:t>Gesamtsystem öffentlicher Verkehr bei der Planungs- und Leistungserstellung für den Personenverkehr federführend koordiniert und den Regional-, Agglomerations- und Ortsverkehr in das Gesamtsystem einbindet.</a:t>
            </a:r>
          </a:p>
          <a:p>
            <a:pPr marL="446088" indent="-446088">
              <a:buNone/>
            </a:pPr>
            <a:r>
              <a:rPr lang="de-CH" sz="2000" dirty="0" smtClean="0"/>
              <a:t>1.4	im </a:t>
            </a:r>
            <a:r>
              <a:rPr lang="de-CH" sz="2000" dirty="0"/>
              <a:t>Rahmen ihrer betriebswirtschaftlichen Möglichkeiten eine nachhaltige Unternehmensstrategie verfolgt und bei ihrer Organisation den Anliegen der verschiedenen Regionen des Landes Rechnung trägt</a:t>
            </a:r>
            <a:r>
              <a:rPr lang="de-CH" sz="2000" dirty="0" smtClean="0"/>
              <a:t>.</a:t>
            </a:r>
            <a:endParaRPr lang="de-CH" sz="2000" dirty="0"/>
          </a:p>
        </p:txBody>
      </p:sp>
    </p:spTree>
    <p:extLst>
      <p:ext uri="{BB962C8B-B14F-4D97-AF65-F5344CB8AC3E}">
        <p14:creationId xmlns:p14="http://schemas.microsoft.com/office/powerpoint/2010/main" val="281615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1000"/>
                                        <p:tgtEl>
                                          <p:spTgt spid="8"/>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1000"/>
                                        <p:tgtEl>
                                          <p:spTgt spid="9"/>
                                        </p:tgtEl>
                                      </p:cBhvr>
                                    </p:animEffect>
                                  </p:childTnLst>
                                </p:cTn>
                              </p:par>
                            </p:childTnLst>
                          </p:cTn>
                        </p:par>
                        <p:par>
                          <p:cTn id="16" fill="hold">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1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1000"/>
                                        <p:tgtEl>
                                          <p:spTgt spid="11"/>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1000"/>
                                        <p:tgtEl>
                                          <p:spTgt spid="12"/>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1000"/>
                                        <p:tgtEl>
                                          <p:spTgt spid="13"/>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10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1000"/>
                                        <p:tgtEl>
                                          <p:spTgt spid="15"/>
                                        </p:tgtEl>
                                      </p:cBhvr>
                                    </p:animEffect>
                                  </p:childTnLst>
                                </p:cTn>
                              </p:par>
                            </p:childTnLst>
                          </p:cTn>
                        </p:par>
                        <p:par>
                          <p:cTn id="42" fill="hold">
                            <p:stCondLst>
                              <p:cond delay="1000"/>
                            </p:stCondLst>
                            <p:childTnLst>
                              <p:par>
                                <p:cTn id="43" presetID="22" presetClass="entr" presetSubtype="8"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1000"/>
                                        <p:tgtEl>
                                          <p:spTgt spid="16"/>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wipe(left)">
                                      <p:cBhvr>
                                        <p:cTn id="50" dur="1000"/>
                                        <p:tgtEl>
                                          <p:spTgt spid="18"/>
                                        </p:tgtEl>
                                      </p:cBhvr>
                                    </p:animEffect>
                                  </p:childTnLst>
                                </p:cTn>
                              </p:par>
                            </p:childTnLst>
                          </p:cTn>
                        </p:par>
                        <p:par>
                          <p:cTn id="51" fill="hold">
                            <p:stCondLst>
                              <p:cond delay="1000"/>
                            </p:stCondLst>
                            <p:childTnLst>
                              <p:par>
                                <p:cTn id="52" presetID="22" presetClass="entr" presetSubtype="8"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1000"/>
                                        <p:tgtEl>
                                          <p:spTgt spid="19"/>
                                        </p:tgtEl>
                                      </p:cBhvr>
                                    </p:animEffect>
                                  </p:childTnLst>
                                </p:cTn>
                              </p:par>
                            </p:childTnLst>
                          </p:cTn>
                        </p:par>
                        <p:par>
                          <p:cTn id="55" fill="hold">
                            <p:stCondLst>
                              <p:cond delay="2000"/>
                            </p:stCondLst>
                            <p:childTnLst>
                              <p:par>
                                <p:cTn id="56" presetID="22" presetClass="entr" presetSubtype="8"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left)">
                                      <p:cBhvr>
                                        <p:cTn id="58"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a:t>Der Bundesrat formuliert für alle </a:t>
            </a:r>
            <a:r>
              <a:rPr lang="de-CH" dirty="0" smtClean="0"/>
              <a:t>Geschäftsfelder der Divisionen strategische Ziele.</a:t>
            </a:r>
            <a:r>
              <a:rPr lang="de-CH" dirty="0"/>
              <a:t/>
            </a:r>
            <a:br>
              <a:rPr lang="de-CH" dirty="0"/>
            </a:br>
            <a:r>
              <a:rPr lang="de-CH" dirty="0"/>
              <a:t/>
            </a:r>
            <a:br>
              <a:rPr lang="de-CH" dirty="0"/>
            </a:br>
            <a:endParaRPr lang="de-CH" dirty="0"/>
          </a:p>
        </p:txBody>
      </p:sp>
      <p:sp>
        <p:nvSpPr>
          <p:cNvPr id="3" name="Inhaltsplatzhalter 2"/>
          <p:cNvSpPr>
            <a:spLocks noGrp="1"/>
          </p:cNvSpPr>
          <p:nvPr>
            <p:ph idx="1"/>
          </p:nvPr>
        </p:nvSpPr>
        <p:spPr>
          <a:xfrm>
            <a:off x="1170000" y="1412776"/>
            <a:ext cx="8580000" cy="4752528"/>
          </a:xfrm>
          <a:solidFill>
            <a:schemeClr val="bg1"/>
          </a:solidFill>
        </p:spPr>
        <p:txBody>
          <a:bodyPr/>
          <a:lstStyle/>
          <a:p>
            <a:pPr marL="446088" indent="-446088">
              <a:buNone/>
            </a:pPr>
            <a:r>
              <a:rPr lang="de-CH" sz="2000" dirty="0"/>
              <a:t>Der Bundesrat erwartet, dass die SBB über die </a:t>
            </a:r>
            <a:r>
              <a:rPr lang="de-CH" sz="2000" b="1" dirty="0"/>
              <a:t>Division </a:t>
            </a:r>
            <a:r>
              <a:rPr lang="de-CH" sz="2000" b="1" dirty="0" smtClean="0"/>
              <a:t>Personenverkehr</a:t>
            </a:r>
          </a:p>
          <a:p>
            <a:pPr marL="446088" indent="-446088">
              <a:buNone/>
            </a:pPr>
            <a:r>
              <a:rPr lang="de-CH" sz="2000" dirty="0" smtClean="0"/>
              <a:t>1.5	im </a:t>
            </a:r>
            <a:r>
              <a:rPr lang="de-CH" sz="2000" dirty="0"/>
              <a:t>Geschäftsfeld </a:t>
            </a:r>
            <a:r>
              <a:rPr lang="de-CH" sz="2000" dirty="0">
                <a:solidFill>
                  <a:srgbClr val="FF0000"/>
                </a:solidFill>
              </a:rPr>
              <a:t>„</a:t>
            </a:r>
            <a:r>
              <a:rPr lang="de-CH" sz="2000" b="1" dirty="0">
                <a:solidFill>
                  <a:srgbClr val="FF0000"/>
                </a:solidFill>
              </a:rPr>
              <a:t>Fernverkehr</a:t>
            </a:r>
            <a:r>
              <a:rPr lang="de-CH" sz="2000" dirty="0">
                <a:solidFill>
                  <a:srgbClr val="FF0000"/>
                </a:solidFill>
              </a:rPr>
              <a:t>" </a:t>
            </a:r>
            <a:r>
              <a:rPr lang="de-CH" sz="2000" dirty="0"/>
              <a:t>ein marktorientiertes Angebot erstellt, den </a:t>
            </a:r>
            <a:r>
              <a:rPr lang="de-CH" sz="2000" b="1" dirty="0">
                <a:solidFill>
                  <a:srgbClr val="FF0000"/>
                </a:solidFill>
              </a:rPr>
              <a:t>Marktanteil</a:t>
            </a:r>
            <a:r>
              <a:rPr lang="de-CH" sz="2000" dirty="0"/>
              <a:t> des öffentlichen Verkehrs auf qualitativ hohem Niveau </a:t>
            </a:r>
            <a:r>
              <a:rPr lang="de-CH" sz="2000" b="1" dirty="0">
                <a:solidFill>
                  <a:srgbClr val="FF0000"/>
                </a:solidFill>
              </a:rPr>
              <a:t>absichert</a:t>
            </a:r>
            <a:r>
              <a:rPr lang="de-CH" sz="2000" dirty="0">
                <a:solidFill>
                  <a:srgbClr val="FF0000"/>
                </a:solidFill>
              </a:rPr>
              <a:t> </a:t>
            </a:r>
            <a:r>
              <a:rPr lang="de-CH" sz="2000" dirty="0"/>
              <a:t>und unter Berücksichtigung der Gesamtkosten für die SBB </a:t>
            </a:r>
            <a:r>
              <a:rPr lang="de-CH" sz="2000" b="1" dirty="0">
                <a:solidFill>
                  <a:srgbClr val="FF0000"/>
                </a:solidFill>
              </a:rPr>
              <a:t>profitable Wachstumsfelder erschliesst</a:t>
            </a:r>
            <a:r>
              <a:rPr lang="de-CH" sz="2000" dirty="0"/>
              <a:t>.</a:t>
            </a:r>
          </a:p>
          <a:p>
            <a:pPr marL="446088" indent="-446088">
              <a:buNone/>
            </a:pPr>
            <a:r>
              <a:rPr lang="de-CH" sz="2000" dirty="0" smtClean="0"/>
              <a:t>1.6	im </a:t>
            </a:r>
            <a:r>
              <a:rPr lang="de-CH" sz="2000" b="1" dirty="0">
                <a:solidFill>
                  <a:srgbClr val="00B0F0"/>
                </a:solidFill>
              </a:rPr>
              <a:t>internationalen Personenfernverkehr </a:t>
            </a:r>
            <a:r>
              <a:rPr lang="de-CH" sz="2000" dirty="0"/>
              <a:t>ihre </a:t>
            </a:r>
            <a:r>
              <a:rPr lang="de-CH" sz="2000" b="1" dirty="0">
                <a:solidFill>
                  <a:srgbClr val="00B0F0"/>
                </a:solidFill>
              </a:rPr>
              <a:t>Marktstellung durch Kooperationen</a:t>
            </a:r>
            <a:r>
              <a:rPr lang="de-CH" sz="2000" dirty="0"/>
              <a:t> stärkt. Sie stellt so die Integration der Schweiz ins europäische Hochgeschwindigkeitsnetz und </a:t>
            </a:r>
            <a:r>
              <a:rPr lang="de-CH" sz="2000" b="1" dirty="0">
                <a:solidFill>
                  <a:srgbClr val="00B0F0"/>
                </a:solidFill>
              </a:rPr>
              <a:t>gute Verbindungen zu wichtigen Wirtschaftszentren</a:t>
            </a:r>
            <a:r>
              <a:rPr lang="de-CH" sz="2000" b="1" dirty="0"/>
              <a:t> </a:t>
            </a:r>
            <a:r>
              <a:rPr lang="de-CH" sz="2000" dirty="0"/>
              <a:t>sicher.</a:t>
            </a:r>
          </a:p>
          <a:p>
            <a:pPr marL="446088" indent="-446088">
              <a:buNone/>
            </a:pPr>
            <a:r>
              <a:rPr lang="de-CH" sz="2000" dirty="0" smtClean="0"/>
              <a:t>1.7	im </a:t>
            </a:r>
            <a:r>
              <a:rPr lang="de-CH" sz="2000" dirty="0"/>
              <a:t>Geschäftsfeld </a:t>
            </a:r>
            <a:r>
              <a:rPr lang="de-CH" sz="2000" dirty="0">
                <a:solidFill>
                  <a:srgbClr val="00B050"/>
                </a:solidFill>
              </a:rPr>
              <a:t>„</a:t>
            </a:r>
            <a:r>
              <a:rPr lang="de-CH" sz="2000" b="1" dirty="0">
                <a:solidFill>
                  <a:srgbClr val="00B050"/>
                </a:solidFill>
              </a:rPr>
              <a:t>Regionalverkehr</a:t>
            </a:r>
            <a:r>
              <a:rPr lang="de-CH" sz="2000" dirty="0">
                <a:solidFill>
                  <a:srgbClr val="00B050"/>
                </a:solidFill>
              </a:rPr>
              <a:t>" </a:t>
            </a:r>
            <a:r>
              <a:rPr lang="de-CH" sz="2000" dirty="0"/>
              <a:t>den bestehenden hohen </a:t>
            </a:r>
            <a:r>
              <a:rPr lang="de-CH" sz="2000" b="1" dirty="0">
                <a:solidFill>
                  <a:srgbClr val="00B050"/>
                </a:solidFill>
              </a:rPr>
              <a:t>Marktanteil absichert </a:t>
            </a:r>
            <a:r>
              <a:rPr lang="de-CH" sz="2000" dirty="0"/>
              <a:t>und sich gezielt auf einen allfälligen </a:t>
            </a:r>
            <a:r>
              <a:rPr lang="de-CH" sz="2000" b="1" dirty="0">
                <a:solidFill>
                  <a:srgbClr val="00B050"/>
                </a:solidFill>
              </a:rPr>
              <a:t>Ausschreibungswettbewerb vorbereitet</a:t>
            </a:r>
            <a:r>
              <a:rPr lang="de-CH" sz="2000" dirty="0"/>
              <a:t>. Im grenznahen Ausland verfolgt sie eine </a:t>
            </a:r>
            <a:r>
              <a:rPr lang="de-CH" sz="2000" b="1" dirty="0">
                <a:solidFill>
                  <a:srgbClr val="00B050"/>
                </a:solidFill>
              </a:rPr>
              <a:t>Wachstumsstrategie</a:t>
            </a:r>
            <a:r>
              <a:rPr lang="de-CH" sz="2000" dirty="0">
                <a:solidFill>
                  <a:srgbClr val="00B050"/>
                </a:solidFill>
              </a:rPr>
              <a:t> </a:t>
            </a:r>
            <a:r>
              <a:rPr lang="de-CH" sz="2000" dirty="0"/>
              <a:t>soweit die Risiken tragbar und eine nachhaltige Profitabilität sichergestellt sind.</a:t>
            </a:r>
          </a:p>
        </p:txBody>
      </p:sp>
      <p:sp>
        <p:nvSpPr>
          <p:cNvPr id="4" name="Rechteck 3"/>
          <p:cNvSpPr/>
          <p:nvPr/>
        </p:nvSpPr>
        <p:spPr>
          <a:xfrm>
            <a:off x="5465778" y="6433591"/>
            <a:ext cx="4239750" cy="307777"/>
          </a:xfrm>
          <a:prstGeom prst="rect">
            <a:avLst/>
          </a:prstGeom>
        </p:spPr>
        <p:txBody>
          <a:bodyPr wrap="none">
            <a:spAutoFit/>
          </a:bodyPr>
          <a:lstStyle/>
          <a:p>
            <a:pPr algn="r"/>
            <a:r>
              <a:rPr lang="de-CH" sz="1400" dirty="0" smtClean="0"/>
              <a:t>Quelle: Strategische </a:t>
            </a:r>
            <a:r>
              <a:rPr lang="de-CH" sz="1400" dirty="0"/>
              <a:t>Ziele des Bundes (2011-2014)</a:t>
            </a:r>
          </a:p>
        </p:txBody>
      </p:sp>
    </p:spTree>
    <p:extLst>
      <p:ext uri="{BB962C8B-B14F-4D97-AF65-F5344CB8AC3E}">
        <p14:creationId xmlns:p14="http://schemas.microsoft.com/office/powerpoint/2010/main" val="17741566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Der Bundesrat gibt auch allen Geschäftsfeldern finanzielle Ziele vor.</a:t>
            </a:r>
            <a:br>
              <a:rPr lang="de-CH" dirty="0" smtClean="0"/>
            </a:br>
            <a:r>
              <a:rPr lang="de-CH" dirty="0"/>
              <a:t/>
            </a:r>
            <a:br>
              <a:rPr lang="de-CH" dirty="0"/>
            </a:br>
            <a:r>
              <a:rPr lang="de-CH" dirty="0"/>
              <a:t/>
            </a:r>
            <a:br>
              <a:rPr lang="de-CH" dirty="0"/>
            </a:br>
            <a:endParaRPr lang="de-CH" dirty="0"/>
          </a:p>
        </p:txBody>
      </p:sp>
      <p:sp>
        <p:nvSpPr>
          <p:cNvPr id="3" name="Inhaltsplatzhalter 2"/>
          <p:cNvSpPr>
            <a:spLocks noGrp="1"/>
          </p:cNvSpPr>
          <p:nvPr>
            <p:ph idx="1"/>
          </p:nvPr>
        </p:nvSpPr>
        <p:spPr>
          <a:xfrm>
            <a:off x="1170000" y="1124744"/>
            <a:ext cx="8580000" cy="5308847"/>
          </a:xfrm>
          <a:solidFill>
            <a:schemeClr val="bg1"/>
          </a:solidFill>
        </p:spPr>
        <p:txBody>
          <a:bodyPr/>
          <a:lstStyle/>
          <a:p>
            <a:pPr marL="446088" indent="-446088">
              <a:buNone/>
            </a:pPr>
            <a:r>
              <a:rPr lang="de-CH" sz="2000" dirty="0"/>
              <a:t>Der Bundesrat erwartet, dass die SBB</a:t>
            </a:r>
          </a:p>
          <a:p>
            <a:pPr marL="446088" indent="-446088">
              <a:buNone/>
            </a:pPr>
            <a:r>
              <a:rPr lang="de-CH" sz="2000" dirty="0" smtClean="0"/>
              <a:t>2.1</a:t>
            </a:r>
            <a:r>
              <a:rPr lang="de-CH" sz="2000" dirty="0"/>
              <a:t>	</a:t>
            </a:r>
            <a:r>
              <a:rPr lang="de-CH" sz="2000" dirty="0" smtClean="0"/>
              <a:t>[…] ein </a:t>
            </a:r>
            <a:r>
              <a:rPr lang="de-CH" sz="2000" dirty="0"/>
              <a:t>geplantes </a:t>
            </a:r>
            <a:r>
              <a:rPr lang="de-CH" sz="2000" b="1" dirty="0"/>
              <a:t>Konzernergebnis</a:t>
            </a:r>
            <a:r>
              <a:rPr lang="de-CH" sz="2000" dirty="0"/>
              <a:t> von CHF 402 Mio. und einen Free Cash Flow von CHF -25 Mio. erreicht </a:t>
            </a:r>
            <a:r>
              <a:rPr lang="de-CH" sz="2000" dirty="0" smtClean="0"/>
              <a:t>[…]</a:t>
            </a:r>
          </a:p>
          <a:p>
            <a:pPr marL="446088" indent="-446088">
              <a:buNone/>
            </a:pPr>
            <a:r>
              <a:rPr lang="de-CH" sz="2000" dirty="0" smtClean="0"/>
              <a:t>2.3</a:t>
            </a:r>
            <a:r>
              <a:rPr lang="de-CH" sz="2000" dirty="0"/>
              <a:t>	</a:t>
            </a:r>
            <a:r>
              <a:rPr lang="de-CH" sz="2000" dirty="0" smtClean="0"/>
              <a:t>im </a:t>
            </a:r>
            <a:r>
              <a:rPr lang="de-CH" sz="2000" dirty="0"/>
              <a:t>Geschäftsfeld </a:t>
            </a:r>
            <a:r>
              <a:rPr lang="de-CH" sz="2000" b="1" dirty="0"/>
              <a:t>Personenfernverkehr</a:t>
            </a:r>
            <a:r>
              <a:rPr lang="de-CH" sz="2000" dirty="0"/>
              <a:t> im Jahr 2012 </a:t>
            </a:r>
            <a:r>
              <a:rPr lang="de-CH" sz="2000" dirty="0" smtClean="0"/>
              <a:t>[…] ein </a:t>
            </a:r>
            <a:r>
              <a:rPr lang="de-CH" sz="2000" dirty="0"/>
              <a:t>geplantes Ergebnis von CHF 276 Mio. und einen Free Cash Flow von CHF 177 Mio. erreicht </a:t>
            </a:r>
            <a:r>
              <a:rPr lang="de-CH" sz="2000" dirty="0" smtClean="0"/>
              <a:t>[…]</a:t>
            </a:r>
          </a:p>
          <a:p>
            <a:pPr marL="446088" indent="-446088">
              <a:buNone/>
            </a:pPr>
            <a:r>
              <a:rPr lang="de-CH" sz="2000" dirty="0" smtClean="0"/>
              <a:t>2.4	im </a:t>
            </a:r>
            <a:r>
              <a:rPr lang="de-CH" sz="2000" dirty="0"/>
              <a:t>Geschäftsfeld </a:t>
            </a:r>
            <a:r>
              <a:rPr lang="de-CH" sz="2000" b="1" dirty="0"/>
              <a:t>regionaler Personenverkehr </a:t>
            </a:r>
            <a:r>
              <a:rPr lang="de-CH" sz="2000" dirty="0"/>
              <a:t>ein ausgeglichenes Ergebnis </a:t>
            </a:r>
            <a:r>
              <a:rPr lang="de-CH" sz="2000" dirty="0" smtClean="0"/>
              <a:t>erzielt […]</a:t>
            </a:r>
          </a:p>
          <a:p>
            <a:pPr marL="446088" indent="-446088">
              <a:buNone/>
            </a:pPr>
            <a:r>
              <a:rPr lang="de-CH" sz="2000" dirty="0" smtClean="0"/>
              <a:t>2.5	im </a:t>
            </a:r>
            <a:r>
              <a:rPr lang="de-CH" sz="2000" dirty="0"/>
              <a:t>Geschäftsfeld „</a:t>
            </a:r>
            <a:r>
              <a:rPr lang="de-CH" sz="2000" b="1" dirty="0"/>
              <a:t>Güterverkehr WLV Schweiz</a:t>
            </a:r>
            <a:r>
              <a:rPr lang="de-CH" sz="2000" dirty="0"/>
              <a:t>" mittelfristig eigenwirtschaftlich ist </a:t>
            </a:r>
            <a:r>
              <a:rPr lang="de-CH" sz="2000" dirty="0" smtClean="0"/>
              <a:t>[…]</a:t>
            </a:r>
          </a:p>
          <a:p>
            <a:pPr marL="446088" indent="-446088">
              <a:buNone/>
            </a:pPr>
            <a:r>
              <a:rPr lang="de-CH" sz="2000" dirty="0" smtClean="0"/>
              <a:t>2.6	im </a:t>
            </a:r>
            <a:r>
              <a:rPr lang="de-CH" sz="2000" dirty="0"/>
              <a:t>Geschäftsfeld „</a:t>
            </a:r>
            <a:r>
              <a:rPr lang="de-CH" sz="2000" b="1" dirty="0"/>
              <a:t>Güterverkehr International</a:t>
            </a:r>
            <a:r>
              <a:rPr lang="de-CH" sz="2000" dirty="0"/>
              <a:t>" bis ins Jahr 2013 profitabel ist </a:t>
            </a:r>
            <a:r>
              <a:rPr lang="de-CH" sz="2000" dirty="0" smtClean="0"/>
              <a:t>[…]</a:t>
            </a:r>
          </a:p>
          <a:p>
            <a:pPr marL="446088" indent="-446088">
              <a:buNone/>
            </a:pPr>
            <a:r>
              <a:rPr lang="de-CH" sz="2000" dirty="0" smtClean="0"/>
              <a:t>2.7	im </a:t>
            </a:r>
            <a:r>
              <a:rPr lang="de-CH" sz="2000" dirty="0"/>
              <a:t>Geschäftsfeld </a:t>
            </a:r>
            <a:r>
              <a:rPr lang="de-CH" sz="2000" b="1" dirty="0"/>
              <a:t>Infrastruktur-Netz</a:t>
            </a:r>
            <a:r>
              <a:rPr lang="de-CH" sz="2000" dirty="0"/>
              <a:t> nach Ausgleichszahlungen ein ausgeglichenes Ergebnis </a:t>
            </a:r>
            <a:r>
              <a:rPr lang="de-CH" sz="2000" dirty="0" smtClean="0"/>
              <a:t>erzielt […]</a:t>
            </a:r>
          </a:p>
          <a:p>
            <a:pPr marL="446088" indent="-446088">
              <a:buNone/>
            </a:pPr>
            <a:r>
              <a:rPr lang="de-CH" sz="2000" dirty="0"/>
              <a:t>2.8 im Geschäftsfeld </a:t>
            </a:r>
            <a:r>
              <a:rPr lang="de-CH" sz="2000" b="1" dirty="0"/>
              <a:t>Immobilien</a:t>
            </a:r>
            <a:r>
              <a:rPr lang="de-CH" sz="2000" dirty="0"/>
              <a:t> einen branchenüblichen Gewinn erwirtschaftet </a:t>
            </a:r>
            <a:r>
              <a:rPr lang="de-CH" sz="2000" dirty="0" smtClean="0"/>
              <a:t>[…] </a:t>
            </a:r>
          </a:p>
          <a:p>
            <a:pPr marL="446088" indent="-446088">
              <a:buNone/>
            </a:pPr>
            <a:endParaRPr lang="de-CH" sz="2000" dirty="0"/>
          </a:p>
        </p:txBody>
      </p:sp>
      <p:sp>
        <p:nvSpPr>
          <p:cNvPr id="4" name="Rechteck 3"/>
          <p:cNvSpPr/>
          <p:nvPr/>
        </p:nvSpPr>
        <p:spPr>
          <a:xfrm>
            <a:off x="5465778" y="6433591"/>
            <a:ext cx="4239750" cy="307777"/>
          </a:xfrm>
          <a:prstGeom prst="rect">
            <a:avLst/>
          </a:prstGeom>
        </p:spPr>
        <p:txBody>
          <a:bodyPr wrap="none">
            <a:spAutoFit/>
          </a:bodyPr>
          <a:lstStyle/>
          <a:p>
            <a:pPr algn="r"/>
            <a:r>
              <a:rPr lang="de-CH" sz="1400" dirty="0" smtClean="0"/>
              <a:t>Quelle: Strategische </a:t>
            </a:r>
            <a:r>
              <a:rPr lang="de-CH" sz="1400" dirty="0"/>
              <a:t>Ziele des Bundes (2011-2014)</a:t>
            </a:r>
          </a:p>
        </p:txBody>
      </p:sp>
    </p:spTree>
    <p:extLst>
      <p:ext uri="{BB962C8B-B14F-4D97-AF65-F5344CB8AC3E}">
        <p14:creationId xmlns:p14="http://schemas.microsoft.com/office/powerpoint/2010/main" val="29523008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smtClean="0"/>
              <a:t>Die politische Steuerung der SBB</a:t>
            </a:r>
            <a:endParaRPr lang="de-CH" dirty="0"/>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3442178516"/>
              </p:ext>
            </p:extLst>
          </p:nvPr>
        </p:nvGraphicFramePr>
        <p:xfrm>
          <a:off x="1170000" y="980728"/>
          <a:ext cx="8580000"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53966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de-DE" dirty="0"/>
              <a:t>Das Konzept „</a:t>
            </a:r>
            <a:r>
              <a:rPr lang="de-DE" dirty="0" smtClean="0"/>
              <a:t>Rationalität“ in der Organisationsforschung</a:t>
            </a:r>
            <a:endParaRPr lang="de-DE" dirty="0"/>
          </a:p>
        </p:txBody>
      </p:sp>
      <p:sp>
        <p:nvSpPr>
          <p:cNvPr id="88067" name="Rectangle 3"/>
          <p:cNvSpPr>
            <a:spLocks noGrp="1" noChangeArrowheads="1"/>
          </p:cNvSpPr>
          <p:nvPr>
            <p:ph idx="1"/>
          </p:nvPr>
        </p:nvSpPr>
        <p:spPr>
          <a:xfrm>
            <a:off x="1170000" y="1556792"/>
            <a:ext cx="8580000" cy="4658290"/>
          </a:xfrm>
        </p:spPr>
        <p:txBody>
          <a:bodyPr/>
          <a:lstStyle/>
          <a:p>
            <a:r>
              <a:rPr lang="de-DE" dirty="0"/>
              <a:t>Bestimmte Art </a:t>
            </a:r>
            <a:r>
              <a:rPr lang="de-DE" dirty="0" smtClean="0"/>
              <a:t>zu Sprechen </a:t>
            </a:r>
            <a:r>
              <a:rPr lang="de-DE" dirty="0"/>
              <a:t>und </a:t>
            </a:r>
            <a:r>
              <a:rPr lang="de-DE" dirty="0" smtClean="0"/>
              <a:t>Handeln</a:t>
            </a:r>
            <a:r>
              <a:rPr lang="de-DE" dirty="0"/>
              <a:t>, die in sich einen logischen Sinn </a:t>
            </a:r>
            <a:r>
              <a:rPr lang="de-DE" dirty="0" smtClean="0"/>
              <a:t>ergibt, die also "vernünftig" ist</a:t>
            </a:r>
          </a:p>
          <a:p>
            <a:r>
              <a:rPr lang="de-DE" dirty="0" smtClean="0"/>
              <a:t>Die Sinnhaftigkeit dessen lässt sich der eigenen Gruppe (dem eigenen Sub-System) gegenüber darstellen -&gt; Prozess der Rationalisier</a:t>
            </a:r>
            <a:r>
              <a:rPr lang="de-DE" b="1" dirty="0" smtClean="0"/>
              <a:t>ung</a:t>
            </a:r>
            <a:endParaRPr lang="de-DE" b="1" dirty="0"/>
          </a:p>
          <a:p>
            <a:r>
              <a:rPr lang="de-DE" dirty="0"/>
              <a:t>Konstruktionslogik der </a:t>
            </a:r>
            <a:r>
              <a:rPr lang="de-DE" dirty="0" smtClean="0"/>
              <a:t>eigenen (sozialen) </a:t>
            </a:r>
            <a:r>
              <a:rPr lang="de-DE" dirty="0"/>
              <a:t>Realität: „Filter“ für Vorgänge in der Umwelt</a:t>
            </a:r>
          </a:p>
          <a:p>
            <a:r>
              <a:rPr lang="de-DE" dirty="0"/>
              <a:t>R = f (E, I, K, P) </a:t>
            </a:r>
          </a:p>
          <a:p>
            <a:pPr lvl="1"/>
            <a:r>
              <a:rPr lang="de-DE" sz="1700" dirty="0"/>
              <a:t>E = </a:t>
            </a:r>
            <a:r>
              <a:rPr lang="de-DE" sz="1700" dirty="0" err="1" smtClean="0"/>
              <a:t>Experiences</a:t>
            </a:r>
            <a:r>
              <a:rPr lang="de-DE" sz="1700" dirty="0" smtClean="0"/>
              <a:t> (Erfahrungen)</a:t>
            </a:r>
            <a:endParaRPr lang="de-DE" sz="1700" dirty="0"/>
          </a:p>
          <a:p>
            <a:pPr lvl="1"/>
            <a:r>
              <a:rPr lang="de-DE" sz="1700" dirty="0"/>
              <a:t>I = </a:t>
            </a:r>
            <a:r>
              <a:rPr lang="de-DE" sz="1700" dirty="0" smtClean="0"/>
              <a:t>Incentives (Anreize)</a:t>
            </a:r>
            <a:endParaRPr lang="de-DE" sz="1700" dirty="0"/>
          </a:p>
          <a:p>
            <a:pPr lvl="1"/>
            <a:r>
              <a:rPr lang="de-DE" sz="1700" dirty="0"/>
              <a:t>K = </a:t>
            </a:r>
            <a:r>
              <a:rPr lang="de-DE" sz="1700" dirty="0" err="1" smtClean="0"/>
              <a:t>Knowledge</a:t>
            </a:r>
            <a:r>
              <a:rPr lang="de-DE" sz="1700" dirty="0" smtClean="0"/>
              <a:t> (Wissen)</a:t>
            </a:r>
            <a:endParaRPr lang="de-DE" sz="1700" dirty="0"/>
          </a:p>
          <a:p>
            <a:pPr lvl="1"/>
            <a:r>
              <a:rPr lang="de-DE" sz="1700" dirty="0"/>
              <a:t>P = </a:t>
            </a:r>
            <a:r>
              <a:rPr lang="de-DE" sz="1700" dirty="0" err="1"/>
              <a:t>Premises</a:t>
            </a:r>
            <a:r>
              <a:rPr lang="de-DE" sz="1700" dirty="0"/>
              <a:t> </a:t>
            </a:r>
            <a:r>
              <a:rPr lang="de-DE" sz="1700" dirty="0" smtClean="0"/>
              <a:t>(Prämissen)</a:t>
            </a:r>
            <a:endParaRPr lang="de-DE" sz="1700" dirty="0"/>
          </a:p>
        </p:txBody>
      </p:sp>
      <p:sp>
        <p:nvSpPr>
          <p:cNvPr id="2" name="Textfeld 1"/>
          <p:cNvSpPr txBox="1"/>
          <p:nvPr/>
        </p:nvSpPr>
        <p:spPr>
          <a:xfrm>
            <a:off x="8063860" y="6433591"/>
            <a:ext cx="1569660" cy="307777"/>
          </a:xfrm>
          <a:prstGeom prst="rect">
            <a:avLst/>
          </a:prstGeom>
          <a:noFill/>
        </p:spPr>
        <p:txBody>
          <a:bodyPr wrap="none" rtlCol="0">
            <a:spAutoFit/>
          </a:bodyPr>
          <a:lstStyle/>
          <a:p>
            <a:r>
              <a:rPr lang="de-CH" sz="1400" dirty="0" smtClean="0"/>
              <a:t>Quelle: IMP-HSG</a:t>
            </a:r>
            <a:endParaRPr lang="de-CH" sz="1400" dirty="0"/>
          </a:p>
        </p:txBody>
      </p:sp>
    </p:spTree>
    <p:extLst>
      <p:ext uri="{BB962C8B-B14F-4D97-AF65-F5344CB8AC3E}">
        <p14:creationId xmlns:p14="http://schemas.microsoft.com/office/powerpoint/2010/main" val="40182065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Unterschiedliche </a:t>
            </a:r>
            <a:r>
              <a:rPr lang="de-CH" dirty="0" err="1" smtClean="0"/>
              <a:t>Rationalitäten</a:t>
            </a:r>
            <a:r>
              <a:rPr lang="de-CH" dirty="0" smtClean="0"/>
              <a:t> …</a:t>
            </a:r>
            <a:endParaRPr lang="de-CH" dirty="0"/>
          </a:p>
        </p:txBody>
      </p:sp>
      <p:pic>
        <p:nvPicPr>
          <p:cNvPr id="3" name="06-09 Rationalitäten_Heineken.wmv">
            <a:hlinkClick r:id="" action="ppaction://media"/>
          </p:cNvPr>
          <p:cNvPicPr>
            <a:picLocks noChangeAspect="1"/>
          </p:cNvPicPr>
          <p:nvPr>
            <a:videoFile r:link="rId1"/>
            <p:extLst>
              <p:ext uri="{DAA4B4D4-6D71-4841-9C94-3DE7FCFB9230}">
                <p14:media xmlns:p14="http://schemas.microsoft.com/office/powerpoint/2010/main" r:embed="rId2">
                  <p14:trim end="4140.1872"/>
                </p14:media>
              </p:ext>
            </p:extLst>
          </p:nvPr>
        </p:nvPicPr>
        <p:blipFill>
          <a:blip r:embed="rId5"/>
          <a:stretch>
            <a:fillRect/>
          </a:stretch>
        </p:blipFill>
        <p:spPr>
          <a:xfrm>
            <a:off x="-15552" y="764703"/>
            <a:ext cx="9921552" cy="5567093"/>
          </a:xfrm>
          <a:prstGeom prst="rect">
            <a:avLst/>
          </a:prstGeom>
        </p:spPr>
      </p:pic>
    </p:spTree>
    <p:extLst>
      <p:ext uri="{BB962C8B-B14F-4D97-AF65-F5344CB8AC3E}">
        <p14:creationId xmlns:p14="http://schemas.microsoft.com/office/powerpoint/2010/main" val="3340188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9115" name="Rectangle 11"/>
          <p:cNvSpPr>
            <a:spLocks noGrp="1" noChangeArrowheads="1"/>
          </p:cNvSpPr>
          <p:nvPr>
            <p:ph type="title"/>
          </p:nvPr>
        </p:nvSpPr>
        <p:spPr/>
        <p:txBody>
          <a:bodyPr/>
          <a:lstStyle/>
          <a:p>
            <a:r>
              <a:rPr lang="de-DE" dirty="0" smtClean="0"/>
              <a:t>Politische und ökonomische Rationalität unterscheiden sich.</a:t>
            </a:r>
            <a:endParaRPr lang="de-DE" dirty="0"/>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2269788242"/>
              </p:ext>
            </p:extLst>
          </p:nvPr>
        </p:nvGraphicFramePr>
        <p:xfrm>
          <a:off x="1170586" y="1200802"/>
          <a:ext cx="8579235" cy="50365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feld 4"/>
          <p:cNvSpPr txBox="1"/>
          <p:nvPr/>
        </p:nvSpPr>
        <p:spPr>
          <a:xfrm>
            <a:off x="8063860" y="6433591"/>
            <a:ext cx="1569660" cy="307777"/>
          </a:xfrm>
          <a:prstGeom prst="rect">
            <a:avLst/>
          </a:prstGeom>
          <a:noFill/>
        </p:spPr>
        <p:txBody>
          <a:bodyPr wrap="none" rtlCol="0">
            <a:spAutoFit/>
          </a:bodyPr>
          <a:lstStyle/>
          <a:p>
            <a:r>
              <a:rPr lang="de-CH" sz="1400" dirty="0" smtClean="0"/>
              <a:t>Quelle: IMP-HSG</a:t>
            </a:r>
            <a:endParaRPr lang="de-CH" sz="1400" dirty="0"/>
          </a:p>
        </p:txBody>
      </p:sp>
    </p:spTree>
    <p:extLst>
      <p:ext uri="{BB962C8B-B14F-4D97-AF65-F5344CB8AC3E}">
        <p14:creationId xmlns:p14="http://schemas.microsoft.com/office/powerpoint/2010/main" val="463407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Der </a:t>
            </a:r>
            <a:r>
              <a:rPr lang="de-CH" dirty="0" err="1" smtClean="0"/>
              <a:t>öV</a:t>
            </a:r>
            <a:r>
              <a:rPr lang="de-CH" dirty="0" smtClean="0"/>
              <a:t> steht im Wettbewerb mit anderen öffentlichen Aufgaben.</a:t>
            </a:r>
            <a:endParaRPr lang="de-CH" dirty="0"/>
          </a:p>
        </p:txBody>
      </p:sp>
      <p:sp>
        <p:nvSpPr>
          <p:cNvPr id="4" name="Textfeld 3"/>
          <p:cNvSpPr txBox="1"/>
          <p:nvPr/>
        </p:nvSpPr>
        <p:spPr>
          <a:xfrm rot="16200000">
            <a:off x="7750180" y="4585548"/>
            <a:ext cx="4003864" cy="307777"/>
          </a:xfrm>
          <a:prstGeom prst="rect">
            <a:avLst/>
          </a:prstGeom>
          <a:noFill/>
        </p:spPr>
        <p:txBody>
          <a:bodyPr wrap="square" rtlCol="0">
            <a:spAutoFit/>
          </a:bodyPr>
          <a:lstStyle/>
          <a:p>
            <a:r>
              <a:rPr lang="de-CH" sz="1400" dirty="0" smtClean="0"/>
              <a:t>Quelle: </a:t>
            </a:r>
            <a:r>
              <a:rPr lang="de-CH" sz="1400" dirty="0" err="1" smtClean="0"/>
              <a:t>Legislaturfinanzplan</a:t>
            </a:r>
            <a:r>
              <a:rPr lang="de-CH" sz="1400" dirty="0" smtClean="0"/>
              <a:t> 2013-2015</a:t>
            </a:r>
            <a:endParaRPr lang="de-CH" sz="1400" dirty="0"/>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514" y="1124744"/>
            <a:ext cx="9066708" cy="561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113193">
            <a:off x="1184894" y="2476234"/>
            <a:ext cx="6343650" cy="208597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8761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Die Politik will Einfluss nehmen können und setzt die Spielregeln dementsprechend fest.</a:t>
            </a:r>
            <a:endParaRPr lang="de-CH"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0552" y="1916832"/>
            <a:ext cx="8698129" cy="2736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feld 3"/>
          <p:cNvSpPr txBox="1"/>
          <p:nvPr/>
        </p:nvSpPr>
        <p:spPr>
          <a:xfrm>
            <a:off x="5269616" y="6381328"/>
            <a:ext cx="4003864" cy="307777"/>
          </a:xfrm>
          <a:prstGeom prst="rect">
            <a:avLst/>
          </a:prstGeom>
          <a:noFill/>
        </p:spPr>
        <p:txBody>
          <a:bodyPr wrap="square" rtlCol="0">
            <a:spAutoFit/>
          </a:bodyPr>
          <a:lstStyle/>
          <a:p>
            <a:pPr algn="r"/>
            <a:r>
              <a:rPr lang="de-CH" sz="1400" dirty="0" smtClean="0"/>
              <a:t>Quelle: </a:t>
            </a:r>
            <a:r>
              <a:rPr lang="de-CH" sz="1400" dirty="0" err="1" smtClean="0"/>
              <a:t>Bieger</a:t>
            </a:r>
            <a:r>
              <a:rPr lang="de-CH" sz="1400" dirty="0" smtClean="0"/>
              <a:t>, Summermatter, Gross (2008)</a:t>
            </a:r>
            <a:endParaRPr lang="de-CH" sz="1400" dirty="0"/>
          </a:p>
        </p:txBody>
      </p:sp>
    </p:spTree>
    <p:extLst>
      <p:ext uri="{BB962C8B-B14F-4D97-AF65-F5344CB8AC3E}">
        <p14:creationId xmlns:p14="http://schemas.microsoft.com/office/powerpoint/2010/main" val="124117359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Alle Anliegen.em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0624" y="735294"/>
            <a:ext cx="8568952" cy="6122705"/>
          </a:xfrm>
          <a:prstGeom prst="rect">
            <a:avLst/>
          </a:prstGeom>
          <a:solidFill>
            <a:schemeClr val="bg1"/>
          </a:solidFill>
          <a:ln>
            <a:noFill/>
          </a:ln>
          <a:extLst/>
        </p:spPr>
      </p:pic>
      <p:sp>
        <p:nvSpPr>
          <p:cNvPr id="6147" name="TextBox 31"/>
          <p:cNvSpPr txBox="1">
            <a:spLocks noChangeArrowheads="1"/>
          </p:cNvSpPr>
          <p:nvPr/>
        </p:nvSpPr>
        <p:spPr bwMode="auto">
          <a:xfrm rot="-5400000">
            <a:off x="-284956" y="284956"/>
            <a:ext cx="8159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de-CH" sz="1000" dirty="0"/>
              <a:t>© SBB Lab</a:t>
            </a:r>
          </a:p>
        </p:txBody>
      </p:sp>
      <p:sp>
        <p:nvSpPr>
          <p:cNvPr id="6148" name="TextBox 2"/>
          <p:cNvSpPr txBox="1">
            <a:spLocks noChangeArrowheads="1"/>
          </p:cNvSpPr>
          <p:nvPr/>
        </p:nvSpPr>
        <p:spPr bwMode="auto">
          <a:xfrm rot="-5400000">
            <a:off x="7512133" y="4751976"/>
            <a:ext cx="38304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de-CH" sz="1400" dirty="0" smtClean="0">
                <a:cs typeface="Arial" charset="0"/>
              </a:rPr>
              <a:t>Quelle: Summermatter, </a:t>
            </a:r>
            <a:r>
              <a:rPr lang="de-CH" sz="1400" dirty="0" err="1" smtClean="0">
                <a:cs typeface="Arial" charset="0"/>
              </a:rPr>
              <a:t>Laesser</a:t>
            </a:r>
            <a:r>
              <a:rPr lang="de-CH" sz="1400" dirty="0" smtClean="0">
                <a:cs typeface="Arial" charset="0"/>
              </a:rPr>
              <a:t>, Gross (2011)</a:t>
            </a:r>
            <a:endParaRPr lang="de-CH" sz="1400" dirty="0">
              <a:cs typeface="Arial" charset="0"/>
            </a:endParaRPr>
          </a:p>
        </p:txBody>
      </p:sp>
      <p:sp>
        <p:nvSpPr>
          <p:cNvPr id="3" name="Textfeld 2"/>
          <p:cNvSpPr txBox="1"/>
          <p:nvPr/>
        </p:nvSpPr>
        <p:spPr>
          <a:xfrm>
            <a:off x="3364292" y="2900460"/>
            <a:ext cx="2497745" cy="715089"/>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wrap="none" rtlCol="0">
            <a:spAutoFit/>
          </a:bodyPr>
          <a:lstStyle/>
          <a:p>
            <a:pPr algn="ctr"/>
            <a:r>
              <a:rPr lang="de-CH" dirty="0" smtClean="0"/>
              <a:t>Arbeitsplätze schaffen</a:t>
            </a:r>
            <a:br>
              <a:rPr lang="de-CH" dirty="0" smtClean="0"/>
            </a:br>
            <a:r>
              <a:rPr lang="de-CH" dirty="0" smtClean="0"/>
              <a:t>bzw. erhalten</a:t>
            </a:r>
            <a:endParaRPr lang="de-CH" dirty="0"/>
          </a:p>
        </p:txBody>
      </p:sp>
      <p:sp>
        <p:nvSpPr>
          <p:cNvPr id="7" name="Textfeld 6"/>
          <p:cNvSpPr txBox="1"/>
          <p:nvPr/>
        </p:nvSpPr>
        <p:spPr>
          <a:xfrm>
            <a:off x="6955320" y="1124744"/>
            <a:ext cx="1617128" cy="715089"/>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wrap="none" rtlCol="0">
            <a:spAutoFit/>
          </a:bodyPr>
          <a:lstStyle/>
          <a:p>
            <a:pPr algn="ctr"/>
            <a:r>
              <a:rPr lang="de-CH" smtClean="0"/>
              <a:t>Verlagerung /</a:t>
            </a:r>
            <a:br>
              <a:rPr lang="de-CH" smtClean="0"/>
            </a:br>
            <a:r>
              <a:rPr lang="de-CH" dirty="0" err="1" smtClean="0"/>
              <a:t>öV</a:t>
            </a:r>
            <a:r>
              <a:rPr lang="de-CH" dirty="0" smtClean="0"/>
              <a:t> fördern</a:t>
            </a:r>
            <a:endParaRPr lang="de-CH" dirty="0"/>
          </a:p>
        </p:txBody>
      </p:sp>
      <p:sp>
        <p:nvSpPr>
          <p:cNvPr id="8" name="Textfeld 7"/>
          <p:cNvSpPr txBox="1"/>
          <p:nvPr/>
        </p:nvSpPr>
        <p:spPr>
          <a:xfrm>
            <a:off x="1207438" y="2780928"/>
            <a:ext cx="1931908" cy="715089"/>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wrap="none" rtlCol="0">
            <a:spAutoFit/>
          </a:bodyPr>
          <a:lstStyle/>
          <a:p>
            <a:pPr algn="ctr"/>
            <a:r>
              <a:rPr lang="de-CH" dirty="0" smtClean="0"/>
              <a:t>Grenz-/Rand-</a:t>
            </a:r>
            <a:br>
              <a:rPr lang="de-CH" dirty="0" smtClean="0"/>
            </a:br>
            <a:r>
              <a:rPr lang="de-CH" dirty="0" err="1" smtClean="0"/>
              <a:t>regionen</a:t>
            </a:r>
            <a:r>
              <a:rPr lang="de-CH" dirty="0" smtClean="0"/>
              <a:t> fördern</a:t>
            </a:r>
            <a:endParaRPr lang="de-CH" dirty="0"/>
          </a:p>
        </p:txBody>
      </p:sp>
      <p:sp>
        <p:nvSpPr>
          <p:cNvPr id="9" name="Textfeld 8"/>
          <p:cNvSpPr txBox="1"/>
          <p:nvPr/>
        </p:nvSpPr>
        <p:spPr>
          <a:xfrm>
            <a:off x="3505903" y="1124744"/>
            <a:ext cx="1833781" cy="102155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wrap="none" rtlCol="0">
            <a:spAutoFit/>
          </a:bodyPr>
          <a:lstStyle/>
          <a:p>
            <a:pPr algn="ctr"/>
            <a:r>
              <a:rPr lang="de-CH" dirty="0" smtClean="0"/>
              <a:t>Preise erhöhen</a:t>
            </a:r>
            <a:br>
              <a:rPr lang="de-CH" dirty="0" smtClean="0"/>
            </a:br>
            <a:r>
              <a:rPr lang="de-CH" dirty="0" smtClean="0"/>
              <a:t>vs.</a:t>
            </a:r>
            <a:br>
              <a:rPr lang="de-CH" dirty="0" smtClean="0"/>
            </a:br>
            <a:r>
              <a:rPr lang="de-CH" dirty="0" smtClean="0"/>
              <a:t>Preise senken</a:t>
            </a:r>
            <a:endParaRPr lang="de-CH" dirty="0"/>
          </a:p>
        </p:txBody>
      </p:sp>
      <p:sp>
        <p:nvSpPr>
          <p:cNvPr id="12" name="Textfeld 11"/>
          <p:cNvSpPr txBox="1"/>
          <p:nvPr/>
        </p:nvSpPr>
        <p:spPr>
          <a:xfrm>
            <a:off x="2173392" y="4905865"/>
            <a:ext cx="2665022" cy="102155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wrap="none" rtlCol="0">
            <a:spAutoFit/>
          </a:bodyPr>
          <a:lstStyle/>
          <a:p>
            <a:pPr algn="ctr"/>
            <a:r>
              <a:rPr lang="de-CH" dirty="0" smtClean="0"/>
              <a:t>Wettbewerb ausbauen</a:t>
            </a:r>
            <a:br>
              <a:rPr lang="de-CH" dirty="0" smtClean="0"/>
            </a:br>
            <a:r>
              <a:rPr lang="de-CH" dirty="0" smtClean="0"/>
              <a:t>vs.</a:t>
            </a:r>
            <a:br>
              <a:rPr lang="de-CH" dirty="0" smtClean="0"/>
            </a:br>
            <a:r>
              <a:rPr lang="de-CH" dirty="0" smtClean="0"/>
              <a:t>Wettbewerb begrenzen</a:t>
            </a:r>
            <a:endParaRPr lang="de-CH" dirty="0"/>
          </a:p>
        </p:txBody>
      </p:sp>
      <p:sp>
        <p:nvSpPr>
          <p:cNvPr id="13" name="Textfeld 12"/>
          <p:cNvSpPr txBox="1"/>
          <p:nvPr/>
        </p:nvSpPr>
        <p:spPr>
          <a:xfrm>
            <a:off x="5955982" y="3496017"/>
            <a:ext cx="3317498" cy="102155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wrap="none" rtlCol="0">
            <a:spAutoFit/>
          </a:bodyPr>
          <a:lstStyle/>
          <a:p>
            <a:pPr algn="ctr"/>
            <a:r>
              <a:rPr lang="de-CH" dirty="0" smtClean="0"/>
              <a:t>Güterverkehr subventionieren</a:t>
            </a:r>
            <a:br>
              <a:rPr lang="de-CH" dirty="0" smtClean="0"/>
            </a:br>
            <a:r>
              <a:rPr lang="de-CH" dirty="0" smtClean="0"/>
              <a:t>vs.</a:t>
            </a:r>
          </a:p>
          <a:p>
            <a:pPr algn="ctr"/>
            <a:r>
              <a:rPr lang="de-CH" dirty="0" smtClean="0"/>
              <a:t>Subventionen stoppen</a:t>
            </a:r>
            <a:endParaRPr lang="de-CH" dirty="0"/>
          </a:p>
        </p:txBody>
      </p:sp>
      <p:sp>
        <p:nvSpPr>
          <p:cNvPr id="14" name="Textfeld 13"/>
          <p:cNvSpPr txBox="1"/>
          <p:nvPr/>
        </p:nvSpPr>
        <p:spPr>
          <a:xfrm>
            <a:off x="5603382" y="5416643"/>
            <a:ext cx="3639264" cy="102155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wrap="none" rtlCol="0">
            <a:spAutoFit/>
          </a:bodyPr>
          <a:lstStyle/>
          <a:p>
            <a:pPr algn="ctr"/>
            <a:r>
              <a:rPr lang="de-CH" dirty="0" smtClean="0"/>
              <a:t>DB/BLS-Beteiligung verhindern</a:t>
            </a:r>
            <a:br>
              <a:rPr lang="de-CH" dirty="0" smtClean="0"/>
            </a:br>
            <a:r>
              <a:rPr lang="de-CH" dirty="0" smtClean="0"/>
              <a:t>vs.</a:t>
            </a:r>
            <a:br>
              <a:rPr lang="de-CH" dirty="0" smtClean="0"/>
            </a:br>
            <a:r>
              <a:rPr lang="de-CH" dirty="0" smtClean="0"/>
              <a:t>SBB- und BLS-Cargo fusionieren</a:t>
            </a:r>
            <a:endParaRPr lang="de-CH" dirty="0"/>
          </a:p>
        </p:txBody>
      </p:sp>
      <p:sp>
        <p:nvSpPr>
          <p:cNvPr id="2" name="Titel 1"/>
          <p:cNvSpPr>
            <a:spLocks noGrp="1"/>
          </p:cNvSpPr>
          <p:nvPr>
            <p:ph type="title"/>
          </p:nvPr>
        </p:nvSpPr>
        <p:spPr/>
        <p:txBody>
          <a:bodyPr/>
          <a:lstStyle/>
          <a:p>
            <a:r>
              <a:rPr lang="de-CH" dirty="0" smtClean="0"/>
              <a:t>Die Politik sieht die SBB als Allzweckinstrument.</a:t>
            </a:r>
            <a:endParaRPr lang="de-CH" dirty="0"/>
          </a:p>
        </p:txBody>
      </p:sp>
    </p:spTree>
    <p:extLst>
      <p:ext uri="{BB962C8B-B14F-4D97-AF65-F5344CB8AC3E}">
        <p14:creationId xmlns:p14="http://schemas.microsoft.com/office/powerpoint/2010/main" val="348573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2" grpId="0" animBg="1"/>
      <p:bldP spid="13"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CH" dirty="0" smtClean="0"/>
              <a:t>Um mit der Politik umgehen zu können, muss man sie verstehen!</a:t>
            </a:r>
            <a:endParaRPr lang="de-CH" dirty="0"/>
          </a:p>
        </p:txBody>
      </p:sp>
      <p:sp>
        <p:nvSpPr>
          <p:cNvPr id="3" name="Content Placeholder 2"/>
          <p:cNvSpPr>
            <a:spLocks noGrp="1"/>
          </p:cNvSpPr>
          <p:nvPr>
            <p:ph idx="1"/>
          </p:nvPr>
        </p:nvSpPr>
        <p:spPr>
          <a:xfrm>
            <a:off x="1170000" y="1606254"/>
            <a:ext cx="8580000" cy="4415034"/>
          </a:xfrm>
        </p:spPr>
        <p:txBody>
          <a:bodyPr/>
          <a:lstStyle/>
          <a:p>
            <a:r>
              <a:rPr lang="de-CH" dirty="0" smtClean="0"/>
              <a:t>Die Politik ist ein einflussreicher </a:t>
            </a:r>
            <a:r>
              <a:rPr lang="de-CH" dirty="0" err="1" smtClean="0"/>
              <a:t>Stakeholder</a:t>
            </a:r>
            <a:r>
              <a:rPr lang="de-CH" dirty="0" smtClean="0"/>
              <a:t> der SBB</a:t>
            </a:r>
          </a:p>
          <a:p>
            <a:endParaRPr lang="de-CH" dirty="0" smtClean="0"/>
          </a:p>
          <a:p>
            <a:r>
              <a:rPr lang="de-CH" dirty="0" smtClean="0"/>
              <a:t>Die Politik folgt einer eigenen Rationalität</a:t>
            </a:r>
          </a:p>
          <a:p>
            <a:endParaRPr lang="de-CH" dirty="0"/>
          </a:p>
          <a:p>
            <a:endParaRPr lang="de-CH" dirty="0" smtClean="0"/>
          </a:p>
        </p:txBody>
      </p:sp>
      <p:sp>
        <p:nvSpPr>
          <p:cNvPr id="5" name="Rechteck 4"/>
          <p:cNvSpPr/>
          <p:nvPr/>
        </p:nvSpPr>
        <p:spPr>
          <a:xfrm>
            <a:off x="1280592" y="4077418"/>
            <a:ext cx="7776864" cy="1655838"/>
          </a:xfrm>
          <a:prstGeom prst="rect">
            <a:avLst/>
          </a:prstGeom>
        </p:spPr>
        <p:txBody>
          <a:bodyPr wrap="square">
            <a:spAutoFit/>
          </a:bodyPr>
          <a:lstStyle/>
          <a:p>
            <a:pPr lvl="0">
              <a:spcBef>
                <a:spcPct val="20000"/>
              </a:spcBef>
              <a:buClr>
                <a:srgbClr val="115C2E"/>
              </a:buClr>
            </a:pPr>
            <a:r>
              <a:rPr lang="de-CH" sz="3600" dirty="0">
                <a:solidFill>
                  <a:schemeClr val="accent1"/>
                </a:solidFill>
              </a:rPr>
              <a:t>Vielen Dank für Ihre Aufmerksamkeit!</a:t>
            </a:r>
          </a:p>
          <a:p>
            <a:pPr lvl="0">
              <a:spcBef>
                <a:spcPct val="20000"/>
              </a:spcBef>
              <a:buClr>
                <a:srgbClr val="115C2E"/>
              </a:buClr>
            </a:pPr>
            <a:r>
              <a:rPr lang="de-CH" sz="2000" dirty="0">
                <a:solidFill>
                  <a:schemeClr val="accent1"/>
                </a:solidFill>
              </a:rPr>
              <a:t/>
            </a:r>
            <a:br>
              <a:rPr lang="de-CH" sz="2000" dirty="0">
                <a:solidFill>
                  <a:schemeClr val="accent1"/>
                </a:solidFill>
              </a:rPr>
            </a:br>
            <a:r>
              <a:rPr lang="de-CH" sz="2000" dirty="0">
                <a:solidFill>
                  <a:schemeClr val="accent1"/>
                </a:solidFill>
              </a:rPr>
              <a:t>Lukas Summermatter</a:t>
            </a:r>
          </a:p>
          <a:p>
            <a:pPr lvl="0">
              <a:spcBef>
                <a:spcPct val="20000"/>
              </a:spcBef>
              <a:buClr>
                <a:srgbClr val="115C2E"/>
              </a:buClr>
            </a:pPr>
            <a:r>
              <a:rPr lang="de-CH" dirty="0">
                <a:solidFill>
                  <a:schemeClr val="accent1"/>
                </a:solidFill>
              </a:rPr>
              <a:t>lukas.summermatter@unisg.ch</a:t>
            </a:r>
          </a:p>
        </p:txBody>
      </p:sp>
    </p:spTree>
    <p:extLst>
      <p:ext uri="{BB962C8B-B14F-4D97-AF65-F5344CB8AC3E}">
        <p14:creationId xmlns:p14="http://schemas.microsoft.com/office/powerpoint/2010/main" val="1973869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8088" y="260648"/>
            <a:ext cx="8532971" cy="1221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feld 4"/>
          <p:cNvSpPr txBox="1"/>
          <p:nvPr/>
        </p:nvSpPr>
        <p:spPr>
          <a:xfrm>
            <a:off x="6372924" y="6165305"/>
            <a:ext cx="3404612" cy="523220"/>
          </a:xfrm>
          <a:prstGeom prst="rect">
            <a:avLst/>
          </a:prstGeom>
          <a:noFill/>
        </p:spPr>
        <p:txBody>
          <a:bodyPr wrap="square" rtlCol="0">
            <a:spAutoFit/>
          </a:bodyPr>
          <a:lstStyle/>
          <a:p>
            <a:pPr algn="r"/>
            <a:r>
              <a:rPr lang="de-CH" sz="1400" dirty="0"/>
              <a:t>Daum, M. </a:t>
            </a:r>
            <a:r>
              <a:rPr lang="de-CH" sz="1400" dirty="0" smtClean="0"/>
              <a:t>(24.04.2012). </a:t>
            </a:r>
            <a:r>
              <a:rPr lang="de-CH" sz="1400" dirty="0"/>
              <a:t>"Wir fahren keinen Schmusekurs",</a:t>
            </a:r>
            <a:r>
              <a:rPr lang="de-CH" sz="1400" i="1" dirty="0"/>
              <a:t> Zeit Online</a:t>
            </a:r>
            <a:r>
              <a:rPr lang="de-CH" sz="1400" i="1" dirty="0" smtClean="0"/>
              <a:t>.</a:t>
            </a:r>
            <a:endParaRPr lang="de-CH" sz="1400" i="1" dirty="0"/>
          </a:p>
        </p:txBody>
      </p:sp>
    </p:spTree>
    <p:extLst>
      <p:ext uri="{BB962C8B-B14F-4D97-AF65-F5344CB8AC3E}">
        <p14:creationId xmlns:p14="http://schemas.microsoft.com/office/powerpoint/2010/main" val="424379036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Back-up</a:t>
            </a:r>
            <a:endParaRPr lang="de-CH" dirty="0"/>
          </a:p>
        </p:txBody>
      </p:sp>
    </p:spTree>
    <p:extLst>
      <p:ext uri="{BB962C8B-B14F-4D97-AF65-F5344CB8AC3E}">
        <p14:creationId xmlns:p14="http://schemas.microsoft.com/office/powerpoint/2010/main" val="192980730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8088" y="260648"/>
            <a:ext cx="8532971" cy="1221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15" y="2054235"/>
            <a:ext cx="9618821" cy="2958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feld 4"/>
          <p:cNvSpPr txBox="1"/>
          <p:nvPr/>
        </p:nvSpPr>
        <p:spPr>
          <a:xfrm>
            <a:off x="6372924" y="6165305"/>
            <a:ext cx="3404612" cy="523220"/>
          </a:xfrm>
          <a:prstGeom prst="rect">
            <a:avLst/>
          </a:prstGeom>
          <a:noFill/>
        </p:spPr>
        <p:txBody>
          <a:bodyPr wrap="square" rtlCol="0">
            <a:spAutoFit/>
          </a:bodyPr>
          <a:lstStyle/>
          <a:p>
            <a:pPr algn="r"/>
            <a:r>
              <a:rPr lang="de-CH" sz="1400" dirty="0"/>
              <a:t>Daum, M. </a:t>
            </a:r>
            <a:r>
              <a:rPr lang="de-CH" sz="1400" dirty="0" smtClean="0"/>
              <a:t>(24.04.2012). </a:t>
            </a:r>
            <a:r>
              <a:rPr lang="de-CH" sz="1400" dirty="0"/>
              <a:t>"Wir fahren keinen Schmusekurs",</a:t>
            </a:r>
            <a:r>
              <a:rPr lang="de-CH" sz="1400" i="1" dirty="0"/>
              <a:t> Zeit Online</a:t>
            </a:r>
            <a:r>
              <a:rPr lang="de-CH" sz="1400" i="1" dirty="0" smtClean="0"/>
              <a:t>.</a:t>
            </a:r>
            <a:endParaRPr lang="de-CH" sz="1400" i="1" dirty="0"/>
          </a:p>
        </p:txBody>
      </p:sp>
    </p:spTree>
    <p:extLst>
      <p:ext uri="{BB962C8B-B14F-4D97-AF65-F5344CB8AC3E}">
        <p14:creationId xmlns:p14="http://schemas.microsoft.com/office/powerpoint/2010/main" val="30228396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Welche </a:t>
            </a:r>
            <a:r>
              <a:rPr lang="de-CH" dirty="0" err="1" smtClean="0"/>
              <a:t>Rationalitäten</a:t>
            </a:r>
            <a:r>
              <a:rPr lang="de-CH" dirty="0" smtClean="0"/>
              <a:t> prägen die SBB?</a:t>
            </a:r>
            <a:endParaRPr lang="de-CH" dirty="0"/>
          </a:p>
        </p:txBody>
      </p:sp>
      <p:sp>
        <p:nvSpPr>
          <p:cNvPr id="3" name="Oval 3"/>
          <p:cNvSpPr>
            <a:spLocks noChangeArrowheads="1"/>
          </p:cNvSpPr>
          <p:nvPr/>
        </p:nvSpPr>
        <p:spPr bwMode="auto">
          <a:xfrm>
            <a:off x="1336596" y="1456822"/>
            <a:ext cx="7232810" cy="3672335"/>
          </a:xfrm>
          <a:prstGeom prst="ellipse">
            <a:avLst/>
          </a:prstGeom>
          <a:solidFill>
            <a:schemeClr val="accent4">
              <a:lumMod val="20000"/>
              <a:lumOff val="80000"/>
            </a:schemeClr>
          </a:solidFill>
          <a:ln w="12700">
            <a:noFill/>
            <a:round/>
            <a:headEnd/>
            <a:tailEnd/>
          </a:ln>
          <a:effectLst>
            <a:softEdge rad="127000"/>
          </a:effectLst>
        </p:spPr>
        <p:txBody>
          <a:bodyPr wrap="none" lIns="87180" tIns="43591" rIns="87180" bIns="43591" anchor="ctr"/>
          <a:lstStyle/>
          <a:p>
            <a:endParaRPr lang="de-CH" sz="2000">
              <a:latin typeface="+mn-lt"/>
            </a:endParaRPr>
          </a:p>
        </p:txBody>
      </p:sp>
      <p:sp>
        <p:nvSpPr>
          <p:cNvPr id="4" name="Rectangle 4"/>
          <p:cNvSpPr>
            <a:spLocks noChangeArrowheads="1"/>
          </p:cNvSpPr>
          <p:nvPr/>
        </p:nvSpPr>
        <p:spPr bwMode="auto">
          <a:xfrm>
            <a:off x="3383618" y="3030037"/>
            <a:ext cx="3275235" cy="524886"/>
          </a:xfrm>
          <a:prstGeom prst="rect">
            <a:avLst/>
          </a:prstGeom>
          <a:noFill/>
          <a:ln w="12700">
            <a:noFill/>
            <a:miter lim="800000"/>
            <a:headEnd/>
            <a:tailEnd/>
          </a:ln>
        </p:spPr>
        <p:txBody>
          <a:bodyPr wrap="square" lIns="94754" tIns="46545" rIns="94754" bIns="46545">
            <a:spAutoFit/>
          </a:bodyPr>
          <a:lstStyle/>
          <a:p>
            <a:pPr algn="ctr" defTabSz="958084"/>
            <a:r>
              <a:rPr lang="de-DE" sz="2800" b="1" dirty="0" smtClean="0">
                <a:latin typeface="+mn-lt"/>
              </a:rPr>
              <a:t>SBB</a:t>
            </a:r>
            <a:endParaRPr lang="de-DE" sz="2800" b="1" dirty="0">
              <a:latin typeface="+mn-lt"/>
            </a:endParaRPr>
          </a:p>
        </p:txBody>
      </p:sp>
      <p:sp>
        <p:nvSpPr>
          <p:cNvPr id="5" name="Oval 5"/>
          <p:cNvSpPr>
            <a:spLocks noChangeArrowheads="1"/>
          </p:cNvSpPr>
          <p:nvPr/>
        </p:nvSpPr>
        <p:spPr bwMode="auto">
          <a:xfrm>
            <a:off x="3937836" y="1151565"/>
            <a:ext cx="2110692" cy="725394"/>
          </a:xfrm>
          <a:prstGeom prst="ellipse">
            <a:avLst/>
          </a:prstGeom>
          <a:solidFill>
            <a:srgbClr val="FFCCFF"/>
          </a:solidFill>
          <a:ln w="12700">
            <a:noFill/>
            <a:round/>
            <a:headEnd/>
            <a:tailEnd/>
          </a:ln>
          <a:effectLst>
            <a:glow rad="228600">
              <a:schemeClr val="accent4">
                <a:satMod val="175000"/>
                <a:alpha val="40000"/>
              </a:schemeClr>
            </a:glow>
            <a:softEdge rad="12700"/>
          </a:effectLst>
        </p:spPr>
        <p:txBody>
          <a:bodyPr wrap="none" lIns="87180" tIns="43591" rIns="87180" bIns="43591" anchor="ctr"/>
          <a:lstStyle/>
          <a:p>
            <a:pPr algn="ctr"/>
            <a:r>
              <a:rPr lang="de-CH" sz="2000" dirty="0" smtClean="0">
                <a:latin typeface="+mn-lt"/>
              </a:rPr>
              <a:t>Juristische</a:t>
            </a:r>
          </a:p>
          <a:p>
            <a:pPr algn="ctr"/>
            <a:r>
              <a:rPr lang="de-CH" sz="2000" dirty="0" smtClean="0">
                <a:latin typeface="+mn-lt"/>
              </a:rPr>
              <a:t>Rationalität</a:t>
            </a:r>
            <a:endParaRPr lang="de-CH" sz="2000" dirty="0">
              <a:latin typeface="+mn-lt"/>
            </a:endParaRPr>
          </a:p>
        </p:txBody>
      </p:sp>
      <p:sp>
        <p:nvSpPr>
          <p:cNvPr id="6" name="Oval 8"/>
          <p:cNvSpPr>
            <a:spLocks noChangeArrowheads="1"/>
          </p:cNvSpPr>
          <p:nvPr/>
        </p:nvSpPr>
        <p:spPr bwMode="auto">
          <a:xfrm>
            <a:off x="858957" y="2068875"/>
            <a:ext cx="2110692" cy="723883"/>
          </a:xfrm>
          <a:prstGeom prst="ellipse">
            <a:avLst/>
          </a:prstGeom>
          <a:solidFill>
            <a:srgbClr val="FFCCFF"/>
          </a:solidFill>
          <a:ln w="12700">
            <a:noFill/>
            <a:round/>
            <a:headEnd/>
            <a:tailEnd/>
          </a:ln>
          <a:effectLst>
            <a:glow rad="228600">
              <a:schemeClr val="accent4">
                <a:satMod val="175000"/>
                <a:alpha val="40000"/>
              </a:schemeClr>
            </a:glow>
            <a:softEdge rad="12700"/>
          </a:effectLst>
        </p:spPr>
        <p:txBody>
          <a:bodyPr wrap="none" lIns="87180" tIns="43591" rIns="87180" bIns="43591" anchor="ctr"/>
          <a:lstStyle/>
          <a:p>
            <a:pPr algn="ctr"/>
            <a:r>
              <a:rPr lang="de-CH" sz="2000" dirty="0" smtClean="0">
                <a:latin typeface="+mn-lt"/>
              </a:rPr>
              <a:t>Politische</a:t>
            </a:r>
          </a:p>
          <a:p>
            <a:pPr algn="ctr"/>
            <a:r>
              <a:rPr lang="de-CH" sz="2000" dirty="0" smtClean="0">
                <a:latin typeface="+mn-lt"/>
              </a:rPr>
              <a:t>Rationalität</a:t>
            </a:r>
            <a:endParaRPr lang="de-CH" sz="2000" dirty="0">
              <a:latin typeface="+mn-lt"/>
            </a:endParaRPr>
          </a:p>
        </p:txBody>
      </p:sp>
      <p:sp>
        <p:nvSpPr>
          <p:cNvPr id="7" name="Oval 7"/>
          <p:cNvSpPr>
            <a:spLocks noChangeArrowheads="1"/>
          </p:cNvSpPr>
          <p:nvPr/>
        </p:nvSpPr>
        <p:spPr bwMode="auto">
          <a:xfrm>
            <a:off x="858959" y="4041058"/>
            <a:ext cx="2112208" cy="752597"/>
          </a:xfrm>
          <a:prstGeom prst="ellipse">
            <a:avLst/>
          </a:prstGeom>
          <a:solidFill>
            <a:srgbClr val="FFCCFF"/>
          </a:solidFill>
          <a:ln w="12700">
            <a:noFill/>
            <a:round/>
            <a:headEnd/>
            <a:tailEnd/>
          </a:ln>
          <a:effectLst>
            <a:glow rad="228600">
              <a:schemeClr val="accent4">
                <a:satMod val="175000"/>
                <a:alpha val="40000"/>
              </a:schemeClr>
            </a:glow>
            <a:softEdge rad="12700"/>
          </a:effectLst>
        </p:spPr>
        <p:txBody>
          <a:bodyPr wrap="none" lIns="87180" tIns="43591" rIns="87180" bIns="43591" anchor="ctr"/>
          <a:lstStyle/>
          <a:p>
            <a:pPr algn="ctr"/>
            <a:r>
              <a:rPr lang="de-CH" sz="2000" dirty="0" smtClean="0">
                <a:latin typeface="+mn-lt"/>
              </a:rPr>
              <a:t>Soziale</a:t>
            </a:r>
          </a:p>
          <a:p>
            <a:pPr algn="ctr"/>
            <a:r>
              <a:rPr lang="de-CH" sz="2000" dirty="0" smtClean="0">
                <a:latin typeface="+mn-lt"/>
              </a:rPr>
              <a:t>Rationalität</a:t>
            </a:r>
            <a:endParaRPr lang="de-CH" sz="2000" dirty="0">
              <a:latin typeface="+mn-lt"/>
            </a:endParaRPr>
          </a:p>
        </p:txBody>
      </p:sp>
      <p:sp>
        <p:nvSpPr>
          <p:cNvPr id="8" name="Oval 11"/>
          <p:cNvSpPr>
            <a:spLocks noChangeArrowheads="1"/>
          </p:cNvSpPr>
          <p:nvPr/>
        </p:nvSpPr>
        <p:spPr bwMode="auto">
          <a:xfrm>
            <a:off x="6863556" y="3905045"/>
            <a:ext cx="2109175" cy="728417"/>
          </a:xfrm>
          <a:prstGeom prst="ellipse">
            <a:avLst/>
          </a:prstGeom>
          <a:solidFill>
            <a:srgbClr val="FFCCFF"/>
          </a:solidFill>
          <a:ln w="12700">
            <a:noFill/>
            <a:round/>
            <a:headEnd/>
            <a:tailEnd/>
          </a:ln>
          <a:effectLst>
            <a:glow rad="228600">
              <a:schemeClr val="accent4">
                <a:satMod val="175000"/>
                <a:alpha val="40000"/>
              </a:schemeClr>
            </a:glow>
            <a:softEdge rad="12700"/>
          </a:effectLst>
        </p:spPr>
        <p:txBody>
          <a:bodyPr wrap="none" lIns="87180" tIns="43591" rIns="87180" bIns="43591" anchor="ctr"/>
          <a:lstStyle/>
          <a:p>
            <a:pPr algn="ctr"/>
            <a:r>
              <a:rPr lang="de-CH" sz="2000" dirty="0" smtClean="0">
                <a:latin typeface="+mn-lt"/>
              </a:rPr>
              <a:t>Betriebliche</a:t>
            </a:r>
          </a:p>
          <a:p>
            <a:pPr algn="ctr"/>
            <a:r>
              <a:rPr lang="de-CH" sz="2000" dirty="0" smtClean="0">
                <a:latin typeface="+mn-lt"/>
              </a:rPr>
              <a:t>Rationalität</a:t>
            </a:r>
            <a:endParaRPr lang="de-CH" sz="2000" dirty="0">
              <a:latin typeface="+mn-lt"/>
            </a:endParaRPr>
          </a:p>
        </p:txBody>
      </p:sp>
      <p:sp>
        <p:nvSpPr>
          <p:cNvPr id="9" name="Oval 10"/>
          <p:cNvSpPr>
            <a:spLocks noChangeArrowheads="1"/>
          </p:cNvSpPr>
          <p:nvPr/>
        </p:nvSpPr>
        <p:spPr bwMode="auto">
          <a:xfrm>
            <a:off x="7000022" y="2136881"/>
            <a:ext cx="2110692" cy="723883"/>
          </a:xfrm>
          <a:prstGeom prst="ellipse">
            <a:avLst/>
          </a:prstGeom>
          <a:solidFill>
            <a:srgbClr val="FFCCFF"/>
          </a:solidFill>
          <a:ln w="12700">
            <a:noFill/>
            <a:round/>
            <a:headEnd/>
            <a:tailEnd/>
          </a:ln>
          <a:effectLst>
            <a:glow rad="228600">
              <a:schemeClr val="accent4">
                <a:satMod val="175000"/>
                <a:alpha val="40000"/>
              </a:schemeClr>
            </a:glow>
            <a:softEdge rad="12700"/>
          </a:effectLst>
        </p:spPr>
        <p:txBody>
          <a:bodyPr wrap="none" lIns="87180" tIns="43591" rIns="87180" bIns="43591" anchor="ctr"/>
          <a:lstStyle/>
          <a:p>
            <a:pPr algn="ctr"/>
            <a:r>
              <a:rPr lang="de-CH" sz="2000" dirty="0" smtClean="0">
                <a:latin typeface="+mn-lt"/>
              </a:rPr>
              <a:t>Ökonomische</a:t>
            </a:r>
          </a:p>
          <a:p>
            <a:pPr algn="ctr"/>
            <a:r>
              <a:rPr lang="de-CH" sz="2000" dirty="0" smtClean="0">
                <a:latin typeface="+mn-lt"/>
              </a:rPr>
              <a:t>Rationalität</a:t>
            </a:r>
            <a:endParaRPr lang="de-CH" sz="2000" dirty="0">
              <a:latin typeface="+mn-lt"/>
            </a:endParaRPr>
          </a:p>
        </p:txBody>
      </p:sp>
      <p:sp>
        <p:nvSpPr>
          <p:cNvPr id="10" name="Oval 11"/>
          <p:cNvSpPr>
            <a:spLocks noChangeArrowheads="1"/>
          </p:cNvSpPr>
          <p:nvPr/>
        </p:nvSpPr>
        <p:spPr bwMode="auto">
          <a:xfrm>
            <a:off x="3929489" y="4740771"/>
            <a:ext cx="2109175" cy="728417"/>
          </a:xfrm>
          <a:prstGeom prst="ellipse">
            <a:avLst/>
          </a:prstGeom>
          <a:solidFill>
            <a:srgbClr val="FFCCFF"/>
          </a:solidFill>
          <a:ln w="12700">
            <a:noFill/>
            <a:round/>
            <a:headEnd/>
            <a:tailEnd/>
          </a:ln>
          <a:effectLst>
            <a:glow rad="228600">
              <a:schemeClr val="accent4">
                <a:satMod val="175000"/>
                <a:alpha val="40000"/>
              </a:schemeClr>
            </a:glow>
            <a:softEdge rad="12700"/>
          </a:effectLst>
        </p:spPr>
        <p:txBody>
          <a:bodyPr wrap="none" lIns="87180" tIns="43591" rIns="87180" bIns="43591" anchor="ctr"/>
          <a:lstStyle/>
          <a:p>
            <a:pPr algn="ctr"/>
            <a:r>
              <a:rPr lang="de-CH" sz="2000" dirty="0" smtClean="0"/>
              <a:t>Eisenbahnsystem</a:t>
            </a:r>
            <a:endParaRPr lang="de-CH" sz="2000" dirty="0" smtClean="0">
              <a:latin typeface="+mn-lt"/>
            </a:endParaRPr>
          </a:p>
          <a:p>
            <a:pPr algn="ctr"/>
            <a:r>
              <a:rPr lang="de-CH" sz="2000" dirty="0" smtClean="0">
                <a:latin typeface="+mn-lt"/>
              </a:rPr>
              <a:t>Rationalität</a:t>
            </a:r>
            <a:endParaRPr lang="de-CH" sz="2000" dirty="0">
              <a:latin typeface="+mn-lt"/>
            </a:endParaRPr>
          </a:p>
        </p:txBody>
      </p:sp>
      <p:pic>
        <p:nvPicPr>
          <p:cNvPr id="1026" name="Picture 2" descr="http://www.sbb.ch/content/sbb/de/desktop/_jcr_content/configNavigation/logo.spooler.logo.162.png/1300643137591.p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463" y="-1409700"/>
            <a:ext cx="1543050" cy="1619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sbb.ch/content/sbb/de/desktop/_jcr_content/configNavigation/logo.spooler.logo.162.png/1300643137591.p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4863" y="-1257300"/>
            <a:ext cx="1543050" cy="161925"/>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64896" y="3108492"/>
            <a:ext cx="3516296" cy="368994"/>
          </a:xfrm>
          <a:prstGeom prst="rect">
            <a:avLst/>
          </a:prstGeom>
        </p:spPr>
      </p:pic>
    </p:spTree>
    <p:extLst>
      <p:ext uri="{BB962C8B-B14F-4D97-AF65-F5344CB8AC3E}">
        <p14:creationId xmlns:p14="http://schemas.microsoft.com/office/powerpoint/2010/main" val="33726673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CH" dirty="0" smtClean="0"/>
              <a:t>Parlamentarische Vorstösse 2011</a:t>
            </a:r>
            <a:endParaRPr lang="de-CH" dirty="0"/>
          </a:p>
        </p:txBody>
      </p:sp>
      <p:graphicFrame>
        <p:nvGraphicFramePr>
          <p:cNvPr id="4" name="Inhaltsplatzhalter 3"/>
          <p:cNvGraphicFramePr>
            <a:graphicFrameLocks noGrp="1"/>
          </p:cNvGraphicFramePr>
          <p:nvPr>
            <p:ph idx="1"/>
            <p:extLst>
              <p:ext uri="{D42A27DB-BD31-4B8C-83A1-F6EECF244321}">
                <p14:modId xmlns:p14="http://schemas.microsoft.com/office/powerpoint/2010/main" val="4274537581"/>
              </p:ext>
            </p:extLst>
          </p:nvPr>
        </p:nvGraphicFramePr>
        <p:xfrm>
          <a:off x="272480" y="836712"/>
          <a:ext cx="9477520" cy="59046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79126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de-DE" dirty="0" smtClean="0"/>
              <a:t>Öffentlicher Verkehr als staatliche Aufgabe</a:t>
            </a:r>
            <a:endParaRPr lang="de-DE" dirty="0"/>
          </a:p>
        </p:txBody>
      </p:sp>
      <p:grpSp>
        <p:nvGrpSpPr>
          <p:cNvPr id="2" name="Group 21"/>
          <p:cNvGrpSpPr>
            <a:grpSpLocks/>
          </p:cNvGrpSpPr>
          <p:nvPr/>
        </p:nvGrpSpPr>
        <p:grpSpPr bwMode="auto">
          <a:xfrm>
            <a:off x="218348" y="870476"/>
            <a:ext cx="9678954" cy="4966255"/>
            <a:chOff x="87" y="1003"/>
            <a:chExt cx="6647" cy="3422"/>
          </a:xfrm>
        </p:grpSpPr>
        <p:sp>
          <p:nvSpPr>
            <p:cNvPr id="46083" name="Rectangle 3"/>
            <p:cNvSpPr>
              <a:spLocks noChangeArrowheads="1"/>
            </p:cNvSpPr>
            <p:nvPr/>
          </p:nvSpPr>
          <p:spPr bwMode="auto">
            <a:xfrm>
              <a:off x="790" y="2112"/>
              <a:ext cx="812" cy="256"/>
            </a:xfrm>
            <a:prstGeom prst="rect">
              <a:avLst/>
            </a:prstGeom>
            <a:noFill/>
            <a:ln w="12700">
              <a:noFill/>
              <a:miter lim="800000"/>
              <a:headEnd/>
              <a:tailEnd/>
            </a:ln>
            <a:effectLst/>
          </p:spPr>
          <p:txBody>
            <a:bodyPr wrap="none" lIns="94859" tIns="46597" rIns="94859" bIns="46597">
              <a:spAutoFit/>
            </a:bodyPr>
            <a:lstStyle/>
            <a:p>
              <a:pPr defTabSz="761322">
                <a:lnSpc>
                  <a:spcPct val="90000"/>
                </a:lnSpc>
              </a:pPr>
              <a:r>
                <a:rPr lang="de-DE" sz="2000" b="1" dirty="0">
                  <a:latin typeface="+mn-lt"/>
                </a:rPr>
                <a:t>Bedürfnis</a:t>
              </a:r>
            </a:p>
          </p:txBody>
        </p:sp>
        <p:sp>
          <p:nvSpPr>
            <p:cNvPr id="46084" name="Rectangle 4"/>
            <p:cNvSpPr>
              <a:spLocks noChangeArrowheads="1"/>
            </p:cNvSpPr>
            <p:nvPr/>
          </p:nvSpPr>
          <p:spPr bwMode="auto">
            <a:xfrm>
              <a:off x="2112" y="1457"/>
              <a:ext cx="830" cy="44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b="1" dirty="0">
                  <a:latin typeface="+mn-lt"/>
                </a:rPr>
                <a:t>Staatliche</a:t>
              </a:r>
            </a:p>
            <a:p>
              <a:pPr algn="ctr" defTabSz="761322">
                <a:lnSpc>
                  <a:spcPct val="90000"/>
                </a:lnSpc>
              </a:pPr>
              <a:r>
                <a:rPr lang="de-DE" sz="2000" b="1" dirty="0">
                  <a:latin typeface="+mn-lt"/>
                </a:rPr>
                <a:t>Aufgabe</a:t>
              </a:r>
            </a:p>
          </p:txBody>
        </p:sp>
        <p:sp>
          <p:nvSpPr>
            <p:cNvPr id="46085" name="Rectangle 5"/>
            <p:cNvSpPr>
              <a:spLocks noChangeArrowheads="1"/>
            </p:cNvSpPr>
            <p:nvPr/>
          </p:nvSpPr>
          <p:spPr bwMode="auto">
            <a:xfrm>
              <a:off x="3718" y="1558"/>
              <a:ext cx="975" cy="44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b="1" dirty="0">
                  <a:latin typeface="+mn-lt"/>
                </a:rPr>
                <a:t>Gesetzliche</a:t>
              </a:r>
            </a:p>
            <a:p>
              <a:pPr algn="ctr" defTabSz="761322">
                <a:lnSpc>
                  <a:spcPct val="90000"/>
                </a:lnSpc>
              </a:pPr>
              <a:r>
                <a:rPr lang="de-DE" sz="2000" b="1" dirty="0">
                  <a:latin typeface="+mn-lt"/>
                </a:rPr>
                <a:t>Grundlage</a:t>
              </a:r>
            </a:p>
          </p:txBody>
        </p:sp>
        <p:sp>
          <p:nvSpPr>
            <p:cNvPr id="46086" name="Rectangle 6"/>
            <p:cNvSpPr>
              <a:spLocks noChangeArrowheads="1"/>
            </p:cNvSpPr>
            <p:nvPr/>
          </p:nvSpPr>
          <p:spPr bwMode="auto">
            <a:xfrm>
              <a:off x="4835" y="2465"/>
              <a:ext cx="1034" cy="44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b="1" dirty="0">
                  <a:latin typeface="+mn-lt"/>
                </a:rPr>
                <a:t>Ressourcen-</a:t>
              </a:r>
            </a:p>
            <a:p>
              <a:pPr algn="ctr" defTabSz="761322">
                <a:lnSpc>
                  <a:spcPct val="90000"/>
                </a:lnSpc>
              </a:pPr>
              <a:r>
                <a:rPr lang="de-DE" sz="2000" b="1" dirty="0" err="1">
                  <a:latin typeface="+mn-lt"/>
                </a:rPr>
                <a:t>zuweisung</a:t>
              </a:r>
              <a:endParaRPr lang="de-DE" sz="2000" b="1" dirty="0">
                <a:latin typeface="+mn-lt"/>
              </a:endParaRPr>
            </a:p>
          </p:txBody>
        </p:sp>
        <p:sp>
          <p:nvSpPr>
            <p:cNvPr id="46087" name="Rectangle 7"/>
            <p:cNvSpPr>
              <a:spLocks noChangeArrowheads="1"/>
            </p:cNvSpPr>
            <p:nvPr/>
          </p:nvSpPr>
          <p:spPr bwMode="auto">
            <a:xfrm>
              <a:off x="3731" y="3357"/>
              <a:ext cx="888" cy="44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b="1" dirty="0">
                  <a:latin typeface="+mn-lt"/>
                </a:rPr>
                <a:t>Aufgaben-</a:t>
              </a:r>
            </a:p>
            <a:p>
              <a:pPr algn="ctr" defTabSz="761322">
                <a:lnSpc>
                  <a:spcPct val="90000"/>
                </a:lnSpc>
              </a:pPr>
              <a:r>
                <a:rPr lang="de-DE" sz="2000" b="1" dirty="0" err="1">
                  <a:latin typeface="+mn-lt"/>
                </a:rPr>
                <a:t>erfüllung</a:t>
              </a:r>
              <a:endParaRPr lang="de-DE" sz="2000" b="1" dirty="0">
                <a:latin typeface="+mn-lt"/>
              </a:endParaRPr>
            </a:p>
          </p:txBody>
        </p:sp>
        <p:sp>
          <p:nvSpPr>
            <p:cNvPr id="46088" name="Rectangle 8"/>
            <p:cNvSpPr>
              <a:spLocks noChangeArrowheads="1"/>
            </p:cNvSpPr>
            <p:nvPr/>
          </p:nvSpPr>
          <p:spPr bwMode="auto">
            <a:xfrm>
              <a:off x="1473" y="3272"/>
              <a:ext cx="1175" cy="63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b="1" dirty="0">
                  <a:latin typeface="+mn-lt"/>
                </a:rPr>
                <a:t>Auswirkungen</a:t>
              </a:r>
            </a:p>
            <a:p>
              <a:pPr algn="ctr" defTabSz="761322">
                <a:lnSpc>
                  <a:spcPct val="90000"/>
                </a:lnSpc>
              </a:pPr>
              <a:r>
                <a:rPr lang="de-DE" sz="2000" b="1" dirty="0">
                  <a:latin typeface="+mn-lt"/>
                </a:rPr>
                <a:t>auf die</a:t>
              </a:r>
            </a:p>
            <a:p>
              <a:pPr algn="ctr" defTabSz="761322">
                <a:lnSpc>
                  <a:spcPct val="90000"/>
                </a:lnSpc>
              </a:pPr>
              <a:r>
                <a:rPr lang="de-DE" sz="2000" b="1" dirty="0">
                  <a:latin typeface="+mn-lt"/>
                </a:rPr>
                <a:t>Gesellschaft</a:t>
              </a:r>
            </a:p>
          </p:txBody>
        </p:sp>
        <p:sp>
          <p:nvSpPr>
            <p:cNvPr id="46089" name="AutoShape 9"/>
            <p:cNvSpPr>
              <a:spLocks noChangeArrowheads="1"/>
            </p:cNvSpPr>
            <p:nvPr/>
          </p:nvSpPr>
          <p:spPr bwMode="auto">
            <a:xfrm rot="20160000">
              <a:off x="1476" y="1719"/>
              <a:ext cx="444" cy="344"/>
            </a:xfrm>
            <a:prstGeom prst="rightArrow">
              <a:avLst>
                <a:gd name="adj1" fmla="val 50000"/>
                <a:gd name="adj2" fmla="val 64541"/>
              </a:avLst>
            </a:prstGeom>
            <a:solidFill>
              <a:schemeClr val="bg1"/>
            </a:solidFill>
            <a:ln w="12700">
              <a:solidFill>
                <a:schemeClr val="tx1"/>
              </a:solidFill>
              <a:miter lim="800000"/>
              <a:headEnd/>
              <a:tailEnd/>
            </a:ln>
            <a:effectLst/>
          </p:spPr>
          <p:txBody>
            <a:bodyPr wrap="none" anchor="ctr"/>
            <a:lstStyle/>
            <a:p>
              <a:endParaRPr lang="de-CH" sz="2000">
                <a:latin typeface="+mn-lt"/>
              </a:endParaRPr>
            </a:p>
          </p:txBody>
        </p:sp>
        <p:sp>
          <p:nvSpPr>
            <p:cNvPr id="46090" name="AutoShape 10"/>
            <p:cNvSpPr>
              <a:spLocks noChangeArrowheads="1"/>
            </p:cNvSpPr>
            <p:nvPr/>
          </p:nvSpPr>
          <p:spPr bwMode="auto">
            <a:xfrm rot="15600000">
              <a:off x="1109" y="2627"/>
              <a:ext cx="445" cy="343"/>
            </a:xfrm>
            <a:prstGeom prst="rightArrow">
              <a:avLst>
                <a:gd name="adj1" fmla="val 50000"/>
                <a:gd name="adj2" fmla="val 64875"/>
              </a:avLst>
            </a:prstGeom>
            <a:solidFill>
              <a:schemeClr val="bg1"/>
            </a:solidFill>
            <a:ln w="12700">
              <a:solidFill>
                <a:schemeClr val="tx1"/>
              </a:solidFill>
              <a:miter lim="800000"/>
              <a:headEnd/>
              <a:tailEnd/>
            </a:ln>
            <a:effectLst/>
          </p:spPr>
          <p:txBody>
            <a:bodyPr wrap="none" anchor="ctr"/>
            <a:lstStyle/>
            <a:p>
              <a:endParaRPr lang="de-CH" sz="2000">
                <a:latin typeface="+mn-lt"/>
              </a:endParaRPr>
            </a:p>
          </p:txBody>
        </p:sp>
        <p:sp>
          <p:nvSpPr>
            <p:cNvPr id="46091" name="AutoShape 11"/>
            <p:cNvSpPr>
              <a:spLocks noChangeArrowheads="1"/>
            </p:cNvSpPr>
            <p:nvPr/>
          </p:nvSpPr>
          <p:spPr bwMode="auto">
            <a:xfrm flipH="1">
              <a:off x="2969" y="3483"/>
              <a:ext cx="444" cy="345"/>
            </a:xfrm>
            <a:prstGeom prst="rightArrow">
              <a:avLst>
                <a:gd name="adj1" fmla="val 50000"/>
                <a:gd name="adj2" fmla="val 64354"/>
              </a:avLst>
            </a:prstGeom>
            <a:solidFill>
              <a:schemeClr val="bg1"/>
            </a:solidFill>
            <a:ln w="12700">
              <a:solidFill>
                <a:schemeClr val="tx1"/>
              </a:solidFill>
              <a:miter lim="800000"/>
              <a:headEnd/>
              <a:tailEnd/>
            </a:ln>
            <a:effectLst/>
          </p:spPr>
          <p:txBody>
            <a:bodyPr wrap="none" anchor="ctr"/>
            <a:lstStyle/>
            <a:p>
              <a:endParaRPr lang="de-CH" sz="2000">
                <a:latin typeface="+mn-lt"/>
              </a:endParaRPr>
            </a:p>
          </p:txBody>
        </p:sp>
        <p:sp>
          <p:nvSpPr>
            <p:cNvPr id="46092" name="AutoShape 12"/>
            <p:cNvSpPr>
              <a:spLocks noChangeArrowheads="1"/>
            </p:cNvSpPr>
            <p:nvPr/>
          </p:nvSpPr>
          <p:spPr bwMode="auto">
            <a:xfrm rot="6780000">
              <a:off x="4577" y="3030"/>
              <a:ext cx="446" cy="343"/>
            </a:xfrm>
            <a:prstGeom prst="rightArrow">
              <a:avLst>
                <a:gd name="adj1" fmla="val 50000"/>
                <a:gd name="adj2" fmla="val 65021"/>
              </a:avLst>
            </a:prstGeom>
            <a:solidFill>
              <a:schemeClr val="bg1"/>
            </a:solidFill>
            <a:ln w="12700">
              <a:solidFill>
                <a:schemeClr val="tx1"/>
              </a:solidFill>
              <a:miter lim="800000"/>
              <a:headEnd/>
              <a:tailEnd/>
            </a:ln>
            <a:effectLst/>
          </p:spPr>
          <p:txBody>
            <a:bodyPr wrap="none" anchor="ctr"/>
            <a:lstStyle/>
            <a:p>
              <a:endParaRPr lang="de-CH" sz="2000">
                <a:latin typeface="+mn-lt"/>
              </a:endParaRPr>
            </a:p>
          </p:txBody>
        </p:sp>
        <p:sp>
          <p:nvSpPr>
            <p:cNvPr id="46093" name="AutoShape 13"/>
            <p:cNvSpPr>
              <a:spLocks noChangeArrowheads="1"/>
            </p:cNvSpPr>
            <p:nvPr/>
          </p:nvSpPr>
          <p:spPr bwMode="auto">
            <a:xfrm rot="3180000">
              <a:off x="4627" y="1971"/>
              <a:ext cx="446" cy="343"/>
            </a:xfrm>
            <a:prstGeom prst="rightArrow">
              <a:avLst>
                <a:gd name="adj1" fmla="val 50000"/>
                <a:gd name="adj2" fmla="val 65021"/>
              </a:avLst>
            </a:prstGeom>
            <a:solidFill>
              <a:schemeClr val="bg1"/>
            </a:solidFill>
            <a:ln w="12700">
              <a:solidFill>
                <a:schemeClr val="tx1"/>
              </a:solidFill>
              <a:miter lim="800000"/>
              <a:headEnd/>
              <a:tailEnd/>
            </a:ln>
            <a:effectLst/>
          </p:spPr>
          <p:txBody>
            <a:bodyPr wrap="none" anchor="ctr"/>
            <a:lstStyle/>
            <a:p>
              <a:endParaRPr lang="de-CH" sz="2000">
                <a:latin typeface="+mn-lt"/>
              </a:endParaRPr>
            </a:p>
          </p:txBody>
        </p:sp>
        <p:sp>
          <p:nvSpPr>
            <p:cNvPr id="46094" name="AutoShape 14"/>
            <p:cNvSpPr>
              <a:spLocks noChangeArrowheads="1"/>
            </p:cNvSpPr>
            <p:nvPr/>
          </p:nvSpPr>
          <p:spPr bwMode="auto">
            <a:xfrm>
              <a:off x="3142" y="1466"/>
              <a:ext cx="444" cy="345"/>
            </a:xfrm>
            <a:prstGeom prst="rightArrow">
              <a:avLst>
                <a:gd name="adj1" fmla="val 50000"/>
                <a:gd name="adj2" fmla="val 64354"/>
              </a:avLst>
            </a:prstGeom>
            <a:solidFill>
              <a:schemeClr val="bg1"/>
            </a:solidFill>
            <a:ln w="12700">
              <a:solidFill>
                <a:schemeClr val="tx1"/>
              </a:solidFill>
              <a:miter lim="800000"/>
              <a:headEnd/>
              <a:tailEnd/>
            </a:ln>
            <a:effectLst/>
          </p:spPr>
          <p:txBody>
            <a:bodyPr wrap="none" anchor="ctr"/>
            <a:lstStyle/>
            <a:p>
              <a:endParaRPr lang="de-CH" sz="2000">
                <a:latin typeface="+mn-lt"/>
              </a:endParaRPr>
            </a:p>
          </p:txBody>
        </p:sp>
        <p:sp>
          <p:nvSpPr>
            <p:cNvPr id="46095" name="Rectangle 15"/>
            <p:cNvSpPr>
              <a:spLocks noChangeArrowheads="1"/>
            </p:cNvSpPr>
            <p:nvPr/>
          </p:nvSpPr>
          <p:spPr bwMode="auto">
            <a:xfrm>
              <a:off x="5313" y="1760"/>
              <a:ext cx="798" cy="44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i="1" dirty="0">
                  <a:solidFill>
                    <a:srgbClr val="0070C0"/>
                  </a:solidFill>
                  <a:latin typeface="+mn-lt"/>
                </a:rPr>
                <a:t>Budget-</a:t>
              </a:r>
            </a:p>
            <a:p>
              <a:pPr algn="ctr" defTabSz="761322">
                <a:lnSpc>
                  <a:spcPct val="90000"/>
                </a:lnSpc>
              </a:pPr>
              <a:r>
                <a:rPr lang="de-DE" sz="2000" i="1" dirty="0">
                  <a:solidFill>
                    <a:srgbClr val="0070C0"/>
                  </a:solidFill>
                  <a:latin typeface="+mn-lt"/>
                </a:rPr>
                <a:t>Verfahren</a:t>
              </a:r>
            </a:p>
          </p:txBody>
        </p:sp>
        <p:sp>
          <p:nvSpPr>
            <p:cNvPr id="46096" name="Rectangle 16"/>
            <p:cNvSpPr>
              <a:spLocks noChangeArrowheads="1"/>
            </p:cNvSpPr>
            <p:nvPr/>
          </p:nvSpPr>
          <p:spPr bwMode="auto">
            <a:xfrm>
              <a:off x="4723" y="3307"/>
              <a:ext cx="2011" cy="63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i="1" dirty="0">
                  <a:solidFill>
                    <a:srgbClr val="0070C0"/>
                  </a:solidFill>
                  <a:latin typeface="+mn-lt"/>
                </a:rPr>
                <a:t>Effizienz / Effektivität</a:t>
              </a:r>
            </a:p>
            <a:p>
              <a:pPr algn="ctr" defTabSz="761322">
                <a:lnSpc>
                  <a:spcPct val="90000"/>
                </a:lnSpc>
              </a:pPr>
              <a:r>
                <a:rPr lang="de-DE" sz="2000" i="1" dirty="0">
                  <a:solidFill>
                    <a:srgbClr val="0070C0"/>
                  </a:solidFill>
                  <a:latin typeface="+mn-lt"/>
                </a:rPr>
                <a:t>der </a:t>
              </a:r>
              <a:r>
                <a:rPr lang="de-DE" sz="2000" i="1" dirty="0" smtClean="0">
                  <a:solidFill>
                    <a:srgbClr val="0070C0"/>
                  </a:solidFill>
                  <a:latin typeface="+mn-lt"/>
                </a:rPr>
                <a:t>Verwaltung bzw.</a:t>
              </a:r>
              <a:br>
                <a:rPr lang="de-DE" sz="2000" i="1" dirty="0" smtClean="0">
                  <a:solidFill>
                    <a:srgbClr val="0070C0"/>
                  </a:solidFill>
                  <a:latin typeface="+mn-lt"/>
                </a:rPr>
              </a:br>
              <a:r>
                <a:rPr lang="de-DE" sz="2000" i="1" dirty="0" smtClean="0">
                  <a:solidFill>
                    <a:srgbClr val="0070C0"/>
                  </a:solidFill>
                  <a:latin typeface="+mn-lt"/>
                </a:rPr>
                <a:t>des Leistungserbringers</a:t>
              </a:r>
              <a:endParaRPr lang="de-DE" sz="2000" i="1" dirty="0">
                <a:solidFill>
                  <a:srgbClr val="0070C0"/>
                </a:solidFill>
                <a:latin typeface="+mn-lt"/>
              </a:endParaRPr>
            </a:p>
          </p:txBody>
        </p:sp>
        <p:sp>
          <p:nvSpPr>
            <p:cNvPr id="46097" name="Rectangle 17"/>
            <p:cNvSpPr>
              <a:spLocks noChangeArrowheads="1"/>
            </p:cNvSpPr>
            <p:nvPr/>
          </p:nvSpPr>
          <p:spPr bwMode="auto">
            <a:xfrm>
              <a:off x="87" y="2919"/>
              <a:ext cx="1122" cy="44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i="1" dirty="0">
                  <a:solidFill>
                    <a:srgbClr val="0070C0"/>
                  </a:solidFill>
                  <a:latin typeface="+mn-lt"/>
                </a:rPr>
                <a:t>"</a:t>
              </a:r>
              <a:r>
                <a:rPr lang="de-DE" sz="2000" i="1" dirty="0" smtClean="0">
                  <a:solidFill>
                    <a:srgbClr val="0070C0"/>
                  </a:solidFill>
                  <a:latin typeface="+mn-lt"/>
                </a:rPr>
                <a:t>Gemeinwohl-</a:t>
              </a:r>
            </a:p>
            <a:p>
              <a:pPr algn="ctr" defTabSz="761322">
                <a:lnSpc>
                  <a:spcPct val="90000"/>
                </a:lnSpc>
              </a:pPr>
              <a:r>
                <a:rPr lang="de-DE" sz="2000" i="1" dirty="0" err="1" smtClean="0">
                  <a:solidFill>
                    <a:srgbClr val="0070C0"/>
                  </a:solidFill>
                  <a:latin typeface="+mn-lt"/>
                </a:rPr>
                <a:t>förderung</a:t>
              </a:r>
              <a:r>
                <a:rPr lang="de-DE" sz="2000" i="1" dirty="0" smtClean="0">
                  <a:solidFill>
                    <a:srgbClr val="0070C0"/>
                  </a:solidFill>
                  <a:latin typeface="+mn-lt"/>
                </a:rPr>
                <a:t>"</a:t>
              </a:r>
              <a:endParaRPr lang="de-DE" sz="2000" i="1" dirty="0">
                <a:solidFill>
                  <a:srgbClr val="0070C0"/>
                </a:solidFill>
                <a:latin typeface="+mn-lt"/>
              </a:endParaRPr>
            </a:p>
          </p:txBody>
        </p:sp>
        <p:sp>
          <p:nvSpPr>
            <p:cNvPr id="46098" name="Rectangle 18"/>
            <p:cNvSpPr>
              <a:spLocks noChangeArrowheads="1"/>
            </p:cNvSpPr>
            <p:nvPr/>
          </p:nvSpPr>
          <p:spPr bwMode="auto">
            <a:xfrm>
              <a:off x="687" y="1255"/>
              <a:ext cx="911" cy="44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i="1" dirty="0">
                  <a:solidFill>
                    <a:srgbClr val="0070C0"/>
                  </a:solidFill>
                  <a:latin typeface="+mn-lt"/>
                </a:rPr>
                <a:t>Politische</a:t>
              </a:r>
            </a:p>
            <a:p>
              <a:pPr algn="ctr" defTabSz="761322">
                <a:lnSpc>
                  <a:spcPct val="90000"/>
                </a:lnSpc>
              </a:pPr>
              <a:r>
                <a:rPr lang="de-DE" sz="2000" i="1" dirty="0">
                  <a:solidFill>
                    <a:srgbClr val="0070C0"/>
                  </a:solidFill>
                  <a:latin typeface="+mn-lt"/>
                </a:rPr>
                <a:t>Zielsetzung</a:t>
              </a:r>
            </a:p>
          </p:txBody>
        </p:sp>
        <p:sp>
          <p:nvSpPr>
            <p:cNvPr id="46099" name="Rectangle 19"/>
            <p:cNvSpPr>
              <a:spLocks noChangeArrowheads="1"/>
            </p:cNvSpPr>
            <p:nvPr/>
          </p:nvSpPr>
          <p:spPr bwMode="auto">
            <a:xfrm>
              <a:off x="2851" y="1003"/>
              <a:ext cx="1107" cy="256"/>
            </a:xfrm>
            <a:prstGeom prst="rect">
              <a:avLst/>
            </a:prstGeom>
            <a:noFill/>
            <a:ln w="12700">
              <a:noFill/>
              <a:miter lim="800000"/>
              <a:headEnd/>
              <a:tailEnd/>
            </a:ln>
            <a:effectLst/>
          </p:spPr>
          <p:txBody>
            <a:bodyPr wrap="none" lIns="94859" tIns="46597" rIns="94859" bIns="46597">
              <a:spAutoFit/>
            </a:bodyPr>
            <a:lstStyle/>
            <a:p>
              <a:pPr defTabSz="761322">
                <a:lnSpc>
                  <a:spcPct val="90000"/>
                </a:lnSpc>
              </a:pPr>
              <a:r>
                <a:rPr lang="de-DE" sz="2000" i="1" dirty="0">
                  <a:solidFill>
                    <a:srgbClr val="0070C0"/>
                  </a:solidFill>
                  <a:latin typeface="+mn-lt"/>
                </a:rPr>
                <a:t>Gesetzgebung</a:t>
              </a:r>
            </a:p>
          </p:txBody>
        </p:sp>
        <p:sp>
          <p:nvSpPr>
            <p:cNvPr id="46100" name="Rectangle 20"/>
            <p:cNvSpPr>
              <a:spLocks noChangeArrowheads="1"/>
            </p:cNvSpPr>
            <p:nvPr/>
          </p:nvSpPr>
          <p:spPr bwMode="auto">
            <a:xfrm>
              <a:off x="2603" y="3978"/>
              <a:ext cx="1284" cy="447"/>
            </a:xfrm>
            <a:prstGeom prst="rect">
              <a:avLst/>
            </a:prstGeom>
            <a:noFill/>
            <a:ln w="12700">
              <a:noFill/>
              <a:miter lim="800000"/>
              <a:headEnd/>
              <a:tailEnd/>
            </a:ln>
            <a:effectLst/>
          </p:spPr>
          <p:txBody>
            <a:bodyPr wrap="none" lIns="94859" tIns="46597" rIns="94859" bIns="46597">
              <a:spAutoFit/>
            </a:bodyPr>
            <a:lstStyle/>
            <a:p>
              <a:pPr algn="ctr" defTabSz="761322">
                <a:lnSpc>
                  <a:spcPct val="90000"/>
                </a:lnSpc>
              </a:pPr>
              <a:r>
                <a:rPr lang="de-DE" sz="2000" i="1" dirty="0">
                  <a:solidFill>
                    <a:srgbClr val="0070C0"/>
                  </a:solidFill>
                  <a:latin typeface="+mn-lt"/>
                </a:rPr>
                <a:t>Externe Effekte /</a:t>
              </a:r>
            </a:p>
            <a:p>
              <a:pPr algn="ctr" defTabSz="761322">
                <a:lnSpc>
                  <a:spcPct val="90000"/>
                </a:lnSpc>
              </a:pPr>
              <a:r>
                <a:rPr lang="de-DE" sz="2000" i="1" dirty="0">
                  <a:solidFill>
                    <a:srgbClr val="0070C0"/>
                  </a:solidFill>
                  <a:latin typeface="+mn-lt"/>
                </a:rPr>
                <a:t>Nebeneffekte</a:t>
              </a:r>
            </a:p>
          </p:txBody>
        </p:sp>
      </p:grpSp>
      <p:sp>
        <p:nvSpPr>
          <p:cNvPr id="23" name="Ellipse 22"/>
          <p:cNvSpPr/>
          <p:nvPr/>
        </p:nvSpPr>
        <p:spPr>
          <a:xfrm>
            <a:off x="2837744" y="1320807"/>
            <a:ext cx="1842320" cy="102009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87192" tIns="43596" rIns="87192" bIns="43596" rtlCol="0" anchor="ctr"/>
          <a:lstStyle/>
          <a:p>
            <a:pPr algn="ctr"/>
            <a:endParaRPr lang="de-CH" sz="2000"/>
          </a:p>
        </p:txBody>
      </p:sp>
    </p:spTree>
    <p:extLst>
      <p:ext uri="{BB962C8B-B14F-4D97-AF65-F5344CB8AC3E}">
        <p14:creationId xmlns:p14="http://schemas.microsoft.com/office/powerpoint/2010/main" val="3465398162"/>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SBB Lab Präsentation Deutsch">
  <a:themeElements>
    <a:clrScheme name="UNISG Grün">
      <a:dk1>
        <a:sysClr val="windowText" lastClr="000000"/>
      </a:dk1>
      <a:lt1>
        <a:sysClr val="window" lastClr="FFFFFF"/>
      </a:lt1>
      <a:dk2>
        <a:srgbClr val="115C2E"/>
      </a:dk2>
      <a:lt2>
        <a:srgbClr val="CCCCCC"/>
      </a:lt2>
      <a:accent1>
        <a:srgbClr val="115C2E"/>
      </a:accent1>
      <a:accent2>
        <a:srgbClr val="249662"/>
      </a:accent2>
      <a:accent3>
        <a:srgbClr val="54A47C"/>
      </a:accent3>
      <a:accent4>
        <a:srgbClr val="8FBFA9"/>
      </a:accent4>
      <a:accent5>
        <a:srgbClr val="ED904B"/>
      </a:accent5>
      <a:accent6>
        <a:srgbClr val="FAB73E"/>
      </a:accent6>
      <a:hlink>
        <a:srgbClr val="115C2E"/>
      </a:hlink>
      <a:folHlink>
        <a:srgbClr val="54A47C"/>
      </a:folHlink>
    </a:clrScheme>
    <a:fontScheme name="UNISG CD Arial">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20000"/>
            <a:lumOff val="80000"/>
          </a:schemeClr>
        </a:solidFill>
        <a:ln>
          <a:solidFill>
            <a:schemeClr val="tx2"/>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SBB Lab Präsentation Deutsch</Template>
  <TotalTime>0</TotalTime>
  <Words>1377</Words>
  <Application>Microsoft Office PowerPoint</Application>
  <PresentationFormat>A4-Papier (210x297 mm)</PresentationFormat>
  <Paragraphs>292</Paragraphs>
  <Slides>23</Slides>
  <Notes>21</Notes>
  <HiddenSlides>0</HiddenSlides>
  <MMClips>1</MMClips>
  <ScaleCrop>false</ScaleCrop>
  <HeadingPairs>
    <vt:vector size="4" baseType="variant">
      <vt:variant>
        <vt:lpstr>Design</vt:lpstr>
      </vt:variant>
      <vt:variant>
        <vt:i4>1</vt:i4>
      </vt:variant>
      <vt:variant>
        <vt:lpstr>Folientitel</vt:lpstr>
      </vt:variant>
      <vt:variant>
        <vt:i4>23</vt:i4>
      </vt:variant>
    </vt:vector>
  </HeadingPairs>
  <TitlesOfParts>
    <vt:vector size="24" baseType="lpstr">
      <vt:lpstr>SBB Lab Präsentation Deutsch</vt:lpstr>
      <vt:lpstr>Die politische Steuerung der SBB</vt:lpstr>
      <vt:lpstr>Die politische Steuerung der SBB</vt:lpstr>
      <vt:lpstr>Die öffentliche Hand tritt in verschiedensten Rollen gegenüber der SBB auf.</vt:lpstr>
      <vt:lpstr>Die SBB ist direkt oder indirekt mit einer Vielzahl von Gesetzen und Verordnungen konfrontiert.</vt:lpstr>
      <vt:lpstr>Der Bund gab 2010 über 5 Mrd. Franken für den Schienen- &amp; öffentlichen Verkehr aus.</vt:lpstr>
      <vt:lpstr>29% der Betriebserträge der SBB stammen von der öffentlichen Hand.</vt:lpstr>
      <vt:lpstr>Die strategischen Ziele des Bundesrates zeigen die SBB als Instrument der Verkehrspolitik.</vt:lpstr>
      <vt:lpstr>Der Bundesrat formuliert für alle Geschäftsfelder der Divisionen strategische Ziele.  </vt:lpstr>
      <vt:lpstr>Der Bundesrat gibt auch allen Geschäftsfeldern finanzielle Ziele vor.   </vt:lpstr>
      <vt:lpstr>Die politische Steuerung der SBB</vt:lpstr>
      <vt:lpstr>Das Konzept „Rationalität“ in der Organisationsforschung</vt:lpstr>
      <vt:lpstr>Unterschiedliche Rationalitäten …</vt:lpstr>
      <vt:lpstr>Politische und ökonomische Rationalität unterscheiden sich.</vt:lpstr>
      <vt:lpstr>Der öV steht im Wettbewerb mit anderen öffentlichen Aufgaben.</vt:lpstr>
      <vt:lpstr>Die Politik will Einfluss nehmen können und setzt die Spielregeln dementsprechend fest.</vt:lpstr>
      <vt:lpstr>Die Politik sieht die SBB als Allzweckinstrument.</vt:lpstr>
      <vt:lpstr>Um mit der Politik umgehen zu können, muss man sie verstehen!</vt:lpstr>
      <vt:lpstr>PowerPoint-Präsentation</vt:lpstr>
      <vt:lpstr>Back-up</vt:lpstr>
      <vt:lpstr>PowerPoint-Präsentation</vt:lpstr>
      <vt:lpstr>Welche Rationalitäten prägen die SBB?</vt:lpstr>
      <vt:lpstr>Parlamentarische Vorstösse 2011</vt:lpstr>
      <vt:lpstr>Öffentlicher Verkehr als staatliche Aufgabe</vt:lpstr>
    </vt:vector>
  </TitlesOfParts>
  <Company>Universität St. Gallen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Die politische Steuerung der SBB</dc:title>
  <dc:creator>LSummermatter</dc:creator>
  <cp:lastModifiedBy>MBrugger</cp:lastModifiedBy>
  <cp:revision>88</cp:revision>
  <cp:lastPrinted>2012-04-30T16:43:55Z</cp:lastPrinted>
  <dcterms:created xsi:type="dcterms:W3CDTF">2012-04-23T15:50:10Z</dcterms:created>
  <dcterms:modified xsi:type="dcterms:W3CDTF">2013-05-08T07:01:55Z</dcterms:modified>
</cp:coreProperties>
</file>