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8" r:id="rId1"/>
  </p:sldMasterIdLst>
  <p:notesMasterIdLst>
    <p:notesMasterId r:id="rId32"/>
  </p:notesMasterIdLst>
  <p:handoutMasterIdLst>
    <p:handoutMasterId r:id="rId33"/>
  </p:handoutMasterIdLst>
  <p:sldIdLst>
    <p:sldId id="366" r:id="rId2"/>
    <p:sldId id="338" r:id="rId3"/>
    <p:sldId id="365" r:id="rId4"/>
    <p:sldId id="339" r:id="rId5"/>
    <p:sldId id="364" r:id="rId6"/>
    <p:sldId id="367" r:id="rId7"/>
    <p:sldId id="325" r:id="rId8"/>
    <p:sldId id="326" r:id="rId9"/>
    <p:sldId id="341" r:id="rId10"/>
    <p:sldId id="376" r:id="rId11"/>
    <p:sldId id="377" r:id="rId12"/>
    <p:sldId id="378" r:id="rId13"/>
    <p:sldId id="368" r:id="rId14"/>
    <p:sldId id="371" r:id="rId15"/>
    <p:sldId id="354" r:id="rId16"/>
    <p:sldId id="373" r:id="rId17"/>
    <p:sldId id="359" r:id="rId18"/>
    <p:sldId id="356" r:id="rId19"/>
    <p:sldId id="358" r:id="rId20"/>
    <p:sldId id="374" r:id="rId21"/>
    <p:sldId id="360" r:id="rId22"/>
    <p:sldId id="379" r:id="rId23"/>
    <p:sldId id="380" r:id="rId24"/>
    <p:sldId id="381" r:id="rId25"/>
    <p:sldId id="382" r:id="rId26"/>
    <p:sldId id="383" r:id="rId27"/>
    <p:sldId id="363" r:id="rId28"/>
    <p:sldId id="327" r:id="rId29"/>
    <p:sldId id="375" r:id="rId30"/>
    <p:sldId id="372" r:id="rId31"/>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hiddenSlides="1"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158" y="7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46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DA99F0A-BE36-6749-BA9F-9108147B37CC}" type="datetimeFigureOut">
              <a:rPr lang="de-DE" smtClean="0"/>
              <a:t>22.03.2016</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374DB4E-C8B1-394E-837A-A11B3F830340}" type="slidenum">
              <a:rPr lang="de-DE" smtClean="0"/>
              <a:t>‹Nr.›</a:t>
            </a:fld>
            <a:endParaRPr lang="de-DE"/>
          </a:p>
        </p:txBody>
      </p:sp>
    </p:spTree>
    <p:extLst>
      <p:ext uri="{BB962C8B-B14F-4D97-AF65-F5344CB8AC3E}">
        <p14:creationId xmlns:p14="http://schemas.microsoft.com/office/powerpoint/2010/main" val="21940529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2D8B8C-A07F-4F86-91C0-8300805952DE}" type="datetimeFigureOut">
              <a:rPr lang="de-DE" smtClean="0"/>
              <a:pPr/>
              <a:t>22.03.2016</a:t>
            </a:fld>
            <a:endParaRPr lang="de-CH"/>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81C78C-DF60-43AA-9025-896AF7F51202}" type="slidenum">
              <a:rPr lang="de-CH" smtClean="0"/>
              <a:pPr/>
              <a:t>‹Nr.›</a:t>
            </a:fld>
            <a:endParaRPr lang="de-CH"/>
          </a:p>
        </p:txBody>
      </p:sp>
    </p:spTree>
    <p:extLst>
      <p:ext uri="{BB962C8B-B14F-4D97-AF65-F5344CB8AC3E}">
        <p14:creationId xmlns:p14="http://schemas.microsoft.com/office/powerpoint/2010/main" val="114366927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440000" y="3024000"/>
            <a:ext cx="7344000" cy="1008000"/>
          </a:xfrm>
          <a:noFill/>
          <a:ln w="12700">
            <a:noFill/>
            <a:miter lim="800000"/>
            <a:headEnd/>
            <a:tailEnd/>
          </a:ln>
          <a:effectLst/>
        </p:spPr>
        <p:txBody>
          <a:bodyPr vert="horz" wrap="square" lIns="0" tIns="0" rIns="0" bIns="0" numCol="1" anchor="t" anchorCtr="0" compatLnSpc="1">
            <a:prstTxWarp prst="textNoShape">
              <a:avLst/>
            </a:prstTxWarp>
            <a:noAutofit/>
          </a:bodyPr>
          <a:lstStyle>
            <a:lvl1pPr algn="l" defTabSz="762000" rtl="0" eaLnBrk="1" fontAlgn="base" hangingPunct="1">
              <a:lnSpc>
                <a:spcPct val="85000"/>
              </a:lnSpc>
              <a:spcBef>
                <a:spcPct val="0"/>
              </a:spcBef>
              <a:spcAft>
                <a:spcPct val="0"/>
              </a:spcAft>
              <a:defRPr lang="de-CH" altLang="de-DE" sz="4000" dirty="0">
                <a:solidFill>
                  <a:srgbClr val="1A5D11"/>
                </a:solidFill>
                <a:latin typeface="+mj-lt"/>
                <a:ea typeface="+mj-ea"/>
                <a:cs typeface="+mj-cs"/>
              </a:defRPr>
            </a:lvl1pPr>
          </a:lstStyle>
          <a:p>
            <a:r>
              <a:rPr lang="de-DE" smtClean="0"/>
              <a:t>Titelmasterformat durch Klicken bearbeiten</a:t>
            </a:r>
            <a:endParaRPr lang="de-CH" dirty="0"/>
          </a:p>
        </p:txBody>
      </p:sp>
      <p:sp>
        <p:nvSpPr>
          <p:cNvPr id="3" name="Untertitel 2"/>
          <p:cNvSpPr>
            <a:spLocks noGrp="1"/>
          </p:cNvSpPr>
          <p:nvPr>
            <p:ph type="subTitle" idx="1"/>
          </p:nvPr>
        </p:nvSpPr>
        <p:spPr>
          <a:xfrm>
            <a:off x="1440000" y="4248000"/>
            <a:ext cx="7344000" cy="966950"/>
          </a:xfrm>
          <a:noFill/>
          <a:ln w="12700">
            <a:noFill/>
            <a:miter lim="800000"/>
            <a:headEnd/>
            <a:tailEnd/>
          </a:ln>
          <a:effectLst/>
        </p:spPr>
        <p:txBody>
          <a:bodyPr vert="horz" wrap="square" lIns="0" tIns="0" rIns="0" bIns="0" numCol="1" anchor="t" anchorCtr="0" compatLnSpc="1">
            <a:prstTxWarp prst="textNoShape">
              <a:avLst/>
            </a:prstTxWarp>
            <a:noAutofit/>
          </a:bodyPr>
          <a:lstStyle>
            <a:lvl1pPr marL="0" indent="0" algn="l" defTabSz="762000" rtl="0" eaLnBrk="1" fontAlgn="base" hangingPunct="1">
              <a:spcBef>
                <a:spcPct val="0"/>
              </a:spcBef>
              <a:spcAft>
                <a:spcPct val="0"/>
              </a:spcAft>
              <a:buSzPct val="100000"/>
              <a:buNone/>
              <a:defRPr lang="de-CH" altLang="de-DE" sz="3000" dirty="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CH" dirty="0"/>
          </a:p>
        </p:txBody>
      </p:sp>
      <p:sp>
        <p:nvSpPr>
          <p:cNvPr id="23" name="Fußzeilenplatzhalter 4"/>
          <p:cNvSpPr>
            <a:spLocks noGrp="1"/>
          </p:cNvSpPr>
          <p:nvPr>
            <p:ph type="ftr" sz="quarter" idx="11"/>
          </p:nvPr>
        </p:nvSpPr>
        <p:spPr>
          <a:xfrm>
            <a:off x="1440000" y="5400000"/>
            <a:ext cx="7346842" cy="365125"/>
          </a:xfrm>
        </p:spPr>
        <p:txBody>
          <a:bodyPr lIns="0" tIns="0" rIns="0" bIns="0"/>
          <a:lstStyle>
            <a:lvl1pPr algn="l">
              <a:defRPr sz="2000">
                <a:solidFill>
                  <a:schemeClr val="tx1"/>
                </a:solidFill>
              </a:defRPr>
            </a:lvl1pPr>
          </a:lstStyle>
          <a:p>
            <a:endParaRPr lang="de-CH" dirty="0"/>
          </a:p>
        </p:txBody>
      </p:sp>
      <p:sp>
        <p:nvSpPr>
          <p:cNvPr id="24" name="Datumsplatzhalter 10"/>
          <p:cNvSpPr>
            <a:spLocks noGrp="1"/>
          </p:cNvSpPr>
          <p:nvPr>
            <p:ph type="dt" sz="half" idx="2"/>
          </p:nvPr>
        </p:nvSpPr>
        <p:spPr>
          <a:xfrm>
            <a:off x="1440000" y="5904000"/>
            <a:ext cx="7346842" cy="365125"/>
          </a:xfrm>
          <a:prstGeom prst="rect">
            <a:avLst/>
          </a:prstGeom>
        </p:spPr>
        <p:txBody>
          <a:bodyPr vert="horz" lIns="0" tIns="0" rIns="0" bIns="0" rtlCol="0" anchor="ctr"/>
          <a:lstStyle>
            <a:lvl1pPr algn="l">
              <a:defRPr sz="2000">
                <a:solidFill>
                  <a:schemeClr val="tx1"/>
                </a:solidFill>
              </a:defRPr>
            </a:lvl1pPr>
          </a:lstStyle>
          <a:p>
            <a:endParaRPr lang="de-CH"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080000" y="288000"/>
            <a:ext cx="7920000" cy="620720"/>
          </a:xfrm>
        </p:spPr>
        <p:txBody>
          <a:bodyPr lIns="0" tIns="0" rIns="0" bIns="0">
            <a:noAutofit/>
          </a:bodyPr>
          <a:lstStyle>
            <a:lvl1pPr algn="l">
              <a:defRPr sz="3000"/>
            </a:lvl1pPr>
          </a:lstStyle>
          <a:p>
            <a:r>
              <a:rPr lang="de-DE" dirty="0" smtClean="0"/>
              <a:t>Titelmasterformat durch Klicken bearbeiten</a:t>
            </a:r>
            <a:br>
              <a:rPr lang="de-DE" dirty="0" smtClean="0"/>
            </a:br>
            <a:endParaRPr lang="de-CH" dirty="0"/>
          </a:p>
        </p:txBody>
      </p:sp>
      <p:sp>
        <p:nvSpPr>
          <p:cNvPr id="3" name="Inhaltsplatzhalter 2"/>
          <p:cNvSpPr>
            <a:spLocks noGrp="1"/>
          </p:cNvSpPr>
          <p:nvPr>
            <p:ph idx="1" hasCustomPrompt="1"/>
          </p:nvPr>
        </p:nvSpPr>
        <p:spPr>
          <a:xfrm>
            <a:off x="1080000" y="980728"/>
            <a:ext cx="7920000" cy="5234354"/>
          </a:xfrm>
        </p:spPr>
        <p:txBody>
          <a:bodyPr lIns="0" tIns="0" rIns="0" bIns="0">
            <a:noAutofit/>
          </a:bodyPr>
          <a:lstStyle>
            <a:lvl1pPr marL="457200" indent="-457200">
              <a:buFont typeface="+mj-lt"/>
              <a:buAutoNum type="arabicPeriod"/>
              <a:defRPr>
                <a:latin typeface="+mn-lt"/>
              </a:defRPr>
            </a:lvl1pPr>
            <a:lvl2pPr>
              <a:defRPr sz="2000">
                <a:latin typeface="+mn-lt"/>
              </a:defRPr>
            </a:lvl2pPr>
            <a:lvl3pPr>
              <a:defRPr sz="1800">
                <a:latin typeface="+mn-lt"/>
              </a:defRPr>
            </a:lvl3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pic>
        <p:nvPicPr>
          <p:cNvPr id="8" name="Picture 5"/>
          <p:cNvPicPr>
            <a:picLocks noChangeArrowheads="1"/>
          </p:cNvPicPr>
          <p:nvPr/>
        </p:nvPicPr>
        <p:blipFill>
          <a:blip r:embed="rId2" cstate="print"/>
          <a:srcRect/>
          <a:stretch>
            <a:fillRect/>
          </a:stretch>
        </p:blipFill>
        <p:spPr bwMode="auto">
          <a:xfrm>
            <a:off x="756000" y="6336000"/>
            <a:ext cx="1676400" cy="357187"/>
          </a:xfrm>
          <a:prstGeom prst="rect">
            <a:avLst/>
          </a:prstGeom>
          <a:noFill/>
          <a:ln w="12700">
            <a:noFill/>
            <a:miter lim="800000"/>
            <a:headEnd/>
            <a:tailEnd/>
          </a:ln>
          <a:effectLst/>
        </p:spPr>
      </p:pic>
      <p:pic>
        <p:nvPicPr>
          <p:cNvPr id="7" name="Picture 5"/>
          <p:cNvPicPr>
            <a:picLocks noChangeArrowheads="1"/>
          </p:cNvPicPr>
          <p:nvPr userDrawn="1"/>
        </p:nvPicPr>
        <p:blipFill>
          <a:blip r:embed="rId2" cstate="print"/>
          <a:srcRect/>
          <a:stretch>
            <a:fillRect/>
          </a:stretch>
        </p:blipFill>
        <p:spPr bwMode="auto">
          <a:xfrm>
            <a:off x="756000" y="6336000"/>
            <a:ext cx="1676400" cy="357187"/>
          </a:xfrm>
          <a:prstGeom prst="rect">
            <a:avLst/>
          </a:prstGeom>
          <a:noFill/>
          <a:ln w="12700">
            <a:noFill/>
            <a:miter lim="800000"/>
            <a:headEnd/>
            <a:tailEnd/>
          </a:ln>
          <a:effectLst/>
        </p:spPr>
      </p:pic>
      <p:sp>
        <p:nvSpPr>
          <p:cNvPr id="9" name="Rectangle 8"/>
          <p:cNvSpPr>
            <a:spLocks noChangeArrowheads="1"/>
          </p:cNvSpPr>
          <p:nvPr userDrawn="1"/>
        </p:nvSpPr>
        <p:spPr bwMode="auto">
          <a:xfrm>
            <a:off x="0" y="357166"/>
            <a:ext cx="1017553" cy="369332"/>
          </a:xfrm>
          <a:prstGeom prst="rect">
            <a:avLst/>
          </a:prstGeom>
          <a:noFill/>
          <a:ln w="12700">
            <a:noFill/>
            <a:miter lim="800000"/>
            <a:headEnd/>
            <a:tailEnd/>
          </a:ln>
          <a:effectLst/>
        </p:spPr>
        <p:txBody>
          <a:bodyPr wrap="square" lIns="0" tIns="0" rIns="0" bIns="0">
            <a:spAutoFit/>
          </a:bodyPr>
          <a:lstStyle/>
          <a:p>
            <a:pPr algn="r"/>
            <a:r>
              <a:rPr lang="de-DE" sz="800" dirty="0" smtClean="0">
                <a:latin typeface="+mn-lt"/>
              </a:rPr>
              <a:t>Rheinfelder</a:t>
            </a:r>
            <a:r>
              <a:rPr lang="de-DE" sz="800" baseline="0" dirty="0" smtClean="0">
                <a:latin typeface="+mn-lt"/>
              </a:rPr>
              <a:t> Tagung</a:t>
            </a:r>
            <a:endParaRPr lang="de-DE" sz="800" dirty="0" smtClean="0">
              <a:latin typeface="+mn-lt"/>
            </a:endParaRPr>
          </a:p>
          <a:p>
            <a:pPr algn="r"/>
            <a:r>
              <a:rPr lang="de-DE" sz="800" dirty="0" smtClean="0">
                <a:latin typeface="+mn-lt"/>
              </a:rPr>
              <a:t>10.12.2015</a:t>
            </a:r>
          </a:p>
          <a:p>
            <a:pPr algn="r"/>
            <a:r>
              <a:rPr lang="de-DE" sz="800" dirty="0" smtClean="0">
                <a:latin typeface="+mn-lt"/>
              </a:rPr>
              <a:t>Seite </a:t>
            </a:r>
            <a:fld id="{BC2A0EDF-0DD2-4360-AF03-23C1D47E7A95}" type="slidenum">
              <a:rPr lang="de-DE" sz="800">
                <a:latin typeface="+mn-lt"/>
              </a:rPr>
              <a:pPr algn="r"/>
              <a:t>‹Nr.›</a:t>
            </a:fld>
            <a:endParaRPr lang="de-DE" sz="800" dirty="0">
              <a:latin typeface="+mn-lt"/>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080000" y="288000"/>
            <a:ext cx="7920000" cy="620720"/>
          </a:xfrm>
        </p:spPr>
        <p:txBody>
          <a:bodyPr lIns="0" tIns="0" rIns="0" bIns="0">
            <a:noAutofit/>
          </a:bodyPr>
          <a:lstStyle>
            <a:lvl1pPr algn="l">
              <a:defRPr sz="3000"/>
            </a:lvl1pPr>
          </a:lstStyle>
          <a:p>
            <a:r>
              <a:rPr lang="de-DE" dirty="0" smtClean="0"/>
              <a:t>Titelmasterformat durch Klicken bearbeiten</a:t>
            </a:r>
            <a:br>
              <a:rPr lang="de-DE" dirty="0" smtClean="0"/>
            </a:br>
            <a:endParaRPr lang="de-CH" dirty="0"/>
          </a:p>
        </p:txBody>
      </p:sp>
      <p:sp>
        <p:nvSpPr>
          <p:cNvPr id="3" name="Inhaltsplatzhalter 2"/>
          <p:cNvSpPr>
            <a:spLocks noGrp="1"/>
          </p:cNvSpPr>
          <p:nvPr>
            <p:ph idx="1" hasCustomPrompt="1"/>
          </p:nvPr>
        </p:nvSpPr>
        <p:spPr>
          <a:xfrm>
            <a:off x="1080000" y="980728"/>
            <a:ext cx="7920000" cy="5234354"/>
          </a:xfrm>
        </p:spPr>
        <p:txBody>
          <a:bodyPr lIns="0" tIns="0" rIns="0" bIns="0">
            <a:noAutofit/>
          </a:bodyPr>
          <a:lstStyle>
            <a:lvl1pPr marL="457200" indent="-457200">
              <a:buFont typeface="+mj-lt"/>
              <a:buAutoNum type="arabicPeriod"/>
              <a:defRPr>
                <a:latin typeface="+mn-lt"/>
              </a:defRPr>
            </a:lvl1pPr>
            <a:lvl2pPr>
              <a:defRPr sz="2000">
                <a:latin typeface="+mn-lt"/>
              </a:defRPr>
            </a:lvl2pPr>
            <a:lvl3pPr>
              <a:defRPr sz="1800">
                <a:latin typeface="+mn-lt"/>
              </a:defRPr>
            </a:lvl3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pic>
        <p:nvPicPr>
          <p:cNvPr id="8" name="Picture 5"/>
          <p:cNvPicPr>
            <a:picLocks noChangeArrowheads="1"/>
          </p:cNvPicPr>
          <p:nvPr/>
        </p:nvPicPr>
        <p:blipFill>
          <a:blip r:embed="rId2" cstate="print"/>
          <a:srcRect/>
          <a:stretch>
            <a:fillRect/>
          </a:stretch>
        </p:blipFill>
        <p:spPr bwMode="auto">
          <a:xfrm>
            <a:off x="756000" y="6336000"/>
            <a:ext cx="1676400" cy="357187"/>
          </a:xfrm>
          <a:prstGeom prst="rect">
            <a:avLst/>
          </a:prstGeom>
          <a:noFill/>
          <a:ln w="12700">
            <a:noFill/>
            <a:miter lim="800000"/>
            <a:headEnd/>
            <a:tailEnd/>
          </a:ln>
          <a:effectLst/>
        </p:spPr>
      </p:pic>
      <p:pic>
        <p:nvPicPr>
          <p:cNvPr id="7" name="Picture 5"/>
          <p:cNvPicPr>
            <a:picLocks noChangeArrowheads="1"/>
          </p:cNvPicPr>
          <p:nvPr userDrawn="1"/>
        </p:nvPicPr>
        <p:blipFill>
          <a:blip r:embed="rId2" cstate="print"/>
          <a:srcRect/>
          <a:stretch>
            <a:fillRect/>
          </a:stretch>
        </p:blipFill>
        <p:spPr bwMode="auto">
          <a:xfrm>
            <a:off x="756000" y="6336000"/>
            <a:ext cx="1676400" cy="357187"/>
          </a:xfrm>
          <a:prstGeom prst="rect">
            <a:avLst/>
          </a:prstGeom>
          <a:noFill/>
          <a:ln w="12700">
            <a:noFill/>
            <a:miter lim="800000"/>
            <a:headEnd/>
            <a:tailEnd/>
          </a:ln>
          <a:effectLst/>
        </p:spPr>
      </p:pic>
      <p:sp>
        <p:nvSpPr>
          <p:cNvPr id="9" name="Rectangle 8"/>
          <p:cNvSpPr>
            <a:spLocks noChangeArrowheads="1"/>
          </p:cNvSpPr>
          <p:nvPr userDrawn="1"/>
        </p:nvSpPr>
        <p:spPr bwMode="auto">
          <a:xfrm>
            <a:off x="0" y="357166"/>
            <a:ext cx="1017553" cy="369332"/>
          </a:xfrm>
          <a:prstGeom prst="rect">
            <a:avLst/>
          </a:prstGeom>
          <a:noFill/>
          <a:ln w="12700">
            <a:noFill/>
            <a:miter lim="800000"/>
            <a:headEnd/>
            <a:tailEnd/>
          </a:ln>
          <a:effectLst/>
        </p:spPr>
        <p:txBody>
          <a:bodyPr wrap="square" lIns="0" tIns="0" rIns="0" bIns="0">
            <a:spAutoFit/>
          </a:bodyPr>
          <a:lstStyle/>
          <a:p>
            <a:pPr algn="r"/>
            <a:r>
              <a:rPr lang="de-DE" sz="800" dirty="0" smtClean="0">
                <a:latin typeface="+mn-lt"/>
              </a:rPr>
              <a:t>Rheinfelder</a:t>
            </a:r>
            <a:r>
              <a:rPr lang="de-DE" sz="800" baseline="0" dirty="0" smtClean="0">
                <a:latin typeface="+mn-lt"/>
              </a:rPr>
              <a:t> Tagung</a:t>
            </a:r>
            <a:endParaRPr lang="de-DE" sz="800" dirty="0" smtClean="0">
              <a:latin typeface="+mn-lt"/>
            </a:endParaRPr>
          </a:p>
          <a:p>
            <a:pPr algn="r"/>
            <a:r>
              <a:rPr lang="de-DE" sz="800" dirty="0" smtClean="0">
                <a:latin typeface="+mn-lt"/>
              </a:rPr>
              <a:t>10.12.2015</a:t>
            </a:r>
          </a:p>
          <a:p>
            <a:pPr algn="r"/>
            <a:r>
              <a:rPr lang="de-DE" sz="800" dirty="0" smtClean="0">
                <a:latin typeface="+mn-lt"/>
              </a:rPr>
              <a:t>Seite </a:t>
            </a:r>
            <a:fld id="{BC2A0EDF-0DD2-4360-AF03-23C1D47E7A95}" type="slidenum">
              <a:rPr lang="de-DE" sz="800">
                <a:latin typeface="+mn-lt"/>
              </a:rPr>
              <a:pPr algn="r"/>
              <a:t>‹Nr.›</a:t>
            </a:fld>
            <a:endParaRPr lang="de-DE" sz="800" dirty="0">
              <a:latin typeface="+mn-lt"/>
            </a:endParaRPr>
          </a:p>
        </p:txBody>
      </p:sp>
    </p:spTree>
    <p:extLst>
      <p:ext uri="{BB962C8B-B14F-4D97-AF65-F5344CB8AC3E}">
        <p14:creationId xmlns:p14="http://schemas.microsoft.com/office/powerpoint/2010/main" val="2361769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1080000" y="288000"/>
            <a:ext cx="7920000" cy="476704"/>
          </a:xfrm>
        </p:spPr>
        <p:txBody>
          <a:bodyPr/>
          <a:lstStyle/>
          <a:p>
            <a:r>
              <a:rPr lang="de-DE" dirty="0" smtClean="0"/>
              <a:t>Mastertitelformat bearbeiten</a:t>
            </a:r>
            <a:endParaRPr lang="de-DE" dirty="0"/>
          </a:p>
        </p:txBody>
      </p:sp>
      <p:sp>
        <p:nvSpPr>
          <p:cNvPr id="4" name="Foliennummernplatzhalter 3"/>
          <p:cNvSpPr>
            <a:spLocks noGrp="1"/>
          </p:cNvSpPr>
          <p:nvPr>
            <p:ph type="sldNum" sz="quarter" idx="11"/>
          </p:nvPr>
        </p:nvSpPr>
        <p:spPr/>
        <p:txBody>
          <a:bodyPr/>
          <a:lstStyle/>
          <a:p>
            <a:fld id="{1FF5481D-800C-4F34-B3D6-C18BC0A4FD2D}" type="slidenum">
              <a:rPr lang="de-CH" smtClean="0"/>
              <a:pPr/>
              <a:t>‹Nr.›</a:t>
            </a:fld>
            <a:endParaRPr lang="de-CH" dirty="0"/>
          </a:p>
        </p:txBody>
      </p:sp>
    </p:spTree>
    <p:extLst>
      <p:ext uri="{BB962C8B-B14F-4D97-AF65-F5344CB8AC3E}">
        <p14:creationId xmlns:p14="http://schemas.microsoft.com/office/powerpoint/2010/main" val="251295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orient="vert"/>
          </p:nvPr>
        </p:nvSpPr>
        <p:spPr>
          <a:xfrm>
            <a:off x="8100392" y="287338"/>
            <a:ext cx="899146" cy="5607050"/>
          </a:xfrm>
        </p:spPr>
        <p:txBody>
          <a:bodyPr vert="eaVert"/>
          <a:lstStyle/>
          <a:p>
            <a:r>
              <a:rPr lang="de-DE" dirty="0" smtClean="0"/>
              <a:t>Mastertitelformat bearbeiten</a:t>
            </a:r>
            <a:endParaRPr lang="de-DE" dirty="0"/>
          </a:p>
        </p:txBody>
      </p:sp>
      <p:sp>
        <p:nvSpPr>
          <p:cNvPr id="4" name="Foliennummernplatzhalter 3"/>
          <p:cNvSpPr>
            <a:spLocks noGrp="1"/>
          </p:cNvSpPr>
          <p:nvPr>
            <p:ph type="sldNum" sz="quarter" idx="11"/>
          </p:nvPr>
        </p:nvSpPr>
        <p:spPr/>
        <p:txBody>
          <a:bodyPr/>
          <a:lstStyle/>
          <a:p>
            <a:fld id="{1FF5481D-800C-4F34-B3D6-C18BC0A4FD2D}" type="slidenum">
              <a:rPr lang="de-CH" smtClean="0"/>
              <a:pPr/>
              <a:t>‹Nr.›</a:t>
            </a:fld>
            <a:endParaRPr lang="de-CH" dirty="0"/>
          </a:p>
        </p:txBody>
      </p:sp>
    </p:spTree>
    <p:extLst>
      <p:ext uri="{BB962C8B-B14F-4D97-AF65-F5344CB8AC3E}">
        <p14:creationId xmlns:p14="http://schemas.microsoft.com/office/powerpoint/2010/main" val="217739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1FF5481D-800C-4F34-B3D6-C18BC0A4FD2D}" type="slidenum">
              <a:rPr lang="de-CH" smtClean="0"/>
              <a:pPr/>
              <a:t>‹Nr.›</a:t>
            </a:fld>
            <a:endParaRPr lang="de-C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440000" y="3024000"/>
            <a:ext cx="7344000" cy="1008000"/>
          </a:xfrm>
          <a:noFill/>
          <a:ln w="12700">
            <a:noFill/>
            <a:miter lim="800000"/>
            <a:headEnd/>
            <a:tailEnd/>
          </a:ln>
          <a:effectLst/>
        </p:spPr>
        <p:txBody>
          <a:bodyPr vert="horz" wrap="square" lIns="0" tIns="0" rIns="0" bIns="0" numCol="1" anchor="t" anchorCtr="0" compatLnSpc="1">
            <a:prstTxWarp prst="textNoShape">
              <a:avLst/>
            </a:prstTxWarp>
            <a:noAutofit/>
          </a:bodyPr>
          <a:lstStyle>
            <a:lvl1pPr algn="l" defTabSz="762000" rtl="0" eaLnBrk="1" fontAlgn="base" hangingPunct="1">
              <a:lnSpc>
                <a:spcPct val="85000"/>
              </a:lnSpc>
              <a:spcBef>
                <a:spcPct val="0"/>
              </a:spcBef>
              <a:spcAft>
                <a:spcPct val="0"/>
              </a:spcAft>
              <a:defRPr lang="de-CH" altLang="de-DE" sz="4000" dirty="0">
                <a:solidFill>
                  <a:srgbClr val="1A5D11"/>
                </a:solidFill>
                <a:latin typeface="+mj-lt"/>
                <a:ea typeface="+mj-ea"/>
                <a:cs typeface="+mj-cs"/>
              </a:defRPr>
            </a:lvl1pPr>
          </a:lstStyle>
          <a:p>
            <a:r>
              <a:rPr lang="de-DE" smtClean="0"/>
              <a:t>Titelmasterformat durch Klicken bearbeiten</a:t>
            </a:r>
            <a:endParaRPr lang="de-CH" dirty="0"/>
          </a:p>
        </p:txBody>
      </p:sp>
      <p:sp>
        <p:nvSpPr>
          <p:cNvPr id="3" name="Untertitel 2"/>
          <p:cNvSpPr>
            <a:spLocks noGrp="1"/>
          </p:cNvSpPr>
          <p:nvPr>
            <p:ph type="subTitle" idx="1"/>
          </p:nvPr>
        </p:nvSpPr>
        <p:spPr>
          <a:xfrm>
            <a:off x="1440000" y="4248000"/>
            <a:ext cx="7344000" cy="966950"/>
          </a:xfrm>
          <a:noFill/>
          <a:ln w="12700">
            <a:noFill/>
            <a:miter lim="800000"/>
            <a:headEnd/>
            <a:tailEnd/>
          </a:ln>
          <a:effectLst/>
        </p:spPr>
        <p:txBody>
          <a:bodyPr vert="horz" wrap="square" lIns="0" tIns="0" rIns="0" bIns="0" numCol="1" anchor="t" anchorCtr="0" compatLnSpc="1">
            <a:prstTxWarp prst="textNoShape">
              <a:avLst/>
            </a:prstTxWarp>
            <a:noAutofit/>
          </a:bodyPr>
          <a:lstStyle>
            <a:lvl1pPr marL="0" indent="0" algn="l" defTabSz="762000" rtl="0" eaLnBrk="1" fontAlgn="base" hangingPunct="1">
              <a:spcBef>
                <a:spcPct val="0"/>
              </a:spcBef>
              <a:spcAft>
                <a:spcPct val="0"/>
              </a:spcAft>
              <a:buSzPct val="100000"/>
              <a:buNone/>
              <a:defRPr lang="de-CH" altLang="de-DE" sz="3200" dirty="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CH" dirty="0"/>
          </a:p>
        </p:txBody>
      </p:sp>
      <p:sp>
        <p:nvSpPr>
          <p:cNvPr id="23" name="Fußzeilenplatzhalter 4"/>
          <p:cNvSpPr>
            <a:spLocks noGrp="1"/>
          </p:cNvSpPr>
          <p:nvPr>
            <p:ph type="ftr" sz="quarter" idx="11"/>
          </p:nvPr>
        </p:nvSpPr>
        <p:spPr>
          <a:xfrm>
            <a:off x="1440000" y="5400000"/>
            <a:ext cx="7346842" cy="365125"/>
          </a:xfrm>
        </p:spPr>
        <p:txBody>
          <a:bodyPr lIns="0" tIns="0" rIns="0" bIns="0"/>
          <a:lstStyle>
            <a:lvl1pPr algn="l">
              <a:defRPr sz="2400">
                <a:solidFill>
                  <a:schemeClr val="tx1"/>
                </a:solidFill>
              </a:defRPr>
            </a:lvl1pPr>
          </a:lstStyle>
          <a:p>
            <a:endParaRPr lang="de-CH" dirty="0"/>
          </a:p>
        </p:txBody>
      </p:sp>
      <p:sp>
        <p:nvSpPr>
          <p:cNvPr id="24" name="Datumsplatzhalter 10"/>
          <p:cNvSpPr>
            <a:spLocks noGrp="1"/>
          </p:cNvSpPr>
          <p:nvPr>
            <p:ph type="dt" sz="half" idx="2"/>
          </p:nvPr>
        </p:nvSpPr>
        <p:spPr>
          <a:xfrm>
            <a:off x="1440000" y="5904000"/>
            <a:ext cx="7346842" cy="365125"/>
          </a:xfrm>
          <a:prstGeom prst="rect">
            <a:avLst/>
          </a:prstGeom>
        </p:spPr>
        <p:txBody>
          <a:bodyPr vert="horz" lIns="0" tIns="0" rIns="0" bIns="0" rtlCol="0" anchor="ctr"/>
          <a:lstStyle>
            <a:lvl1pPr algn="l">
              <a:defRPr sz="2400">
                <a:solidFill>
                  <a:schemeClr val="tx1"/>
                </a:solidFill>
              </a:defRPr>
            </a:lvl1pPr>
          </a:lstStyle>
          <a:p>
            <a:endParaRPr lang="de-CH" dirty="0"/>
          </a:p>
        </p:txBody>
      </p:sp>
      <p:pic>
        <p:nvPicPr>
          <p:cNvPr id="1032" name="Picture 8"/>
          <p:cNvPicPr>
            <a:picLocks noChangeAspect="1" noChangeArrowheads="1"/>
          </p:cNvPicPr>
          <p:nvPr userDrawn="1"/>
        </p:nvPicPr>
        <p:blipFill>
          <a:blip r:embed="rId2"/>
          <a:srcRect/>
          <a:stretch>
            <a:fillRect/>
          </a:stretch>
        </p:blipFill>
        <p:spPr bwMode="auto">
          <a:xfrm>
            <a:off x="222250" y="1588"/>
            <a:ext cx="5422900" cy="1525587"/>
          </a:xfrm>
          <a:prstGeom prst="rect">
            <a:avLst/>
          </a:prstGeom>
          <a:noFill/>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DE"/>
          </a:p>
        </p:txBody>
      </p:sp>
      <p:sp>
        <p:nvSpPr>
          <p:cNvPr id="3" name="Datumsplatzhalter 2"/>
          <p:cNvSpPr>
            <a:spLocks noGrp="1"/>
          </p:cNvSpPr>
          <p:nvPr>
            <p:ph type="dt" sz="half" idx="10"/>
          </p:nvPr>
        </p:nvSpPr>
        <p:spPr/>
        <p:txBody>
          <a:bodyPr/>
          <a:lstStyle/>
          <a:p>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FC4A3A93-6441-1148-B8C9-F5A4F9425B6D}" type="slidenum">
              <a:rPr lang="de-DE" smtClean="0"/>
              <a:t>‹Nr.›</a:t>
            </a:fld>
            <a:endParaRPr lang="de-DE"/>
          </a:p>
        </p:txBody>
      </p:sp>
    </p:spTree>
    <p:extLst>
      <p:ext uri="{BB962C8B-B14F-4D97-AF65-F5344CB8AC3E}">
        <p14:creationId xmlns:p14="http://schemas.microsoft.com/office/powerpoint/2010/main" val="1442546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080000" y="288000"/>
            <a:ext cx="7920000" cy="1008000"/>
          </a:xfrm>
          <a:prstGeom prst="rect">
            <a:avLst/>
          </a:prstGeom>
        </p:spPr>
        <p:txBody>
          <a:bodyPr vert="horz" lIns="0" tIns="0" rIns="0" bIns="0" rtlCol="0" anchor="t" anchorCtr="0">
            <a:noAutofit/>
          </a:bodyPr>
          <a:lstStyle/>
          <a:p>
            <a:r>
              <a:rPr lang="de-DE" dirty="0" smtClean="0"/>
              <a:t>Titelmasterformat durch Klicken bearbeiten</a:t>
            </a:r>
            <a:endParaRPr lang="de-CH" dirty="0"/>
          </a:p>
        </p:txBody>
      </p:sp>
      <p:sp>
        <p:nvSpPr>
          <p:cNvPr id="3" name="Textplatzhalter 2"/>
          <p:cNvSpPr>
            <a:spLocks noGrp="1"/>
          </p:cNvSpPr>
          <p:nvPr>
            <p:ph type="body" idx="1"/>
          </p:nvPr>
        </p:nvSpPr>
        <p:spPr>
          <a:xfrm>
            <a:off x="1080000" y="1368000"/>
            <a:ext cx="7920000" cy="4525963"/>
          </a:xfrm>
          <a:prstGeom prst="rect">
            <a:avLst/>
          </a:prstGeom>
        </p:spPr>
        <p:txBody>
          <a:bodyPr vert="horz" lIns="0" tIns="0" rIns="0" bIns="0" rtlCol="0">
            <a:noAutofit/>
          </a:body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de-CH"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fld id="{1FF5481D-800C-4F34-B3D6-C18BC0A4FD2D}" type="slidenum">
              <a:rPr lang="de-CH" smtClean="0"/>
              <a:pPr/>
              <a:t>‹Nr.›</a:t>
            </a:fld>
            <a:endParaRPr lang="de-CH" dirty="0"/>
          </a:p>
        </p:txBody>
      </p:sp>
      <p:sp>
        <p:nvSpPr>
          <p:cNvPr id="8" name="Textfeld 7"/>
          <p:cNvSpPr txBox="1"/>
          <p:nvPr/>
        </p:nvSpPr>
        <p:spPr>
          <a:xfrm>
            <a:off x="642910" y="6357958"/>
            <a:ext cx="184731" cy="369332"/>
          </a:xfrm>
          <a:prstGeom prst="rect">
            <a:avLst/>
          </a:prstGeom>
          <a:noFill/>
        </p:spPr>
        <p:txBody>
          <a:bodyPr wrap="none" rtlCol="0">
            <a:spAutoFit/>
          </a:bodyPr>
          <a:lstStyle/>
          <a:p>
            <a:endParaRPr lang="de-CH" dirty="0"/>
          </a:p>
        </p:txBody>
      </p:sp>
      <p:sp>
        <p:nvSpPr>
          <p:cNvPr id="11" name="Datumsplatzhalter 10"/>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CH"/>
          </a:p>
        </p:txBody>
      </p:sp>
      <p:sp>
        <p:nvSpPr>
          <p:cNvPr id="9" name="Textfeld 7"/>
          <p:cNvSpPr txBox="1"/>
          <p:nvPr/>
        </p:nvSpPr>
        <p:spPr>
          <a:xfrm>
            <a:off x="642910" y="6357958"/>
            <a:ext cx="184731" cy="369332"/>
          </a:xfrm>
          <a:prstGeom prst="rect">
            <a:avLst/>
          </a:prstGeom>
          <a:noFill/>
        </p:spPr>
        <p:txBody>
          <a:bodyPr wrap="none" rtlCol="0">
            <a:spAutoFit/>
          </a:bodyPr>
          <a:lstStyle/>
          <a:p>
            <a:endParaRPr lang="de-CH" dirty="0"/>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4" r:id="rId3"/>
    <p:sldLayoutId id="2147483672" r:id="rId4"/>
    <p:sldLayoutId id="2147483673" r:id="rId5"/>
    <p:sldLayoutId id="2147483671" r:id="rId6"/>
    <p:sldLayoutId id="2147483661" r:id="rId7"/>
    <p:sldLayoutId id="2147483676" r:id="rId8"/>
  </p:sldLayoutIdLst>
  <p:hf hdr="0" ftr="0" dt="0"/>
  <p:txStyles>
    <p:titleStyle>
      <a:lvl1pPr algn="l" defTabSz="914400" rtl="0" eaLnBrk="1" latinLnBrk="0" hangingPunct="1">
        <a:spcBef>
          <a:spcPct val="0"/>
        </a:spcBef>
        <a:buNone/>
        <a:defRPr sz="3000" kern="1200">
          <a:solidFill>
            <a:schemeClr val="accent1"/>
          </a:solidFill>
          <a:latin typeface="+mj-lt"/>
          <a:ea typeface="+mj-ea"/>
          <a:cs typeface="+mj-cs"/>
        </a:defRPr>
      </a:lvl1pPr>
    </p:titleStyle>
    <p:bodyStyle>
      <a:lvl1pPr marL="457200" indent="-457200" algn="l" defTabSz="914400" rtl="0" eaLnBrk="1" latinLnBrk="0" hangingPunct="1">
        <a:spcBef>
          <a:spcPct val="20000"/>
        </a:spcBef>
        <a:buFont typeface="+mj-lt"/>
        <a:buAutoNum type="arabicPeriod"/>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 y="198422"/>
            <a:ext cx="9144000" cy="4022665"/>
          </a:xfrm>
        </p:spPr>
        <p:txBody>
          <a:bodyPr>
            <a:noAutofit/>
          </a:bodyPr>
          <a:lstStyle/>
          <a:p>
            <a:pPr algn="ctr"/>
            <a:r>
              <a:rPr lang="de-DE" sz="5400" dirty="0" smtClean="0"/>
              <a:t>Krisenauswirkungen in Europa. </a:t>
            </a:r>
            <a:br>
              <a:rPr lang="de-DE" sz="5400" dirty="0" smtClean="0"/>
            </a:br>
            <a:r>
              <a:rPr lang="de-DE" sz="5400" dirty="0" smtClean="0"/>
              <a:t>Das Beispiel Griechenlands.</a:t>
            </a:r>
            <a:br>
              <a:rPr lang="de-DE" sz="5400" dirty="0" smtClean="0"/>
            </a:br>
            <a:r>
              <a:rPr lang="de-DE" sz="3200" smtClean="0"/>
              <a:t>Zwischenbericht </a:t>
            </a:r>
            <a:r>
              <a:rPr lang="de-DE" sz="3200" dirty="0" smtClean="0"/>
              <a:t>aus einem laufenden Forschungsprojekt</a:t>
            </a:r>
            <a:r>
              <a:rPr lang="de-DE" sz="3200" smtClean="0"/>
              <a:t/>
            </a:r>
            <a:br>
              <a:rPr lang="de-DE" sz="3200" smtClean="0"/>
            </a:br>
            <a:r>
              <a:rPr lang="de-DE" sz="3200" smtClean="0"/>
              <a:t/>
            </a:r>
            <a:br>
              <a:rPr lang="de-DE" sz="3200" smtClean="0"/>
            </a:br>
            <a:r>
              <a:rPr lang="de-DE" sz="3200"/>
              <a:t/>
            </a:r>
            <a:br>
              <a:rPr lang="de-DE" sz="3200"/>
            </a:br>
            <a:r>
              <a:rPr lang="de-DE" sz="3200" smtClean="0"/>
              <a:t>Beitrag </a:t>
            </a:r>
            <a:r>
              <a:rPr lang="de-DE" sz="3200" dirty="0" smtClean="0"/>
              <a:t>zum </a:t>
            </a:r>
            <a:r>
              <a:rPr lang="de-DE" sz="3200" dirty="0"/>
              <a:t>K</a:t>
            </a:r>
            <a:r>
              <a:rPr lang="de-DE" sz="3200" dirty="0" smtClean="0"/>
              <a:t>ongress</a:t>
            </a:r>
            <a:br>
              <a:rPr lang="de-DE" sz="3200" dirty="0" smtClean="0"/>
            </a:br>
            <a:r>
              <a:rPr lang="de-DE" sz="3200" dirty="0" smtClean="0"/>
              <a:t>Armut und Gesundheit 2016</a:t>
            </a:r>
            <a:br>
              <a:rPr lang="de-DE" sz="3200" dirty="0" smtClean="0"/>
            </a:br>
            <a:r>
              <a:rPr lang="de-DE" sz="3200" dirty="0" smtClean="0"/>
              <a:t>Berlin, technische Universität,</a:t>
            </a:r>
            <a:br>
              <a:rPr lang="de-DE" sz="3200" dirty="0" smtClean="0"/>
            </a:br>
            <a:r>
              <a:rPr lang="de-DE" sz="3200" dirty="0" smtClean="0"/>
              <a:t>17.-18.3.2016</a:t>
            </a:r>
            <a:endParaRPr lang="de-DE" sz="3200" dirty="0"/>
          </a:p>
        </p:txBody>
      </p:sp>
      <p:sp>
        <p:nvSpPr>
          <p:cNvPr id="3" name="Untertitel 2"/>
          <p:cNvSpPr>
            <a:spLocks noGrp="1"/>
          </p:cNvSpPr>
          <p:nvPr>
            <p:ph type="subTitle" idx="1"/>
          </p:nvPr>
        </p:nvSpPr>
        <p:spPr>
          <a:xfrm>
            <a:off x="179512" y="5157192"/>
            <a:ext cx="7592888" cy="1224136"/>
          </a:xfrm>
        </p:spPr>
        <p:txBody>
          <a:bodyPr>
            <a:normAutofit fontScale="62500" lnSpcReduction="20000"/>
          </a:bodyPr>
          <a:lstStyle/>
          <a:p>
            <a:endParaRPr lang="de-DE" sz="4000" dirty="0" smtClean="0"/>
          </a:p>
          <a:p>
            <a:endParaRPr lang="de-DE" sz="4000" dirty="0" smtClean="0"/>
          </a:p>
          <a:p>
            <a:r>
              <a:rPr lang="de-DE" sz="4000" dirty="0" smtClean="0"/>
              <a:t>Prof</a:t>
            </a:r>
            <a:r>
              <a:rPr lang="de-DE" sz="4000" dirty="0"/>
              <a:t>. Dr. </a:t>
            </a:r>
            <a:r>
              <a:rPr lang="de-DE" sz="4000" dirty="0" smtClean="0"/>
              <a:t>Franz Schultheis</a:t>
            </a:r>
            <a:r>
              <a:rPr lang="de-DE" sz="4000" dirty="0"/>
              <a:t>, </a:t>
            </a:r>
            <a:endParaRPr lang="de-DE" sz="4000" dirty="0" smtClean="0"/>
          </a:p>
          <a:p>
            <a:r>
              <a:rPr lang="de-DE" sz="4000" dirty="0" smtClean="0"/>
              <a:t>Universitä</a:t>
            </a:r>
            <a:r>
              <a:rPr lang="de-DE" sz="4000" dirty="0"/>
              <a:t>t</a:t>
            </a:r>
            <a:r>
              <a:rPr lang="de-DE" sz="4000" dirty="0" smtClean="0"/>
              <a:t> </a:t>
            </a:r>
            <a:r>
              <a:rPr lang="de-DE" sz="4000" dirty="0"/>
              <a:t>St. Gallen </a:t>
            </a:r>
            <a:endParaRPr lang="de-DE" sz="4000" dirty="0" smtClean="0"/>
          </a:p>
          <a:p>
            <a:endParaRPr lang="de-DE" dirty="0"/>
          </a:p>
        </p:txBody>
      </p:sp>
    </p:spTree>
    <p:extLst>
      <p:ext uri="{BB962C8B-B14F-4D97-AF65-F5344CB8AC3E}">
        <p14:creationId xmlns:p14="http://schemas.microsoft.com/office/powerpoint/2010/main" val="911802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4294967295"/>
          </p:nvPr>
        </p:nvSpPr>
        <p:spPr>
          <a:xfrm>
            <a:off x="0" y="836613"/>
            <a:ext cx="9028113" cy="6021387"/>
          </a:xfrm>
        </p:spPr>
        <p:txBody>
          <a:bodyPr>
            <a:noAutofit/>
          </a:bodyPr>
          <a:lstStyle/>
          <a:p>
            <a:pPr marL="0" indent="0" algn="l">
              <a:buNone/>
            </a:pPr>
            <a:r>
              <a:rPr lang="de-DE" sz="4000" dirty="0" smtClean="0"/>
              <a:t>Griechenland bietet sich heute in exemplarischer Weise als ein soziologisches Laboratorium zur Erforschung der Auswirkungen von Krise auf die Lebens- und Entwicklungsbedingungen von Kindern unter Bedingungen radikaler </a:t>
            </a:r>
            <a:r>
              <a:rPr lang="de-DE" sz="4000" dirty="0" err="1" smtClean="0"/>
              <a:t>Vulnerabilisierung</a:t>
            </a:r>
            <a:r>
              <a:rPr lang="de-DE" sz="4000" dirty="0" smtClean="0"/>
              <a:t> und langfristiger </a:t>
            </a:r>
            <a:r>
              <a:rPr lang="de-DE" sz="4000" dirty="0" err="1" smtClean="0"/>
              <a:t>Prekarisierung</a:t>
            </a:r>
            <a:r>
              <a:rPr lang="de-DE" sz="4000" dirty="0" smtClean="0"/>
              <a:t> an</a:t>
            </a:r>
            <a:endParaRPr lang="de-DE" sz="2800" dirty="0"/>
          </a:p>
        </p:txBody>
      </p:sp>
    </p:spTree>
    <p:extLst>
      <p:ext uri="{BB962C8B-B14F-4D97-AF65-F5344CB8AC3E}">
        <p14:creationId xmlns:p14="http://schemas.microsoft.com/office/powerpoint/2010/main" val="136897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97635"/>
            <a:ext cx="7772400" cy="1567543"/>
          </a:xfrm>
        </p:spPr>
        <p:txBody>
          <a:bodyPr/>
          <a:lstStyle/>
          <a:p>
            <a:r>
              <a:rPr lang="de-DE" dirty="0" smtClean="0"/>
              <a:t>Forschungsprojekt </a:t>
            </a:r>
            <a:r>
              <a:rPr lang="de-DE" i="1" dirty="0" smtClean="0"/>
              <a:t>in </a:t>
            </a:r>
            <a:r>
              <a:rPr lang="de-DE" i="1" dirty="0" err="1" smtClean="0"/>
              <a:t>progress</a:t>
            </a:r>
            <a:endParaRPr lang="de-DE" i="1" dirty="0"/>
          </a:p>
        </p:txBody>
      </p:sp>
      <p:sp>
        <p:nvSpPr>
          <p:cNvPr id="3" name="Untertitel 2"/>
          <p:cNvSpPr>
            <a:spLocks noGrp="1"/>
          </p:cNvSpPr>
          <p:nvPr>
            <p:ph type="subTitle" idx="1"/>
          </p:nvPr>
        </p:nvSpPr>
        <p:spPr>
          <a:xfrm>
            <a:off x="377071" y="1124745"/>
            <a:ext cx="8513893" cy="5581958"/>
          </a:xfrm>
        </p:spPr>
        <p:txBody>
          <a:bodyPr>
            <a:normAutofit/>
          </a:bodyPr>
          <a:lstStyle/>
          <a:p>
            <a:r>
              <a:rPr lang="de-DE" sz="4000" dirty="0" smtClean="0"/>
              <a:t>Eine soziologische Longitudinalstudie in Kooperation zwischen den Universitäten St. Gallen und Kreta zur Frage der langfristigen Auswirkungen ökonomischer und gesellschaftlicher Krise auf die Befindlichkeit der Bevölkerung</a:t>
            </a:r>
            <a:endParaRPr lang="de-DE" sz="4000" dirty="0"/>
          </a:p>
        </p:txBody>
      </p:sp>
    </p:spTree>
    <p:extLst>
      <p:ext uri="{BB962C8B-B14F-4D97-AF65-F5344CB8AC3E}">
        <p14:creationId xmlns:p14="http://schemas.microsoft.com/office/powerpoint/2010/main" val="1955181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79512" y="16793"/>
            <a:ext cx="9144000" cy="2342442"/>
          </a:xfrm>
        </p:spPr>
        <p:txBody>
          <a:bodyPr>
            <a:normAutofit/>
          </a:bodyPr>
          <a:lstStyle/>
          <a:p>
            <a:r>
              <a:rPr lang="de-DE" sz="3200" u="sng" dirty="0" smtClean="0"/>
              <a:t>Projekt I.</a:t>
            </a:r>
            <a:r>
              <a:rPr lang="de-DE" sz="3200" dirty="0" smtClean="0"/>
              <a:t>: „</a:t>
            </a:r>
            <a:r>
              <a:rPr lang="de-DE" sz="3200" dirty="0"/>
              <a:t>Krisenwissenschaft“ in einem soziologischen Laboratorium: </a:t>
            </a:r>
            <a:r>
              <a:rPr lang="de-DE" sz="3200" dirty="0" smtClean="0"/>
              <a:t/>
            </a:r>
            <a:br>
              <a:rPr lang="de-DE" sz="3200" dirty="0" smtClean="0"/>
            </a:br>
            <a:r>
              <a:rPr lang="de-DE" sz="3200" dirty="0" smtClean="0"/>
              <a:t>eine </a:t>
            </a:r>
            <a:r>
              <a:rPr lang="de-DE" sz="3200" dirty="0"/>
              <a:t>Radiographie der griechischen </a:t>
            </a:r>
            <a:r>
              <a:rPr lang="de-DE" sz="3200" dirty="0" smtClean="0"/>
              <a:t>Gegenwartsgesellschaft</a:t>
            </a:r>
            <a:br>
              <a:rPr lang="de-DE" sz="3200" dirty="0" smtClean="0"/>
            </a:br>
            <a:r>
              <a:rPr lang="de-DE" sz="3200" dirty="0" smtClean="0"/>
              <a:t>Nikos </a:t>
            </a:r>
            <a:r>
              <a:rPr lang="de-DE" sz="3200" dirty="0" err="1" smtClean="0"/>
              <a:t>Panayoutopolos</a:t>
            </a:r>
            <a:r>
              <a:rPr lang="de-DE" sz="3200" dirty="0" smtClean="0"/>
              <a:t> und Franz Schultheis</a:t>
            </a:r>
            <a:endParaRPr lang="de-DE" sz="3200" dirty="0"/>
          </a:p>
        </p:txBody>
      </p:sp>
      <p:sp>
        <p:nvSpPr>
          <p:cNvPr id="3" name="Untertitel 2"/>
          <p:cNvSpPr>
            <a:spLocks noGrp="1"/>
          </p:cNvSpPr>
          <p:nvPr>
            <p:ph type="subTitle" idx="1"/>
          </p:nvPr>
        </p:nvSpPr>
        <p:spPr>
          <a:xfrm>
            <a:off x="310443" y="3189110"/>
            <a:ext cx="8692445" cy="3570111"/>
          </a:xfrm>
        </p:spPr>
        <p:txBody>
          <a:bodyPr>
            <a:noAutofit/>
          </a:bodyPr>
          <a:lstStyle/>
          <a:p>
            <a:r>
              <a:rPr lang="de-DE" dirty="0" smtClean="0"/>
              <a:t>Galerie von rund 60 sozioanalytischen Porträts von Alltagsmenschen unterschiedlichster Herkunft und Statuspositionen auf der Basis ihrer Zeugnisse durchgeführt von Doktoranden und den beiden Projektleitern</a:t>
            </a:r>
            <a:endParaRPr lang="de-DE" dirty="0"/>
          </a:p>
        </p:txBody>
      </p:sp>
    </p:spTree>
    <p:extLst>
      <p:ext uri="{BB962C8B-B14F-4D97-AF65-F5344CB8AC3E}">
        <p14:creationId xmlns:p14="http://schemas.microsoft.com/office/powerpoint/2010/main" val="4312986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p:cNvPicPr>
            <a:picLocks noChangeAspect="1"/>
          </p:cNvPicPr>
          <p:nvPr/>
        </p:nvPicPr>
        <p:blipFill>
          <a:blip r:embed="rId2"/>
          <a:stretch>
            <a:fillRect/>
          </a:stretch>
        </p:blipFill>
        <p:spPr>
          <a:xfrm>
            <a:off x="607390" y="1082261"/>
            <a:ext cx="7951305" cy="4483652"/>
          </a:xfrm>
          <a:prstGeom prst="rect">
            <a:avLst/>
          </a:prstGeom>
        </p:spPr>
      </p:pic>
    </p:spTree>
    <p:extLst>
      <p:ext uri="{BB962C8B-B14F-4D97-AF65-F5344CB8AC3E}">
        <p14:creationId xmlns:p14="http://schemas.microsoft.com/office/powerpoint/2010/main" val="300600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38109"/>
            <a:ext cx="7772400" cy="3362342"/>
          </a:xfrm>
        </p:spPr>
        <p:txBody>
          <a:bodyPr>
            <a:normAutofit/>
          </a:bodyPr>
          <a:lstStyle/>
          <a:p>
            <a:r>
              <a:rPr lang="de-DE" dirty="0" smtClean="0"/>
              <a:t>Ärzte </a:t>
            </a:r>
            <a:r>
              <a:rPr lang="de-DE" dirty="0" smtClean="0"/>
              <a:t>und Psychiater als „Zeugen“ der Auswirkungen von </a:t>
            </a:r>
            <a:r>
              <a:rPr lang="de-DE" dirty="0"/>
              <a:t>K</a:t>
            </a:r>
            <a:r>
              <a:rPr lang="de-DE" dirty="0" smtClean="0"/>
              <a:t>rise auf die subjektive Befindlichkeit der betroffenen Menschen</a:t>
            </a:r>
            <a:endParaRPr lang="de-DE" dirty="0"/>
          </a:p>
        </p:txBody>
      </p:sp>
      <p:sp>
        <p:nvSpPr>
          <p:cNvPr id="3" name="Untertitel 2"/>
          <p:cNvSpPr>
            <a:spLocks noGrp="1"/>
          </p:cNvSpPr>
          <p:nvPr>
            <p:ph type="subTitle" idx="1"/>
          </p:nvPr>
        </p:nvSpPr>
        <p:spPr>
          <a:xfrm>
            <a:off x="416764" y="3886200"/>
            <a:ext cx="8727236" cy="2800660"/>
          </a:xfrm>
        </p:spPr>
        <p:txBody>
          <a:bodyPr/>
          <a:lstStyle/>
          <a:p>
            <a:r>
              <a:rPr lang="de-DE" dirty="0" smtClean="0"/>
              <a:t>Survey mit rund 600 Probanden</a:t>
            </a:r>
          </a:p>
          <a:p>
            <a:r>
              <a:rPr lang="de-DE" dirty="0" smtClean="0"/>
              <a:t>Tiefeninterviews mit 60 Probanden</a:t>
            </a:r>
            <a:endParaRPr lang="de-DE" dirty="0"/>
          </a:p>
        </p:txBody>
      </p:sp>
    </p:spTree>
    <p:extLst>
      <p:ext uri="{BB962C8B-B14F-4D97-AF65-F5344CB8AC3E}">
        <p14:creationId xmlns:p14="http://schemas.microsoft.com/office/powerpoint/2010/main" val="1151026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1FF5481D-800C-4F34-B3D6-C18BC0A4FD2D}" type="slidenum">
              <a:rPr lang="de-CH" smtClean="0"/>
              <a:pPr/>
              <a:t>7</a:t>
            </a:fld>
            <a:endParaRPr lang="de-CH"/>
          </a:p>
        </p:txBody>
      </p:sp>
      <p:sp>
        <p:nvSpPr>
          <p:cNvPr id="5" name="Title 1"/>
          <p:cNvSpPr txBox="1">
            <a:spLocks/>
          </p:cNvSpPr>
          <p:nvPr/>
        </p:nvSpPr>
        <p:spPr>
          <a:xfrm>
            <a:off x="457200" y="274638"/>
            <a:ext cx="8229600" cy="1143000"/>
          </a:xfrm>
          <a:prstGeom prst="rect">
            <a:avLst/>
          </a:prstGeom>
        </p:spPr>
        <p:txBody>
          <a:bodyPr>
            <a:normAutofit/>
          </a:bodyPr>
          <a:lstStyle>
            <a:lvl1pPr algn="l" defTabSz="914400" rtl="0" eaLnBrk="1" latinLnBrk="0" hangingPunct="1">
              <a:spcBef>
                <a:spcPct val="0"/>
              </a:spcBef>
              <a:buNone/>
              <a:defRPr sz="3000" kern="1200">
                <a:solidFill>
                  <a:schemeClr val="accent1"/>
                </a:solidFill>
                <a:latin typeface="+mj-lt"/>
                <a:ea typeface="+mj-ea"/>
                <a:cs typeface="+mj-cs"/>
              </a:defRPr>
            </a:lvl1pPr>
          </a:lstStyle>
          <a:p>
            <a:r>
              <a:rPr lang="de-CH" sz="2400" b="1" dirty="0" smtClean="0"/>
              <a:t>Ergebnisse der griechischen Surveys (N=520) 	(1)</a:t>
            </a:r>
            <a:endParaRPr lang="de-CH" sz="2400" b="1" dirty="0"/>
          </a:p>
        </p:txBody>
      </p:sp>
      <p:sp>
        <p:nvSpPr>
          <p:cNvPr id="6" name="Content Placeholder 2"/>
          <p:cNvSpPr txBox="1">
            <a:spLocks/>
          </p:cNvSpPr>
          <p:nvPr/>
        </p:nvSpPr>
        <p:spPr>
          <a:xfrm>
            <a:off x="457200" y="1321806"/>
            <a:ext cx="8640000" cy="5033727"/>
          </a:xfrm>
          <a:prstGeom prst="rect">
            <a:avLst/>
          </a:prstGeom>
        </p:spPr>
        <p:txBody>
          <a:bodyPr>
            <a:normAutofit fontScale="92500"/>
          </a:bodyPr>
          <a:lstStyle>
            <a:lvl1pPr marL="457200" indent="-457200" algn="l" defTabSz="914400" rtl="0" eaLnBrk="1" latinLnBrk="0" hangingPunct="1">
              <a:spcBef>
                <a:spcPct val="20000"/>
              </a:spcBef>
              <a:buFont typeface="+mj-lt"/>
              <a:buAutoNum type="arabicPeriod"/>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mj-lt"/>
              <a:buNone/>
            </a:pPr>
            <a:r>
              <a:rPr lang="de-CH" dirty="0" smtClean="0"/>
              <a:t>Eigene Betroffenheit vom 		sehr stark 		242</a:t>
            </a:r>
          </a:p>
          <a:p>
            <a:pPr marL="0" indent="0">
              <a:spcBef>
                <a:spcPts val="0"/>
              </a:spcBef>
              <a:buFont typeface="+mj-lt"/>
              <a:buNone/>
            </a:pPr>
            <a:r>
              <a:rPr lang="de-CH" dirty="0" smtClean="0"/>
              <a:t>Wandel der Arbeit			ziemlich 		200</a:t>
            </a:r>
          </a:p>
          <a:p>
            <a:pPr marL="0" indent="0">
              <a:spcBef>
                <a:spcPts val="0"/>
              </a:spcBef>
              <a:buFont typeface="+mj-lt"/>
              <a:buNone/>
            </a:pPr>
            <a:endParaRPr lang="de-CH" dirty="0" smtClean="0"/>
          </a:p>
          <a:p>
            <a:pPr marL="0" indent="0">
              <a:spcBef>
                <a:spcPts val="0"/>
              </a:spcBef>
              <a:buFont typeface="+mj-lt"/>
              <a:buNone/>
            </a:pPr>
            <a:r>
              <a:rPr lang="de-CH" dirty="0" smtClean="0"/>
              <a:t>Häufigkeit des Themas Arbeit</a:t>
            </a:r>
            <a:r>
              <a:rPr lang="de-CH" dirty="0"/>
              <a:t>	</a:t>
            </a:r>
            <a:r>
              <a:rPr lang="de-CH" dirty="0" smtClean="0"/>
              <a:t>	sehr oft		203</a:t>
            </a:r>
          </a:p>
          <a:p>
            <a:pPr marL="0" indent="0">
              <a:spcBef>
                <a:spcPts val="0"/>
              </a:spcBef>
              <a:buFont typeface="+mj-lt"/>
              <a:buNone/>
            </a:pPr>
            <a:r>
              <a:rPr lang="de-CH" dirty="0" smtClean="0"/>
              <a:t>im Patientengespräch			oft			228</a:t>
            </a:r>
          </a:p>
          <a:p>
            <a:pPr marL="0" indent="0">
              <a:spcBef>
                <a:spcPts val="0"/>
              </a:spcBef>
              <a:buFont typeface="+mj-lt"/>
              <a:buNone/>
            </a:pPr>
            <a:r>
              <a:rPr lang="de-CH" dirty="0" smtClean="0"/>
              <a:t>					nie		</a:t>
            </a:r>
            <a:r>
              <a:rPr lang="de-CH" dirty="0"/>
              <a:t>	</a:t>
            </a:r>
            <a:r>
              <a:rPr lang="de-CH" dirty="0" smtClean="0"/>
              <a:t>    3</a:t>
            </a:r>
          </a:p>
          <a:p>
            <a:pPr marL="0" indent="0">
              <a:spcBef>
                <a:spcPts val="0"/>
              </a:spcBef>
              <a:buFont typeface="+mj-lt"/>
              <a:buNone/>
            </a:pPr>
            <a:endParaRPr lang="de-CH" dirty="0" smtClean="0"/>
          </a:p>
          <a:p>
            <a:pPr marL="0" indent="0">
              <a:spcBef>
                <a:spcPts val="0"/>
              </a:spcBef>
              <a:buFont typeface="+mj-lt"/>
              <a:buNone/>
            </a:pPr>
            <a:r>
              <a:rPr lang="de-CH" dirty="0" smtClean="0"/>
              <a:t>Zunahme dieser Thematisierungen	sehr gross		168</a:t>
            </a:r>
          </a:p>
          <a:p>
            <a:pPr marL="0" indent="0">
              <a:spcBef>
                <a:spcPts val="0"/>
              </a:spcBef>
              <a:buFont typeface="+mj-lt"/>
              <a:buNone/>
            </a:pPr>
            <a:r>
              <a:rPr lang="de-CH" dirty="0" smtClean="0"/>
              <a:t>von Arbeit beim Patientengespräch	gross			247</a:t>
            </a:r>
          </a:p>
          <a:p>
            <a:pPr marL="0" indent="0">
              <a:spcBef>
                <a:spcPts val="0"/>
              </a:spcBef>
              <a:buFont typeface="+mj-lt"/>
              <a:buNone/>
            </a:pPr>
            <a:endParaRPr lang="de-CH" dirty="0" smtClean="0"/>
          </a:p>
          <a:p>
            <a:pPr marL="0" indent="0">
              <a:spcBef>
                <a:spcPts val="0"/>
              </a:spcBef>
              <a:buFont typeface="+mj-lt"/>
              <a:buNone/>
            </a:pPr>
            <a:r>
              <a:rPr lang="de-CH" dirty="0" smtClean="0"/>
              <a:t>Lohnreduktion und Knappheit		sehr oft		190</a:t>
            </a:r>
          </a:p>
          <a:p>
            <a:pPr marL="0" indent="0">
              <a:spcBef>
                <a:spcPts val="0"/>
              </a:spcBef>
              <a:buFont typeface="+mj-lt"/>
              <a:buNone/>
            </a:pPr>
            <a:r>
              <a:rPr lang="de-CH" dirty="0" smtClean="0"/>
              <a:t>des Einkommens als Gründe		oft			196</a:t>
            </a:r>
          </a:p>
          <a:p>
            <a:pPr marL="0" indent="0">
              <a:spcBef>
                <a:spcPts val="0"/>
              </a:spcBef>
              <a:buFont typeface="+mj-lt"/>
              <a:buNone/>
            </a:pPr>
            <a:endParaRPr lang="de-CH" sz="2000" dirty="0" smtClean="0"/>
          </a:p>
          <a:p>
            <a:pPr marL="0" indent="0">
              <a:spcBef>
                <a:spcPts val="0"/>
              </a:spcBef>
              <a:buFont typeface="+mj-lt"/>
              <a:buNone/>
            </a:pPr>
            <a:endParaRPr lang="de-CH" sz="2000" dirty="0" smtClean="0"/>
          </a:p>
          <a:p>
            <a:pPr marL="0" indent="0">
              <a:spcBef>
                <a:spcPts val="0"/>
              </a:spcBef>
              <a:buFont typeface="+mj-lt"/>
              <a:buNone/>
            </a:pPr>
            <a:endParaRPr lang="de-CH" sz="2000" dirty="0" smtClean="0"/>
          </a:p>
          <a:p>
            <a:pPr marL="0" indent="0">
              <a:spcBef>
                <a:spcPts val="0"/>
              </a:spcBef>
              <a:buFont typeface="+mj-lt"/>
              <a:buNone/>
            </a:pPr>
            <a:endParaRPr lang="de-CH" sz="2000" dirty="0" smtClean="0"/>
          </a:p>
          <a:p>
            <a:pPr marL="0" indent="0">
              <a:spcBef>
                <a:spcPts val="0"/>
              </a:spcBef>
              <a:buFont typeface="+mj-lt"/>
              <a:buNone/>
            </a:pPr>
            <a:endParaRPr lang="de-CH" sz="2000" dirty="0" smtClean="0"/>
          </a:p>
          <a:p>
            <a:pPr marL="0" indent="0">
              <a:buFont typeface="+mj-lt"/>
              <a:buNone/>
            </a:pPr>
            <a:endParaRPr lang="de-CH" dirty="0" smtClean="0"/>
          </a:p>
        </p:txBody>
      </p:sp>
    </p:spTree>
    <p:extLst>
      <p:ext uri="{BB962C8B-B14F-4D97-AF65-F5344CB8AC3E}">
        <p14:creationId xmlns:p14="http://schemas.microsoft.com/office/powerpoint/2010/main" val="33021918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1FF5481D-800C-4F34-B3D6-C18BC0A4FD2D}" type="slidenum">
              <a:rPr lang="de-CH" smtClean="0"/>
              <a:pPr/>
              <a:t>8</a:t>
            </a:fld>
            <a:endParaRPr lang="de-CH"/>
          </a:p>
        </p:txBody>
      </p:sp>
      <p:sp>
        <p:nvSpPr>
          <p:cNvPr id="3" name="Title 1"/>
          <p:cNvSpPr txBox="1">
            <a:spLocks/>
          </p:cNvSpPr>
          <p:nvPr/>
        </p:nvSpPr>
        <p:spPr>
          <a:xfrm>
            <a:off x="457200" y="274638"/>
            <a:ext cx="8229600" cy="1143000"/>
          </a:xfrm>
          <a:prstGeom prst="rect">
            <a:avLst/>
          </a:prstGeom>
        </p:spPr>
        <p:txBody>
          <a:bodyPr>
            <a:normAutofit/>
          </a:bodyPr>
          <a:lstStyle>
            <a:lvl1pPr algn="l" defTabSz="914400" rtl="0" eaLnBrk="1" latinLnBrk="0" hangingPunct="1">
              <a:spcBef>
                <a:spcPct val="0"/>
              </a:spcBef>
              <a:buNone/>
              <a:defRPr sz="3000" kern="1200">
                <a:solidFill>
                  <a:schemeClr val="accent1"/>
                </a:solidFill>
                <a:latin typeface="+mj-lt"/>
                <a:ea typeface="+mj-ea"/>
                <a:cs typeface="+mj-cs"/>
              </a:defRPr>
            </a:lvl1pPr>
          </a:lstStyle>
          <a:p>
            <a:r>
              <a:rPr lang="de-CH" sz="2400" b="1" dirty="0" smtClean="0"/>
              <a:t>Ergebnisse der griechischen Surveys (N=520) 	 (2)</a:t>
            </a:r>
            <a:endParaRPr lang="de-CH" sz="2400" b="1" dirty="0"/>
          </a:p>
        </p:txBody>
      </p:sp>
      <p:sp>
        <p:nvSpPr>
          <p:cNvPr id="4" name="Content Placeholder 2"/>
          <p:cNvSpPr txBox="1">
            <a:spLocks/>
          </p:cNvSpPr>
          <p:nvPr/>
        </p:nvSpPr>
        <p:spPr>
          <a:xfrm>
            <a:off x="457200" y="1321806"/>
            <a:ext cx="8640000" cy="5033727"/>
          </a:xfrm>
          <a:prstGeom prst="rect">
            <a:avLst/>
          </a:prstGeom>
        </p:spPr>
        <p:txBody>
          <a:bodyPr>
            <a:normAutofit/>
          </a:bodyPr>
          <a:lstStyle>
            <a:lvl1pPr marL="457200" indent="-457200" algn="l" defTabSz="914400" rtl="0" eaLnBrk="1" latinLnBrk="0" hangingPunct="1">
              <a:spcBef>
                <a:spcPct val="20000"/>
              </a:spcBef>
              <a:buFont typeface="+mj-lt"/>
              <a:buAutoNum type="arabicPeriod"/>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mj-lt"/>
              <a:buNone/>
            </a:pPr>
            <a:r>
              <a:rPr lang="de-CH" dirty="0" smtClean="0"/>
              <a:t>Unsicherheit der Anstellung	sehr oft		297</a:t>
            </a:r>
          </a:p>
          <a:p>
            <a:pPr marL="0" indent="0">
              <a:spcBef>
                <a:spcPts val="0"/>
              </a:spcBef>
              <a:buFont typeface="+mj-lt"/>
              <a:buNone/>
            </a:pPr>
            <a:r>
              <a:rPr lang="de-CH" dirty="0" smtClean="0"/>
              <a:t>					oft			154</a:t>
            </a:r>
          </a:p>
          <a:p>
            <a:pPr marL="0" indent="0">
              <a:spcBef>
                <a:spcPts val="0"/>
              </a:spcBef>
              <a:buFont typeface="+mj-lt"/>
              <a:buNone/>
            </a:pPr>
            <a:endParaRPr lang="de-CH" dirty="0" smtClean="0"/>
          </a:p>
          <a:p>
            <a:pPr marL="0" indent="0">
              <a:spcBef>
                <a:spcPts val="0"/>
              </a:spcBef>
              <a:buFont typeface="+mj-lt"/>
              <a:buNone/>
            </a:pPr>
            <a:r>
              <a:rPr lang="de-CH" dirty="0" smtClean="0"/>
              <a:t>Direkte Angst von			sehr oft		288</a:t>
            </a:r>
          </a:p>
          <a:p>
            <a:pPr marL="0" indent="0">
              <a:spcBef>
                <a:spcPts val="0"/>
              </a:spcBef>
              <a:buFont typeface="+mj-lt"/>
              <a:buNone/>
            </a:pPr>
            <a:r>
              <a:rPr lang="de-CH" dirty="0" smtClean="0"/>
              <a:t>Arbeitslosigkeit			oft			163</a:t>
            </a:r>
          </a:p>
          <a:p>
            <a:pPr marL="0" indent="0">
              <a:spcBef>
                <a:spcPts val="0"/>
              </a:spcBef>
              <a:buFont typeface="+mj-lt"/>
              <a:buNone/>
            </a:pPr>
            <a:endParaRPr lang="de-CH" dirty="0" smtClean="0"/>
          </a:p>
          <a:p>
            <a:pPr marL="0" indent="0">
              <a:spcBef>
                <a:spcPts val="0"/>
              </a:spcBef>
              <a:buFont typeface="+mj-lt"/>
              <a:buNone/>
            </a:pPr>
            <a:r>
              <a:rPr lang="de-CH" dirty="0" smtClean="0"/>
              <a:t>Häufigkeit Krankschreibungen	konstant		176</a:t>
            </a:r>
          </a:p>
          <a:p>
            <a:pPr marL="0" indent="0">
              <a:spcBef>
                <a:spcPts val="0"/>
              </a:spcBef>
              <a:buFont typeface="+mj-lt"/>
              <a:buNone/>
            </a:pPr>
            <a:r>
              <a:rPr lang="de-CH" dirty="0" smtClean="0"/>
              <a:t>					Abnahme		215</a:t>
            </a:r>
          </a:p>
          <a:p>
            <a:pPr marL="0" indent="0">
              <a:spcBef>
                <a:spcPts val="0"/>
              </a:spcBef>
              <a:buFont typeface="+mj-lt"/>
              <a:buNone/>
            </a:pPr>
            <a:r>
              <a:rPr lang="de-CH" dirty="0" smtClean="0"/>
              <a:t>					</a:t>
            </a:r>
          </a:p>
          <a:p>
            <a:pPr marL="0" indent="0">
              <a:spcBef>
                <a:spcPts val="0"/>
              </a:spcBef>
              <a:buFont typeface="+mj-lt"/>
              <a:buNone/>
            </a:pPr>
            <a:endParaRPr lang="de-CH" sz="2000" dirty="0" smtClean="0"/>
          </a:p>
          <a:p>
            <a:pPr marL="0" indent="0">
              <a:spcBef>
                <a:spcPts val="0"/>
              </a:spcBef>
              <a:buFont typeface="+mj-lt"/>
              <a:buNone/>
            </a:pPr>
            <a:endParaRPr lang="de-CH" sz="2000" dirty="0" smtClean="0"/>
          </a:p>
          <a:p>
            <a:pPr marL="0" indent="0">
              <a:spcBef>
                <a:spcPts val="0"/>
              </a:spcBef>
              <a:buFont typeface="+mj-lt"/>
              <a:buNone/>
            </a:pPr>
            <a:endParaRPr lang="de-CH" sz="2000" dirty="0" smtClean="0"/>
          </a:p>
          <a:p>
            <a:pPr marL="0" indent="0">
              <a:spcBef>
                <a:spcPts val="0"/>
              </a:spcBef>
              <a:buFont typeface="+mj-lt"/>
              <a:buNone/>
            </a:pPr>
            <a:endParaRPr lang="de-CH" sz="2000" dirty="0" smtClean="0"/>
          </a:p>
          <a:p>
            <a:pPr marL="0" indent="0">
              <a:spcBef>
                <a:spcPts val="0"/>
              </a:spcBef>
              <a:buFont typeface="+mj-lt"/>
              <a:buNone/>
            </a:pPr>
            <a:endParaRPr lang="de-CH" sz="2000" dirty="0" smtClean="0"/>
          </a:p>
          <a:p>
            <a:pPr marL="0" indent="0">
              <a:buFont typeface="+mj-lt"/>
              <a:buNone/>
            </a:pPr>
            <a:endParaRPr lang="de-CH" dirty="0" smtClean="0"/>
          </a:p>
        </p:txBody>
      </p:sp>
    </p:spTree>
    <p:extLst>
      <p:ext uri="{BB962C8B-B14F-4D97-AF65-F5344CB8AC3E}">
        <p14:creationId xmlns:p14="http://schemas.microsoft.com/office/powerpoint/2010/main" val="3737665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307275" y="58846"/>
            <a:ext cx="8836725" cy="6001642"/>
          </a:xfrm>
          <a:prstGeom prst="rect">
            <a:avLst/>
          </a:prstGeom>
        </p:spPr>
        <p:txBody>
          <a:bodyPr wrap="square">
            <a:spAutoFit/>
          </a:bodyPr>
          <a:lstStyle/>
          <a:p>
            <a:endParaRPr lang="de-DE" sz="2400" dirty="0" smtClean="0"/>
          </a:p>
          <a:p>
            <a:endParaRPr lang="de-DE" sz="2400" dirty="0"/>
          </a:p>
          <a:p>
            <a:endParaRPr lang="de-DE" sz="2400" dirty="0" smtClean="0"/>
          </a:p>
          <a:p>
            <a:r>
              <a:rPr lang="de-DE" sz="2400" dirty="0" smtClean="0"/>
              <a:t>Da </a:t>
            </a:r>
            <a:r>
              <a:rPr lang="de-DE" sz="2400" dirty="0"/>
              <a:t>es sich </a:t>
            </a:r>
            <a:r>
              <a:rPr lang="de-DE" sz="2400" dirty="0" smtClean="0"/>
              <a:t>bei Gesellschaftskrisen um </a:t>
            </a:r>
            <a:r>
              <a:rPr lang="de-DE" sz="2400" dirty="0"/>
              <a:t>grundlegend prozesshafte Phänomene mit unterschiedlichen konjunkturellen Ausprägungen in einer „</a:t>
            </a:r>
            <a:r>
              <a:rPr lang="de-DE" sz="2400" dirty="0" err="1"/>
              <a:t>longue</a:t>
            </a:r>
            <a:r>
              <a:rPr lang="de-DE" sz="2400" dirty="0"/>
              <a:t> </a:t>
            </a:r>
            <a:r>
              <a:rPr lang="de-DE" sz="2400" dirty="0" err="1"/>
              <a:t>durée</a:t>
            </a:r>
            <a:r>
              <a:rPr lang="de-DE" sz="2400" dirty="0"/>
              <a:t>“ der biographischen Erfahrung und des „</a:t>
            </a:r>
            <a:r>
              <a:rPr lang="de-DE" sz="2400" dirty="0" err="1"/>
              <a:t>social</a:t>
            </a:r>
            <a:r>
              <a:rPr lang="de-DE" sz="2400" dirty="0"/>
              <a:t> </a:t>
            </a:r>
            <a:r>
              <a:rPr lang="de-DE" sz="2400" dirty="0" err="1"/>
              <a:t>learning</a:t>
            </a:r>
            <a:r>
              <a:rPr lang="de-DE" sz="2400" dirty="0"/>
              <a:t>“ im Umgang mit Krise handelt, greifen wir hier auf die </a:t>
            </a:r>
            <a:r>
              <a:rPr lang="de-DE" sz="2400" dirty="0" smtClean="0"/>
              <a:t>Gelegenheit </a:t>
            </a:r>
            <a:r>
              <a:rPr lang="de-DE" sz="2400" dirty="0"/>
              <a:t>zurück, mittels </a:t>
            </a:r>
            <a:r>
              <a:rPr lang="de-DE" sz="2400" dirty="0" smtClean="0"/>
              <a:t>des bereits </a:t>
            </a:r>
            <a:r>
              <a:rPr lang="de-DE" sz="2400" dirty="0"/>
              <a:t>in den Jahren 2011/2012 </a:t>
            </a:r>
            <a:r>
              <a:rPr lang="de-DE" sz="2400" dirty="0" smtClean="0"/>
              <a:t>durchgeführten </a:t>
            </a:r>
            <a:r>
              <a:rPr lang="de-DE" sz="2400" dirty="0"/>
              <a:t>Sets an Interviews mit rund </a:t>
            </a:r>
            <a:r>
              <a:rPr lang="de-DE" sz="2400" dirty="0" smtClean="0"/>
              <a:t>60 </a:t>
            </a:r>
            <a:r>
              <a:rPr lang="de-DE" sz="2400" dirty="0"/>
              <a:t>Griechinnen und Griechen einen longitudinalen Zugang zu Prozessen und Dynamiken der subjektiven Krisenerfahrung und -verarbeitung zu konzipieren. </a:t>
            </a:r>
            <a:r>
              <a:rPr lang="de-DE" sz="2400" dirty="0" smtClean="0"/>
              <a:t>Geplant </a:t>
            </a:r>
            <a:r>
              <a:rPr lang="de-DE" sz="2400" dirty="0"/>
              <a:t>ist, sie im Abstand von je zwölf Monaten noch drei Mal mit einem qualitativen Forschungsansatz ausführlich zu befragen und allfällige sozioökonomische Veränderungen im Stil eines Mini-Haushaltspanels zu erfassen.</a:t>
            </a:r>
          </a:p>
        </p:txBody>
      </p:sp>
      <p:sp>
        <p:nvSpPr>
          <p:cNvPr id="5" name="Titel 4"/>
          <p:cNvSpPr>
            <a:spLocks noGrp="1"/>
          </p:cNvSpPr>
          <p:nvPr>
            <p:ph type="title"/>
          </p:nvPr>
        </p:nvSpPr>
        <p:spPr>
          <a:xfrm rot="10800000" flipV="1">
            <a:off x="457200" y="58846"/>
            <a:ext cx="8229600" cy="945014"/>
          </a:xfrm>
        </p:spPr>
        <p:txBody>
          <a:bodyPr>
            <a:normAutofit/>
          </a:bodyPr>
          <a:lstStyle/>
          <a:p>
            <a:pPr algn="ctr"/>
            <a:r>
              <a:rPr lang="de-DE" sz="4000" u="sng" dirty="0" smtClean="0"/>
              <a:t>Projekt II: </a:t>
            </a:r>
            <a:r>
              <a:rPr lang="de-DE" sz="4000" dirty="0" err="1" smtClean="0"/>
              <a:t>Crisis</a:t>
            </a:r>
            <a:r>
              <a:rPr lang="de-DE" sz="4000" dirty="0" smtClean="0"/>
              <a:t> in </a:t>
            </a:r>
            <a:r>
              <a:rPr lang="de-DE" sz="4000" dirty="0" err="1" smtClean="0"/>
              <a:t>Greece</a:t>
            </a:r>
            <a:endParaRPr lang="de-DE" sz="4000" dirty="0"/>
          </a:p>
        </p:txBody>
      </p:sp>
    </p:spTree>
    <p:extLst>
      <p:ext uri="{BB962C8B-B14F-4D97-AF65-F5344CB8AC3E}">
        <p14:creationId xmlns:p14="http://schemas.microsoft.com/office/powerpoint/2010/main" val="40444255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9513" y="287338"/>
            <a:ext cx="8964488" cy="1008062"/>
          </a:xfrm>
        </p:spPr>
        <p:txBody>
          <a:bodyPr/>
          <a:lstStyle/>
          <a:p>
            <a:r>
              <a:rPr lang="de-CH" b="1" dirty="0"/>
              <a:t>Einige Eckdaten zur Krise des griechischen Gesundheitswesens</a:t>
            </a:r>
            <a:br>
              <a:rPr lang="de-CH" b="1" dirty="0"/>
            </a:br>
            <a:endParaRPr lang="de-CH" dirty="0"/>
          </a:p>
        </p:txBody>
      </p:sp>
      <p:sp>
        <p:nvSpPr>
          <p:cNvPr id="3" name="Content Placeholder 2"/>
          <p:cNvSpPr>
            <a:spLocks noGrp="1"/>
          </p:cNvSpPr>
          <p:nvPr>
            <p:ph idx="4294967295"/>
          </p:nvPr>
        </p:nvSpPr>
        <p:spPr>
          <a:xfrm>
            <a:off x="249040" y="1340768"/>
            <a:ext cx="8892480" cy="4846638"/>
          </a:xfrm>
        </p:spPr>
        <p:txBody>
          <a:bodyPr/>
          <a:lstStyle/>
          <a:p>
            <a:pPr marL="0" indent="0">
              <a:buNone/>
            </a:pPr>
            <a:r>
              <a:rPr lang="de-CH" sz="3600" dirty="0" smtClean="0"/>
              <a:t>Nach Vorgabe der internationalen Kreditgeber musste Griechenland die Ausgabe für das Gesundheitswesen auf 6 % der Wirtschaftsleistung kürzen (in Deutschland 11 %). </a:t>
            </a:r>
          </a:p>
          <a:p>
            <a:pPr marL="0" indent="0">
              <a:buNone/>
            </a:pPr>
            <a:r>
              <a:rPr lang="de-CH" sz="3600" dirty="0" smtClean="0"/>
              <a:t>Die Gesundheitsausgaben fielen von 2009 bis 2012 von 22,5 auf 9,5 Milliarden.</a:t>
            </a:r>
            <a:endParaRPr lang="de-CH" sz="3600" dirty="0"/>
          </a:p>
        </p:txBody>
      </p:sp>
    </p:spTree>
    <p:extLst>
      <p:ext uri="{BB962C8B-B14F-4D97-AF65-F5344CB8AC3E}">
        <p14:creationId xmlns:p14="http://schemas.microsoft.com/office/powerpoint/2010/main" val="33222653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9513" y="287338"/>
            <a:ext cx="8964488" cy="1008062"/>
          </a:xfrm>
        </p:spPr>
        <p:txBody>
          <a:bodyPr/>
          <a:lstStyle/>
          <a:p>
            <a:r>
              <a:rPr lang="de-CH" b="1" dirty="0"/>
              <a:t>Einige Eckdaten zur Krise des griechischen Gesundheitswesens</a:t>
            </a:r>
            <a:br>
              <a:rPr lang="de-CH" b="1" dirty="0"/>
            </a:br>
            <a:endParaRPr lang="de-CH" dirty="0"/>
          </a:p>
        </p:txBody>
      </p:sp>
      <p:sp>
        <p:nvSpPr>
          <p:cNvPr id="3" name="Content Placeholder 2"/>
          <p:cNvSpPr>
            <a:spLocks noGrp="1"/>
          </p:cNvSpPr>
          <p:nvPr>
            <p:ph idx="4294967295"/>
          </p:nvPr>
        </p:nvSpPr>
        <p:spPr>
          <a:xfrm>
            <a:off x="107504" y="1368425"/>
            <a:ext cx="9036497" cy="4846638"/>
          </a:xfrm>
        </p:spPr>
        <p:txBody>
          <a:bodyPr/>
          <a:lstStyle/>
          <a:p>
            <a:pPr marL="0" indent="0">
              <a:buNone/>
            </a:pPr>
            <a:endParaRPr lang="de-CH" dirty="0" smtClean="0"/>
          </a:p>
          <a:p>
            <a:pPr marL="0" indent="0">
              <a:buNone/>
            </a:pPr>
            <a:r>
              <a:rPr lang="de-CH" sz="3600" dirty="0" smtClean="0"/>
              <a:t>Zahl der Totgeburten nahm um mehr </a:t>
            </a:r>
          </a:p>
          <a:p>
            <a:pPr marL="0" indent="0">
              <a:buNone/>
            </a:pPr>
            <a:r>
              <a:rPr lang="de-CH" sz="3600" dirty="0" smtClean="0"/>
              <a:t>als 20 % zu</a:t>
            </a:r>
          </a:p>
          <a:p>
            <a:pPr marL="0" indent="0">
              <a:buNone/>
            </a:pPr>
            <a:r>
              <a:rPr lang="de-CH" sz="3600" dirty="0" smtClean="0"/>
              <a:t>Zahl der Kinder mit zu niedrigem Geburtsgewicht nahm um 20 % zu</a:t>
            </a:r>
          </a:p>
          <a:p>
            <a:pPr marL="0" indent="0">
              <a:buNone/>
            </a:pPr>
            <a:r>
              <a:rPr lang="de-CH" sz="3600" dirty="0" smtClean="0"/>
              <a:t>Säuglingssterblichkeit ist um mehr als 40 % gestiegen</a:t>
            </a:r>
          </a:p>
        </p:txBody>
      </p:sp>
    </p:spTree>
    <p:extLst>
      <p:ext uri="{BB962C8B-B14F-4D97-AF65-F5344CB8AC3E}">
        <p14:creationId xmlns:p14="http://schemas.microsoft.com/office/powerpoint/2010/main" val="17846100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116632"/>
            <a:ext cx="9144000" cy="936104"/>
          </a:xfrm>
        </p:spPr>
        <p:txBody>
          <a:bodyPr/>
          <a:lstStyle/>
          <a:p>
            <a:r>
              <a:rPr lang="de-CH" b="1" dirty="0"/>
              <a:t>Einige Eckdaten zur Krise des griechischen Gesundheitswesens</a:t>
            </a:r>
            <a:br>
              <a:rPr lang="de-CH" b="1" dirty="0"/>
            </a:br>
            <a:endParaRPr lang="de-CH" dirty="0"/>
          </a:p>
        </p:txBody>
      </p:sp>
      <p:sp>
        <p:nvSpPr>
          <p:cNvPr id="3" name="Content Placeholder 2"/>
          <p:cNvSpPr>
            <a:spLocks noGrp="1"/>
          </p:cNvSpPr>
          <p:nvPr>
            <p:ph idx="4294967295"/>
          </p:nvPr>
        </p:nvSpPr>
        <p:spPr>
          <a:xfrm>
            <a:off x="107505" y="1124745"/>
            <a:ext cx="9036496" cy="5090318"/>
          </a:xfrm>
        </p:spPr>
        <p:txBody>
          <a:bodyPr/>
          <a:lstStyle/>
          <a:p>
            <a:pPr marL="0" indent="0">
              <a:buNone/>
            </a:pPr>
            <a:r>
              <a:rPr lang="de-CH" sz="2800" dirty="0" smtClean="0"/>
              <a:t>- Der </a:t>
            </a:r>
            <a:r>
              <a:rPr lang="de-CH" sz="2800" dirty="0"/>
              <a:t>Anteil der von Armut betroffenen Kinder stieg von </a:t>
            </a:r>
            <a:endParaRPr lang="de-CH" sz="2800" dirty="0" smtClean="0"/>
          </a:p>
          <a:p>
            <a:pPr marL="0" indent="0">
              <a:buNone/>
            </a:pPr>
            <a:r>
              <a:rPr lang="de-CH" sz="2800" dirty="0" smtClean="0"/>
              <a:t>2008 </a:t>
            </a:r>
            <a:r>
              <a:rPr lang="de-CH" sz="2800" dirty="0"/>
              <a:t>bis 2012 von 23 % auf 40 %</a:t>
            </a:r>
            <a:r>
              <a:rPr lang="de-CH" sz="2800" dirty="0" smtClean="0"/>
              <a:t>.</a:t>
            </a:r>
          </a:p>
          <a:p>
            <a:pPr marL="0" indent="0">
              <a:buNone/>
            </a:pPr>
            <a:r>
              <a:rPr lang="de-CH" sz="2800" dirty="0" smtClean="0"/>
              <a:t>- Rund </a:t>
            </a:r>
            <a:r>
              <a:rPr lang="de-CH" sz="2800" dirty="0"/>
              <a:t>30 % der Griechen und Griechinnen sind nicht mehr krankenversichert</a:t>
            </a:r>
            <a:r>
              <a:rPr lang="de-CH" sz="2800" dirty="0" smtClean="0"/>
              <a:t>.</a:t>
            </a:r>
            <a:endParaRPr lang="de-CH" sz="2800" dirty="0"/>
          </a:p>
          <a:p>
            <a:pPr marL="0" indent="0">
              <a:buNone/>
            </a:pPr>
            <a:r>
              <a:rPr lang="de-CH" sz="2800" dirty="0" smtClean="0"/>
              <a:t>- Massive Rückkehr von Kinderkrankheiten wie Masern, Mumps, Keuchhusten, Diphtherie.</a:t>
            </a:r>
          </a:p>
          <a:p>
            <a:pPr marL="0" indent="0">
              <a:buNone/>
            </a:pPr>
            <a:r>
              <a:rPr lang="de-CH" sz="2800" smtClean="0"/>
              <a:t>- Gespart </a:t>
            </a:r>
            <a:r>
              <a:rPr lang="de-CH" sz="2800" dirty="0" smtClean="0"/>
              <a:t>wird u.a. an Impfungen:</a:t>
            </a:r>
          </a:p>
          <a:p>
            <a:pPr marL="0" indent="0">
              <a:buNone/>
            </a:pPr>
            <a:r>
              <a:rPr lang="de-CH" sz="2800" dirty="0" smtClean="0"/>
              <a:t>nur 70 % der Kinder sind gegen Tetanus, 60 % gegen Röteln etc. geimpft- - </a:t>
            </a:r>
          </a:p>
        </p:txBody>
      </p:sp>
    </p:spTree>
    <p:extLst>
      <p:ext uri="{BB962C8B-B14F-4D97-AF65-F5344CB8AC3E}">
        <p14:creationId xmlns:p14="http://schemas.microsoft.com/office/powerpoint/2010/main" val="13870149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0" y="0"/>
            <a:ext cx="9144000" cy="2262024"/>
          </a:xfrm>
        </p:spPr>
        <p:txBody>
          <a:bodyPr>
            <a:normAutofit/>
          </a:bodyPr>
          <a:lstStyle/>
          <a:p>
            <a:r>
              <a:rPr lang="de-DE" sz="5400" dirty="0" smtClean="0"/>
              <a:t>Die Sorge um das Los der Kinder </a:t>
            </a:r>
            <a:endParaRPr lang="de-DE" sz="5400" dirty="0"/>
          </a:p>
        </p:txBody>
      </p:sp>
      <p:sp>
        <p:nvSpPr>
          <p:cNvPr id="3" name="Untertitel 2"/>
          <p:cNvSpPr>
            <a:spLocks noGrp="1"/>
          </p:cNvSpPr>
          <p:nvPr>
            <p:ph type="subTitle" idx="1"/>
          </p:nvPr>
        </p:nvSpPr>
        <p:spPr>
          <a:xfrm>
            <a:off x="198459" y="2043758"/>
            <a:ext cx="9089424" cy="4504206"/>
          </a:xfrm>
        </p:spPr>
        <p:txBody>
          <a:bodyPr>
            <a:normAutofit/>
          </a:bodyPr>
          <a:lstStyle/>
          <a:p>
            <a:endParaRPr lang="de-DE" sz="4400" dirty="0" smtClean="0"/>
          </a:p>
          <a:p>
            <a:r>
              <a:rPr lang="de-DE" sz="4400" dirty="0" smtClean="0"/>
              <a:t>Zur Thematisierung der Lage und Befindlichkeit von Kindern unter Krisenbedingungen durch Eltern, Lehrer, </a:t>
            </a:r>
            <a:r>
              <a:rPr lang="de-DE" sz="4400" dirty="0" smtClean="0"/>
              <a:t>Ärzte </a:t>
            </a:r>
            <a:r>
              <a:rPr lang="de-DE" sz="4400" dirty="0" smtClean="0"/>
              <a:t>und anderen im Sample vertretener Gruppen </a:t>
            </a:r>
            <a:endParaRPr lang="de-DE" sz="4400" dirty="0"/>
          </a:p>
        </p:txBody>
      </p:sp>
    </p:spTree>
    <p:extLst>
      <p:ext uri="{BB962C8B-B14F-4D97-AF65-F5344CB8AC3E}">
        <p14:creationId xmlns:p14="http://schemas.microsoft.com/office/powerpoint/2010/main" val="4153160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79513" y="116632"/>
            <a:ext cx="8964488" cy="6552727"/>
          </a:xfrm>
        </p:spPr>
        <p:txBody>
          <a:bodyPr/>
          <a:lstStyle/>
          <a:p>
            <a:pPr marL="0" indent="0">
              <a:buNone/>
            </a:pPr>
            <a:r>
              <a:rPr lang="en-US" sz="3600" dirty="0" err="1" smtClean="0"/>
              <a:t>Eine</a:t>
            </a:r>
            <a:r>
              <a:rPr lang="en-US" sz="3600" dirty="0" smtClean="0"/>
              <a:t> </a:t>
            </a:r>
            <a:r>
              <a:rPr lang="en-US" sz="3600" dirty="0" err="1" smtClean="0"/>
              <a:t>Gesellschaft</a:t>
            </a:r>
            <a:r>
              <a:rPr lang="en-US" sz="3600" dirty="0" smtClean="0"/>
              <a:t> in der </a:t>
            </a:r>
            <a:r>
              <a:rPr lang="en-US" sz="3600" dirty="0" err="1" smtClean="0"/>
              <a:t>Reproduktionskrise</a:t>
            </a:r>
            <a:endParaRPr lang="en-US" sz="3600" dirty="0" smtClean="0"/>
          </a:p>
          <a:p>
            <a:pPr marL="0" indent="0">
              <a:buNone/>
            </a:pPr>
            <a:r>
              <a:rPr lang="en-US" sz="3200" dirty="0" err="1" smtClean="0"/>
              <a:t>Zeugnis</a:t>
            </a:r>
            <a:r>
              <a:rPr lang="en-US" sz="3200" dirty="0" smtClean="0"/>
              <a:t> </a:t>
            </a:r>
            <a:r>
              <a:rPr lang="en-US" sz="3200" dirty="0" err="1" smtClean="0"/>
              <a:t>einer</a:t>
            </a:r>
            <a:r>
              <a:rPr lang="en-US" sz="3200" dirty="0" smtClean="0"/>
              <a:t> </a:t>
            </a:r>
            <a:r>
              <a:rPr lang="en-US" sz="3200" dirty="0" err="1" smtClean="0"/>
              <a:t>jungen</a:t>
            </a:r>
            <a:r>
              <a:rPr lang="en-US" sz="3200" dirty="0" smtClean="0"/>
              <a:t> Mutter</a:t>
            </a:r>
            <a:endParaRPr lang="en-US" sz="3200" dirty="0"/>
          </a:p>
          <a:p>
            <a:pPr marL="0" indent="0">
              <a:buNone/>
            </a:pPr>
            <a:r>
              <a:rPr lang="en-US" sz="3200" dirty="0" smtClean="0"/>
              <a:t>“Also, die </a:t>
            </a:r>
            <a:r>
              <a:rPr lang="en-US" sz="3200" dirty="0" err="1" smtClean="0"/>
              <a:t>Zukunft</a:t>
            </a:r>
            <a:r>
              <a:rPr lang="en-US" sz="3200" dirty="0" smtClean="0"/>
              <a:t>, </a:t>
            </a:r>
            <a:r>
              <a:rPr lang="en-US" sz="3200" dirty="0" err="1" smtClean="0"/>
              <a:t>tja</a:t>
            </a:r>
            <a:r>
              <a:rPr lang="en-US" sz="3200" dirty="0" smtClean="0"/>
              <a:t> du </a:t>
            </a:r>
            <a:r>
              <a:rPr lang="en-US" sz="3200" dirty="0" err="1" smtClean="0"/>
              <a:t>denkst</a:t>
            </a:r>
            <a:r>
              <a:rPr lang="en-US" sz="3200" dirty="0" smtClean="0"/>
              <a:t> </a:t>
            </a:r>
            <a:r>
              <a:rPr lang="en-US" sz="3200" dirty="0" err="1" smtClean="0"/>
              <a:t>eigentlich</a:t>
            </a:r>
            <a:r>
              <a:rPr lang="en-US" sz="3200" dirty="0" smtClean="0"/>
              <a:t> </a:t>
            </a:r>
            <a:r>
              <a:rPr lang="en-US" sz="3200" dirty="0" err="1" smtClean="0"/>
              <a:t>nur</a:t>
            </a:r>
            <a:r>
              <a:rPr lang="en-US" sz="3200" dirty="0" smtClean="0"/>
              <a:t> an die </a:t>
            </a:r>
            <a:r>
              <a:rPr lang="en-US" sz="3200" dirty="0" err="1" smtClean="0"/>
              <a:t>Zukunft</a:t>
            </a:r>
            <a:r>
              <a:rPr lang="en-US" sz="3200" dirty="0" smtClean="0"/>
              <a:t> </a:t>
            </a:r>
            <a:r>
              <a:rPr lang="en-US" sz="3200" dirty="0" err="1" smtClean="0"/>
              <a:t>deines</a:t>
            </a:r>
            <a:r>
              <a:rPr lang="en-US" sz="3200" dirty="0" smtClean="0"/>
              <a:t>, </a:t>
            </a:r>
            <a:r>
              <a:rPr lang="en-US" sz="3200" dirty="0" err="1" smtClean="0"/>
              <a:t>sonst</a:t>
            </a:r>
            <a:r>
              <a:rPr lang="en-US" sz="3200" dirty="0" smtClean="0"/>
              <a:t> </a:t>
            </a:r>
            <a:r>
              <a:rPr lang="en-US" sz="3200" dirty="0" err="1" smtClean="0"/>
              <a:t>nichts</a:t>
            </a:r>
            <a:r>
              <a:rPr lang="en-US" sz="3200" dirty="0" smtClean="0"/>
              <a:t>, </a:t>
            </a:r>
            <a:r>
              <a:rPr lang="en-US" sz="3200" dirty="0" err="1" smtClean="0"/>
              <a:t>nur</a:t>
            </a:r>
            <a:r>
              <a:rPr lang="en-US" sz="3200" dirty="0" smtClean="0"/>
              <a:t> </a:t>
            </a:r>
            <a:r>
              <a:rPr lang="en-US" sz="3200" dirty="0" err="1" smtClean="0"/>
              <a:t>daran</a:t>
            </a:r>
            <a:r>
              <a:rPr lang="en-US" sz="3200" dirty="0" smtClean="0"/>
              <a:t>, </a:t>
            </a:r>
            <a:r>
              <a:rPr lang="en-US" sz="3200" dirty="0" err="1" smtClean="0"/>
              <a:t>wie</a:t>
            </a:r>
            <a:r>
              <a:rPr lang="en-US" sz="3200" dirty="0" smtClean="0"/>
              <a:t> du </a:t>
            </a:r>
            <a:r>
              <a:rPr lang="en-US" sz="3200" dirty="0" err="1" smtClean="0"/>
              <a:t>es</a:t>
            </a:r>
            <a:r>
              <a:rPr lang="en-US" sz="3200" dirty="0" smtClean="0"/>
              <a:t> </a:t>
            </a:r>
            <a:r>
              <a:rPr lang="en-US" sz="3200" dirty="0" err="1" smtClean="0"/>
              <a:t>durchbringen</a:t>
            </a:r>
            <a:r>
              <a:rPr lang="en-US" sz="3200" dirty="0" smtClean="0"/>
              <a:t> </a:t>
            </a:r>
            <a:r>
              <a:rPr lang="en-US" sz="3200" dirty="0" err="1" smtClean="0"/>
              <a:t>kannst</a:t>
            </a:r>
            <a:r>
              <a:rPr lang="en-US" sz="3200" dirty="0" smtClean="0"/>
              <a:t>. </a:t>
            </a:r>
            <a:r>
              <a:rPr lang="en-US" sz="3200" dirty="0" err="1" smtClean="0"/>
              <a:t>Nur</a:t>
            </a:r>
            <a:r>
              <a:rPr lang="en-US" sz="3200" dirty="0" smtClean="0"/>
              <a:t> das </a:t>
            </a:r>
            <a:r>
              <a:rPr lang="en-US" sz="3200" dirty="0" err="1" smtClean="0"/>
              <a:t>habe</a:t>
            </a:r>
            <a:r>
              <a:rPr lang="en-US" sz="3200" dirty="0" smtClean="0"/>
              <a:t> </a:t>
            </a:r>
            <a:r>
              <a:rPr lang="en-US" sz="3200" dirty="0" err="1" smtClean="0"/>
              <a:t>ich</a:t>
            </a:r>
            <a:r>
              <a:rPr lang="en-US" sz="3200" dirty="0" smtClean="0"/>
              <a:t> </a:t>
            </a:r>
            <a:r>
              <a:rPr lang="en-US" sz="3200" dirty="0" err="1" smtClean="0"/>
              <a:t>im</a:t>
            </a:r>
            <a:r>
              <a:rPr lang="en-US" sz="3200" dirty="0" smtClean="0"/>
              <a:t> Kopf und </a:t>
            </a:r>
            <a:r>
              <a:rPr lang="en-US" sz="3200" dirty="0" err="1" smtClean="0"/>
              <a:t>ganz</a:t>
            </a:r>
            <a:r>
              <a:rPr lang="en-US" sz="3200" dirty="0" smtClean="0"/>
              <a:t> </a:t>
            </a:r>
            <a:r>
              <a:rPr lang="en-US" sz="3200" dirty="0" err="1" smtClean="0"/>
              <a:t>konkret</a:t>
            </a:r>
            <a:r>
              <a:rPr lang="en-US" sz="3200" dirty="0" smtClean="0"/>
              <a:t>: was </a:t>
            </a:r>
            <a:r>
              <a:rPr lang="en-US" sz="3200" dirty="0" err="1" smtClean="0"/>
              <a:t>kann</a:t>
            </a:r>
            <a:r>
              <a:rPr lang="en-US" sz="3200" dirty="0" smtClean="0"/>
              <a:t> </a:t>
            </a:r>
            <a:r>
              <a:rPr lang="en-US" sz="3200" dirty="0" err="1" smtClean="0"/>
              <a:t>ich</a:t>
            </a:r>
            <a:r>
              <a:rPr lang="en-US" sz="3200" dirty="0" smtClean="0"/>
              <a:t> </a:t>
            </a:r>
            <a:r>
              <a:rPr lang="en-US" sz="3200" dirty="0" err="1" smtClean="0"/>
              <a:t>ihm</a:t>
            </a:r>
            <a:r>
              <a:rPr lang="en-US" sz="3200" dirty="0" smtClean="0"/>
              <a:t> </a:t>
            </a:r>
            <a:r>
              <a:rPr lang="en-US" sz="3200" dirty="0" err="1" smtClean="0"/>
              <a:t>zu</a:t>
            </a:r>
            <a:r>
              <a:rPr lang="en-US" sz="3200" dirty="0" smtClean="0"/>
              <a:t> </a:t>
            </a:r>
            <a:r>
              <a:rPr lang="en-US" sz="3200" dirty="0" err="1" smtClean="0"/>
              <a:t>essen</a:t>
            </a:r>
            <a:r>
              <a:rPr lang="en-US" sz="3200" dirty="0" smtClean="0"/>
              <a:t> </a:t>
            </a:r>
            <a:r>
              <a:rPr lang="en-US" sz="3200" dirty="0" err="1" smtClean="0"/>
              <a:t>geben</a:t>
            </a:r>
            <a:r>
              <a:rPr lang="en-US" sz="3200" dirty="0" smtClean="0"/>
              <a:t>? Und was </a:t>
            </a:r>
            <a:r>
              <a:rPr lang="en-US" sz="3200" dirty="0" err="1" smtClean="0"/>
              <a:t>wird</a:t>
            </a:r>
            <a:r>
              <a:rPr lang="en-US" sz="3200" dirty="0" smtClean="0"/>
              <a:t> die </a:t>
            </a:r>
            <a:r>
              <a:rPr lang="en-US" sz="3200" dirty="0" err="1" smtClean="0"/>
              <a:t>Zukunft</a:t>
            </a:r>
            <a:r>
              <a:rPr lang="en-US" sz="3200" dirty="0" smtClean="0"/>
              <a:t> </a:t>
            </a:r>
            <a:r>
              <a:rPr lang="en-US" sz="3200" dirty="0" err="1" smtClean="0"/>
              <a:t>noch</a:t>
            </a:r>
            <a:r>
              <a:rPr lang="en-US" sz="3200" dirty="0" smtClean="0"/>
              <a:t> </a:t>
            </a:r>
            <a:r>
              <a:rPr lang="en-US" sz="3200" dirty="0" err="1" smtClean="0"/>
              <a:t>bringen</a:t>
            </a:r>
            <a:r>
              <a:rPr lang="en-US" sz="3200" dirty="0" smtClean="0"/>
              <a:t>? </a:t>
            </a:r>
            <a:r>
              <a:rPr lang="en-US" sz="3200" dirty="0" err="1" smtClean="0"/>
              <a:t>Wenn</a:t>
            </a:r>
            <a:r>
              <a:rPr lang="en-US" sz="3200" dirty="0" smtClean="0"/>
              <a:t> </a:t>
            </a:r>
            <a:r>
              <a:rPr lang="en-US" sz="3200" dirty="0" err="1" smtClean="0"/>
              <a:t>wir</a:t>
            </a:r>
            <a:r>
              <a:rPr lang="en-US" sz="3200" dirty="0" smtClean="0"/>
              <a:t> </a:t>
            </a:r>
            <a:r>
              <a:rPr lang="en-US" sz="3200" dirty="0" err="1" smtClean="0"/>
              <a:t>selbst</a:t>
            </a:r>
            <a:r>
              <a:rPr lang="en-US" sz="3200" dirty="0" smtClean="0"/>
              <a:t> in Angst und </a:t>
            </a:r>
            <a:r>
              <a:rPr lang="en-US" sz="3200" dirty="0" err="1" smtClean="0"/>
              <a:t>Unsicherheit</a:t>
            </a:r>
            <a:r>
              <a:rPr lang="en-US" sz="3200" dirty="0" smtClean="0"/>
              <a:t> </a:t>
            </a:r>
            <a:r>
              <a:rPr lang="en-US" sz="3200" dirty="0" err="1" smtClean="0"/>
              <a:t>leben</a:t>
            </a:r>
            <a:r>
              <a:rPr lang="en-US" sz="3200" dirty="0" smtClean="0"/>
              <a:t>, </a:t>
            </a:r>
            <a:r>
              <a:rPr lang="en-US" sz="3200" dirty="0" err="1" smtClean="0"/>
              <a:t>wie</a:t>
            </a:r>
            <a:r>
              <a:rPr lang="en-US" sz="3200" dirty="0" smtClean="0"/>
              <a:t> will man da </a:t>
            </a:r>
            <a:r>
              <a:rPr lang="en-US" sz="3200" dirty="0" err="1" smtClean="0"/>
              <a:t>ein</a:t>
            </a:r>
            <a:r>
              <a:rPr lang="en-US" sz="3200" dirty="0" smtClean="0"/>
              <a:t> Kind </a:t>
            </a:r>
            <a:r>
              <a:rPr lang="en-US" sz="3200" dirty="0" err="1" smtClean="0"/>
              <a:t>richtig</a:t>
            </a:r>
            <a:r>
              <a:rPr lang="en-US" sz="3200" dirty="0" smtClean="0"/>
              <a:t> </a:t>
            </a:r>
            <a:r>
              <a:rPr lang="en-US" sz="3200" dirty="0" err="1" smtClean="0"/>
              <a:t>grossziehen</a:t>
            </a:r>
            <a:r>
              <a:rPr lang="en-US" sz="3200" dirty="0" smtClean="0"/>
              <a:t> und </a:t>
            </a:r>
            <a:r>
              <a:rPr lang="en-US" sz="3200" dirty="0" err="1" smtClean="0"/>
              <a:t>zwar</a:t>
            </a:r>
            <a:r>
              <a:rPr lang="en-US" sz="3200" dirty="0" smtClean="0"/>
              <a:t> so, </a:t>
            </a:r>
            <a:r>
              <a:rPr lang="en-US" sz="3200" dirty="0" err="1" smtClean="0"/>
              <a:t>dass</a:t>
            </a:r>
            <a:r>
              <a:rPr lang="en-US" sz="3200" dirty="0" smtClean="0"/>
              <a:t> </a:t>
            </a:r>
            <a:r>
              <a:rPr lang="en-US" sz="3200" dirty="0" err="1" smtClean="0"/>
              <a:t>es</a:t>
            </a:r>
            <a:r>
              <a:rPr lang="en-US" sz="3200" dirty="0" smtClean="0"/>
              <a:t> </a:t>
            </a:r>
            <a:r>
              <a:rPr lang="en-US" sz="3200" dirty="0" err="1" smtClean="0"/>
              <a:t>nicht</a:t>
            </a:r>
            <a:r>
              <a:rPr lang="en-US" sz="3200" dirty="0" smtClean="0"/>
              <a:t> </a:t>
            </a:r>
            <a:r>
              <a:rPr lang="en-US" sz="3200" dirty="0" err="1" smtClean="0"/>
              <a:t>darunter</a:t>
            </a:r>
            <a:r>
              <a:rPr lang="en-US" sz="3200" dirty="0" smtClean="0"/>
              <a:t> </a:t>
            </a:r>
            <a:r>
              <a:rPr lang="en-US" sz="3200" dirty="0" err="1" smtClean="0"/>
              <a:t>leiden</a:t>
            </a:r>
            <a:r>
              <a:rPr lang="en-US" sz="3200" dirty="0" smtClean="0"/>
              <a:t> </a:t>
            </a:r>
            <a:r>
              <a:rPr lang="en-US" sz="3200" dirty="0" err="1" smtClean="0"/>
              <a:t>wird</a:t>
            </a:r>
            <a:r>
              <a:rPr lang="en-US" sz="3200" dirty="0" smtClean="0"/>
              <a:t>, was seine </a:t>
            </a:r>
            <a:r>
              <a:rPr lang="en-US" sz="3200" dirty="0" err="1" smtClean="0"/>
              <a:t>Eltern</a:t>
            </a:r>
            <a:r>
              <a:rPr lang="en-US" sz="3200" dirty="0" smtClean="0"/>
              <a:t> </a:t>
            </a:r>
            <a:r>
              <a:rPr lang="en-US" sz="3200" dirty="0" err="1" smtClean="0"/>
              <a:t>ihm</a:t>
            </a:r>
            <a:r>
              <a:rPr lang="en-US" sz="3200" dirty="0" smtClean="0"/>
              <a:t> </a:t>
            </a:r>
            <a:r>
              <a:rPr lang="en-US" sz="3200" dirty="0" err="1" smtClean="0"/>
              <a:t>vor</a:t>
            </a:r>
            <a:r>
              <a:rPr lang="en-US" sz="3200" dirty="0" smtClean="0"/>
              <a:t> </a:t>
            </a:r>
            <a:r>
              <a:rPr lang="en-US" sz="3200" dirty="0" err="1" smtClean="0"/>
              <a:t>Augen</a:t>
            </a:r>
            <a:r>
              <a:rPr lang="en-US" sz="3200" dirty="0" smtClean="0"/>
              <a:t> </a:t>
            </a:r>
            <a:r>
              <a:rPr lang="en-US" sz="3200" dirty="0" err="1" smtClean="0"/>
              <a:t>führen</a:t>
            </a:r>
            <a:r>
              <a:rPr lang="en-US" sz="3200" dirty="0" smtClean="0"/>
              <a:t>…”</a:t>
            </a:r>
          </a:p>
        </p:txBody>
      </p:sp>
    </p:spTree>
    <p:extLst>
      <p:ext uri="{BB962C8B-B14F-4D97-AF65-F5344CB8AC3E}">
        <p14:creationId xmlns:p14="http://schemas.microsoft.com/office/powerpoint/2010/main" val="19113349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0" y="0"/>
            <a:ext cx="8631397" cy="1556791"/>
          </a:xfrm>
        </p:spPr>
        <p:txBody>
          <a:bodyPr>
            <a:normAutofit/>
          </a:bodyPr>
          <a:lstStyle/>
          <a:p>
            <a:r>
              <a:rPr lang="de-DE" dirty="0" smtClean="0"/>
              <a:t>Wenn es am Nötigsten fehlt, steht die </a:t>
            </a:r>
            <a:r>
              <a:rPr lang="de-DE" dirty="0"/>
              <a:t>G</a:t>
            </a:r>
            <a:r>
              <a:rPr lang="de-DE" dirty="0" smtClean="0"/>
              <a:t>esundheit hinten an</a:t>
            </a:r>
            <a:endParaRPr lang="de-DE" dirty="0"/>
          </a:p>
        </p:txBody>
      </p:sp>
      <p:sp>
        <p:nvSpPr>
          <p:cNvPr id="3" name="Untertitel 2"/>
          <p:cNvSpPr>
            <a:spLocks noGrp="1"/>
          </p:cNvSpPr>
          <p:nvPr>
            <p:ph type="subTitle" idx="1"/>
          </p:nvPr>
        </p:nvSpPr>
        <p:spPr>
          <a:xfrm>
            <a:off x="0" y="1052736"/>
            <a:ext cx="9042811" cy="5805264"/>
          </a:xfrm>
        </p:spPr>
        <p:txBody>
          <a:bodyPr/>
          <a:lstStyle/>
          <a:p>
            <a:r>
              <a:rPr lang="en-US" altLang="de-DE" sz="2800" b="1" dirty="0" err="1" smtClean="0"/>
              <a:t>Mitarbeiterin</a:t>
            </a:r>
            <a:r>
              <a:rPr lang="en-US" altLang="de-DE" sz="2800" b="1" dirty="0" smtClean="0"/>
              <a:t> </a:t>
            </a:r>
            <a:r>
              <a:rPr lang="en-US" altLang="de-DE" sz="2800" b="1" dirty="0" err="1" smtClean="0"/>
              <a:t>eines</a:t>
            </a:r>
            <a:r>
              <a:rPr lang="en-US" altLang="de-DE" sz="2800" b="1" dirty="0" smtClean="0"/>
              <a:t> </a:t>
            </a:r>
            <a:r>
              <a:rPr lang="en-US" altLang="de-DE" sz="2800" b="1" dirty="0" err="1" smtClean="0"/>
              <a:t>schulmedizinischen</a:t>
            </a:r>
            <a:r>
              <a:rPr lang="en-US" altLang="de-DE" sz="2800" b="1" dirty="0" smtClean="0"/>
              <a:t> </a:t>
            </a:r>
            <a:r>
              <a:rPr lang="en-US" altLang="de-DE" sz="2800" b="1" dirty="0" err="1" smtClean="0"/>
              <a:t>Dienstes</a:t>
            </a:r>
            <a:endParaRPr lang="de-CH" sz="2800" dirty="0"/>
          </a:p>
          <a:p>
            <a:r>
              <a:rPr lang="en-US" altLang="de-DE" sz="2800" dirty="0" smtClean="0"/>
              <a:t>“Den </a:t>
            </a:r>
            <a:r>
              <a:rPr lang="en-US" altLang="de-DE" sz="2800" dirty="0" err="1" smtClean="0"/>
              <a:t>ganzen</a:t>
            </a:r>
            <a:r>
              <a:rPr lang="en-US" altLang="de-DE" sz="2800" dirty="0" smtClean="0"/>
              <a:t> Winter </a:t>
            </a:r>
            <a:r>
              <a:rPr lang="en-US" altLang="de-DE" sz="2800" dirty="0" err="1" smtClean="0"/>
              <a:t>durch</a:t>
            </a:r>
            <a:r>
              <a:rPr lang="en-US" altLang="de-DE" sz="2800" dirty="0" smtClean="0"/>
              <a:t>, das </a:t>
            </a:r>
            <a:r>
              <a:rPr lang="en-US" altLang="de-DE" sz="2800" dirty="0" err="1" smtClean="0"/>
              <a:t>habe</a:t>
            </a:r>
            <a:r>
              <a:rPr lang="en-US" altLang="de-DE" sz="2800" dirty="0" smtClean="0"/>
              <a:t> </a:t>
            </a:r>
            <a:r>
              <a:rPr lang="en-US" altLang="de-DE" sz="2800" dirty="0" err="1" smtClean="0"/>
              <a:t>ich</a:t>
            </a:r>
            <a:r>
              <a:rPr lang="en-US" altLang="de-DE" sz="2800" dirty="0" smtClean="0"/>
              <a:t> </a:t>
            </a:r>
            <a:r>
              <a:rPr lang="en-US" altLang="de-DE" sz="2800" dirty="0" err="1" smtClean="0"/>
              <a:t>vergessen</a:t>
            </a:r>
            <a:r>
              <a:rPr lang="en-US" altLang="de-DE" sz="2800" dirty="0" smtClean="0"/>
              <a:t> </a:t>
            </a:r>
            <a:r>
              <a:rPr lang="en-US" altLang="de-DE" sz="2800" dirty="0" err="1" smtClean="0"/>
              <a:t>zu</a:t>
            </a:r>
            <a:r>
              <a:rPr lang="en-US" altLang="de-DE" sz="2800" dirty="0" smtClean="0"/>
              <a:t> </a:t>
            </a:r>
            <a:r>
              <a:rPr lang="en-US" altLang="de-DE" sz="2800" dirty="0" err="1" smtClean="0"/>
              <a:t>erwähnen</a:t>
            </a:r>
            <a:r>
              <a:rPr lang="en-US" altLang="de-DE" sz="2800" dirty="0" smtClean="0"/>
              <a:t>, </a:t>
            </a:r>
            <a:r>
              <a:rPr lang="en-US" altLang="de-DE" sz="2800" dirty="0" err="1" smtClean="0"/>
              <a:t>mussten</a:t>
            </a:r>
            <a:r>
              <a:rPr lang="en-US" altLang="de-DE" sz="2800" dirty="0" smtClean="0"/>
              <a:t> </a:t>
            </a:r>
            <a:r>
              <a:rPr lang="en-US" altLang="de-DE" sz="2800" dirty="0" err="1" smtClean="0"/>
              <a:t>wir</a:t>
            </a:r>
            <a:r>
              <a:rPr lang="en-US" altLang="de-DE" sz="2800" dirty="0" smtClean="0"/>
              <a:t> </a:t>
            </a:r>
            <a:r>
              <a:rPr lang="en-US" altLang="de-DE" sz="2800" dirty="0" err="1" smtClean="0"/>
              <a:t>ohne</a:t>
            </a:r>
            <a:r>
              <a:rPr lang="en-US" altLang="de-DE" sz="2800" dirty="0" smtClean="0"/>
              <a:t> </a:t>
            </a:r>
            <a:r>
              <a:rPr lang="en-US" altLang="de-DE" sz="2800" dirty="0" err="1" smtClean="0"/>
              <a:t>Heizung</a:t>
            </a:r>
            <a:r>
              <a:rPr lang="en-US" altLang="de-DE" sz="2800" dirty="0" smtClean="0"/>
              <a:t> </a:t>
            </a:r>
            <a:r>
              <a:rPr lang="en-US" altLang="de-DE" sz="2800" dirty="0" err="1" smtClean="0"/>
              <a:t>bei</a:t>
            </a:r>
            <a:r>
              <a:rPr lang="en-US" altLang="de-DE" sz="2800" dirty="0" smtClean="0"/>
              <a:t> der </a:t>
            </a:r>
            <a:r>
              <a:rPr lang="en-US" altLang="de-DE" sz="2800" dirty="0" err="1" smtClean="0"/>
              <a:t>Arbeit</a:t>
            </a:r>
            <a:r>
              <a:rPr lang="en-US" altLang="de-DE" sz="2800" dirty="0" smtClean="0"/>
              <a:t> </a:t>
            </a:r>
            <a:r>
              <a:rPr lang="en-US" altLang="de-DE" sz="2800" dirty="0" err="1" smtClean="0"/>
              <a:t>auskommen</a:t>
            </a:r>
            <a:r>
              <a:rPr lang="en-US" altLang="de-DE" sz="2800" dirty="0" smtClean="0"/>
              <a:t>. </a:t>
            </a:r>
            <a:r>
              <a:rPr lang="en-US" altLang="de-DE" sz="2800" dirty="0" err="1" smtClean="0"/>
              <a:t>Wir</a:t>
            </a:r>
            <a:r>
              <a:rPr lang="en-US" altLang="de-DE" sz="2800" dirty="0" smtClean="0"/>
              <a:t> </a:t>
            </a:r>
            <a:r>
              <a:rPr lang="en-US" altLang="de-DE" sz="2800" dirty="0" err="1" smtClean="0"/>
              <a:t>bekamen</a:t>
            </a:r>
            <a:r>
              <a:rPr lang="en-US" altLang="de-DE" sz="2800" dirty="0" smtClean="0"/>
              <a:t> </a:t>
            </a:r>
            <a:r>
              <a:rPr lang="en-US" altLang="de-DE" sz="2800" dirty="0" err="1" smtClean="0"/>
              <a:t>kein</a:t>
            </a:r>
            <a:r>
              <a:rPr lang="en-US" altLang="de-DE" sz="2800" dirty="0" smtClean="0"/>
              <a:t> Geld </a:t>
            </a:r>
            <a:r>
              <a:rPr lang="en-US" altLang="de-DE" sz="2800" dirty="0" err="1" smtClean="0"/>
              <a:t>für</a:t>
            </a:r>
            <a:r>
              <a:rPr lang="en-US" altLang="de-DE" sz="2800" dirty="0" smtClean="0"/>
              <a:t> </a:t>
            </a:r>
            <a:r>
              <a:rPr lang="en-US" altLang="de-DE" sz="2800" dirty="0" err="1" smtClean="0"/>
              <a:t>Heizöl</a:t>
            </a:r>
            <a:r>
              <a:rPr lang="en-US" altLang="de-DE" sz="2800" dirty="0" smtClean="0"/>
              <a:t>. </a:t>
            </a:r>
            <a:r>
              <a:rPr lang="en-US" altLang="de-DE" sz="2800" dirty="0" err="1" smtClean="0"/>
              <a:t>Für</a:t>
            </a:r>
            <a:r>
              <a:rPr lang="en-US" altLang="de-DE" sz="2800" dirty="0" smtClean="0"/>
              <a:t> </a:t>
            </a:r>
            <a:r>
              <a:rPr lang="en-US" altLang="de-DE" sz="2800" dirty="0" err="1" smtClean="0"/>
              <a:t>uns</a:t>
            </a:r>
            <a:r>
              <a:rPr lang="en-US" altLang="de-DE" sz="2800" dirty="0" smtClean="0"/>
              <a:t> </a:t>
            </a:r>
            <a:r>
              <a:rPr lang="en-US" altLang="de-DE" sz="2800" dirty="0" err="1" smtClean="0"/>
              <a:t>Mitarbeiter</a:t>
            </a:r>
            <a:r>
              <a:rPr lang="en-US" altLang="de-DE" sz="2800" dirty="0" smtClean="0"/>
              <a:t> war das </a:t>
            </a:r>
            <a:r>
              <a:rPr lang="en-US" altLang="de-DE" sz="2800" dirty="0" err="1" smtClean="0"/>
              <a:t>schon</a:t>
            </a:r>
            <a:r>
              <a:rPr lang="en-US" altLang="de-DE" sz="2800" dirty="0" smtClean="0"/>
              <a:t> </a:t>
            </a:r>
            <a:r>
              <a:rPr lang="en-US" altLang="de-DE" sz="2800" dirty="0" err="1" smtClean="0"/>
              <a:t>schlimm</a:t>
            </a:r>
            <a:r>
              <a:rPr lang="en-US" altLang="de-DE" sz="2800" dirty="0" smtClean="0"/>
              <a:t> </a:t>
            </a:r>
            <a:r>
              <a:rPr lang="en-US" altLang="de-DE" sz="2800" dirty="0" err="1" smtClean="0"/>
              <a:t>genug</a:t>
            </a:r>
            <a:r>
              <a:rPr lang="en-US" altLang="de-DE" sz="2800" dirty="0" smtClean="0"/>
              <a:t>, </a:t>
            </a:r>
            <a:r>
              <a:rPr lang="en-US" altLang="de-DE" sz="2800" dirty="0" err="1" smtClean="0"/>
              <a:t>viele</a:t>
            </a:r>
            <a:r>
              <a:rPr lang="en-US" altLang="de-DE" sz="2800" dirty="0" smtClean="0"/>
              <a:t> </a:t>
            </a:r>
            <a:r>
              <a:rPr lang="en-US" altLang="de-DE" sz="2800" dirty="0" err="1" smtClean="0"/>
              <a:t>Stunden</a:t>
            </a:r>
            <a:r>
              <a:rPr lang="en-US" altLang="de-DE" sz="2800" dirty="0" smtClean="0"/>
              <a:t> in der </a:t>
            </a:r>
            <a:r>
              <a:rPr lang="en-US" altLang="de-DE" sz="2800" dirty="0" err="1" smtClean="0"/>
              <a:t>Kälte</a:t>
            </a:r>
            <a:r>
              <a:rPr lang="en-US" altLang="de-DE" sz="2800" dirty="0" smtClean="0"/>
              <a:t> </a:t>
            </a:r>
            <a:r>
              <a:rPr lang="en-US" altLang="de-DE" sz="2800" dirty="0" err="1" smtClean="0"/>
              <a:t>arbeiten</a:t>
            </a:r>
            <a:r>
              <a:rPr lang="en-US" altLang="de-DE" sz="2800" dirty="0" smtClean="0"/>
              <a:t> </a:t>
            </a:r>
            <a:r>
              <a:rPr lang="en-US" altLang="de-DE" sz="2800" dirty="0" err="1" smtClean="0"/>
              <a:t>zu</a:t>
            </a:r>
            <a:r>
              <a:rPr lang="en-US" altLang="de-DE" sz="2800" dirty="0" smtClean="0"/>
              <a:t> </a:t>
            </a:r>
            <a:r>
              <a:rPr lang="en-US" altLang="de-DE" sz="2800" dirty="0" err="1" smtClean="0"/>
              <a:t>müssen</a:t>
            </a:r>
            <a:r>
              <a:rPr lang="en-US" altLang="de-DE" sz="2800" dirty="0" smtClean="0"/>
              <a:t>, </a:t>
            </a:r>
            <a:r>
              <a:rPr lang="en-US" altLang="de-DE" sz="2800" dirty="0" err="1" smtClean="0"/>
              <a:t>aber</a:t>
            </a:r>
            <a:r>
              <a:rPr lang="en-US" altLang="de-DE" sz="2800" dirty="0" smtClean="0"/>
              <a:t> </a:t>
            </a:r>
            <a:r>
              <a:rPr lang="en-US" altLang="de-DE" sz="2800" dirty="0" err="1" smtClean="0"/>
              <a:t>für</a:t>
            </a:r>
            <a:r>
              <a:rPr lang="en-US" altLang="de-DE" sz="2800" dirty="0" smtClean="0"/>
              <a:t> die </a:t>
            </a:r>
            <a:r>
              <a:rPr lang="en-US" altLang="de-DE" sz="2800" dirty="0" err="1" smtClean="0"/>
              <a:t>Patienten</a:t>
            </a:r>
            <a:r>
              <a:rPr lang="en-US" altLang="de-DE" sz="2800" dirty="0" smtClean="0"/>
              <a:t>? </a:t>
            </a:r>
            <a:r>
              <a:rPr lang="en-US" altLang="de-DE" sz="2800" dirty="0" err="1" smtClean="0"/>
              <a:t>Wie</a:t>
            </a:r>
            <a:r>
              <a:rPr lang="en-US" altLang="de-DE" sz="2800" dirty="0" smtClean="0"/>
              <a:t> </a:t>
            </a:r>
            <a:r>
              <a:rPr lang="en-US" altLang="de-DE" sz="2800" dirty="0" err="1" smtClean="0"/>
              <a:t>soll</a:t>
            </a:r>
            <a:r>
              <a:rPr lang="en-US" altLang="de-DE" sz="2800" dirty="0" smtClean="0"/>
              <a:t> man </a:t>
            </a:r>
            <a:r>
              <a:rPr lang="en-US" altLang="de-DE" sz="2800" dirty="0" err="1" smtClean="0"/>
              <a:t>denen</a:t>
            </a:r>
            <a:r>
              <a:rPr lang="en-US" altLang="de-DE" sz="2800" dirty="0" smtClean="0"/>
              <a:t> </a:t>
            </a:r>
            <a:r>
              <a:rPr lang="en-US" altLang="de-DE" sz="2800" dirty="0" err="1" smtClean="0"/>
              <a:t>sagen</a:t>
            </a:r>
            <a:r>
              <a:rPr lang="en-US" altLang="de-DE" sz="2800" dirty="0" smtClean="0"/>
              <a:t>, </a:t>
            </a:r>
            <a:r>
              <a:rPr lang="en-US" altLang="de-DE" sz="2800" dirty="0" err="1" smtClean="0"/>
              <a:t>sie</a:t>
            </a:r>
            <a:r>
              <a:rPr lang="en-US" altLang="de-DE" sz="2800" dirty="0" smtClean="0"/>
              <a:t> </a:t>
            </a:r>
            <a:r>
              <a:rPr lang="en-US" altLang="de-DE" sz="2800" dirty="0" err="1" smtClean="0"/>
              <a:t>sollen</a:t>
            </a:r>
            <a:r>
              <a:rPr lang="en-US" altLang="de-DE" sz="2800" dirty="0" smtClean="0"/>
              <a:t> den </a:t>
            </a:r>
            <a:r>
              <a:rPr lang="en-US" altLang="de-DE" sz="2800" dirty="0" err="1" smtClean="0"/>
              <a:t>Oberkörper</a:t>
            </a:r>
            <a:r>
              <a:rPr lang="en-US" altLang="de-DE" sz="2800" dirty="0" smtClean="0"/>
              <a:t> </a:t>
            </a:r>
            <a:r>
              <a:rPr lang="en-US" altLang="de-DE" sz="2800" dirty="0" err="1" smtClean="0"/>
              <a:t>frei</a:t>
            </a:r>
            <a:r>
              <a:rPr lang="en-US" altLang="de-DE" sz="2800" dirty="0" smtClean="0"/>
              <a:t> </a:t>
            </a:r>
            <a:r>
              <a:rPr lang="en-US" altLang="de-DE" sz="2800" dirty="0" err="1" smtClean="0"/>
              <a:t>machen</a:t>
            </a:r>
            <a:r>
              <a:rPr lang="en-US" altLang="de-DE" sz="2800" dirty="0" smtClean="0"/>
              <a:t> </a:t>
            </a:r>
            <a:r>
              <a:rPr lang="en-US" altLang="de-DE" sz="2800" dirty="0" err="1" smtClean="0"/>
              <a:t>für</a:t>
            </a:r>
            <a:r>
              <a:rPr lang="en-US" altLang="de-DE" sz="2800" dirty="0" smtClean="0"/>
              <a:t> </a:t>
            </a:r>
            <a:r>
              <a:rPr lang="en-US" altLang="de-DE" sz="2800" dirty="0" err="1" smtClean="0"/>
              <a:t>dieUntersuchung</a:t>
            </a:r>
            <a:r>
              <a:rPr lang="en-US" altLang="de-DE" sz="2800" dirty="0" smtClean="0"/>
              <a:t>, </a:t>
            </a:r>
            <a:r>
              <a:rPr lang="en-US" altLang="de-DE" sz="2800" dirty="0" err="1" smtClean="0"/>
              <a:t>wenn</a:t>
            </a:r>
            <a:r>
              <a:rPr lang="en-US" altLang="de-DE" sz="2800" dirty="0" smtClean="0"/>
              <a:t> </a:t>
            </a:r>
            <a:r>
              <a:rPr lang="en-US" altLang="de-DE" sz="2800" dirty="0" err="1" smtClean="0"/>
              <a:t>sie</a:t>
            </a:r>
            <a:r>
              <a:rPr lang="en-US" altLang="de-DE" sz="2800" dirty="0" smtClean="0"/>
              <a:t> </a:t>
            </a:r>
            <a:r>
              <a:rPr lang="en-US" altLang="de-DE" sz="2800" dirty="0" err="1" smtClean="0"/>
              <a:t>mit</a:t>
            </a:r>
            <a:r>
              <a:rPr lang="en-US" altLang="de-DE" sz="2800" dirty="0" smtClean="0"/>
              <a:t> Bronchitis </a:t>
            </a:r>
            <a:r>
              <a:rPr lang="en-US" altLang="de-DE" sz="2800" dirty="0" err="1" smtClean="0"/>
              <a:t>oder</a:t>
            </a:r>
            <a:r>
              <a:rPr lang="en-US" altLang="de-DE" sz="2800" dirty="0" smtClean="0"/>
              <a:t> gar </a:t>
            </a:r>
            <a:r>
              <a:rPr lang="en-US" altLang="de-DE" sz="2800" dirty="0" err="1" smtClean="0"/>
              <a:t>Lungenentzündung</a:t>
            </a:r>
            <a:r>
              <a:rPr lang="en-US" altLang="de-DE" sz="2800" dirty="0" smtClean="0"/>
              <a:t> </a:t>
            </a:r>
            <a:r>
              <a:rPr lang="en-US" altLang="de-DE" sz="2800" dirty="0" err="1" smtClean="0"/>
              <a:t>zu</a:t>
            </a:r>
            <a:r>
              <a:rPr lang="en-US" altLang="de-DE" sz="2800" dirty="0" smtClean="0"/>
              <a:t> </a:t>
            </a:r>
            <a:r>
              <a:rPr lang="en-US" altLang="de-DE" sz="2800" dirty="0" err="1" smtClean="0"/>
              <a:t>uns</a:t>
            </a:r>
            <a:r>
              <a:rPr lang="en-US" altLang="de-DE" sz="2800" dirty="0" smtClean="0"/>
              <a:t> </a:t>
            </a:r>
            <a:r>
              <a:rPr lang="en-US" altLang="de-DE" sz="2800" dirty="0" err="1" smtClean="0"/>
              <a:t>kommen</a:t>
            </a:r>
            <a:r>
              <a:rPr lang="en-US" altLang="de-DE" sz="2800" dirty="0" smtClean="0"/>
              <a:t>?</a:t>
            </a:r>
          </a:p>
          <a:p>
            <a:r>
              <a:rPr lang="en-US" altLang="de-DE" sz="2800" dirty="0" smtClean="0"/>
              <a:t>Da </a:t>
            </a:r>
            <a:r>
              <a:rPr lang="en-US" altLang="de-DE" sz="2800" dirty="0" err="1" smtClean="0"/>
              <a:t>habe</a:t>
            </a:r>
            <a:r>
              <a:rPr lang="en-US" altLang="de-DE" sz="2800" dirty="0" smtClean="0"/>
              <a:t> </a:t>
            </a:r>
            <a:r>
              <a:rPr lang="en-US" altLang="de-DE" sz="2800" dirty="0" err="1" smtClean="0"/>
              <a:t>ich</a:t>
            </a:r>
            <a:r>
              <a:rPr lang="en-US" altLang="de-DE" sz="2800" dirty="0" smtClean="0"/>
              <a:t> </a:t>
            </a:r>
            <a:r>
              <a:rPr lang="en-US" altLang="de-DE" sz="2800" dirty="0" err="1" smtClean="0"/>
              <a:t>einen</a:t>
            </a:r>
            <a:r>
              <a:rPr lang="en-US" altLang="de-DE" sz="2800" dirty="0" smtClean="0"/>
              <a:t> </a:t>
            </a:r>
            <a:r>
              <a:rPr lang="en-US" altLang="de-DE" sz="2800" dirty="0" err="1" smtClean="0"/>
              <a:t>kleinen</a:t>
            </a:r>
            <a:r>
              <a:rPr lang="en-US" altLang="de-DE" sz="2800" dirty="0" smtClean="0"/>
              <a:t> </a:t>
            </a:r>
            <a:r>
              <a:rPr lang="en-US" altLang="de-DE" sz="2800" dirty="0" err="1" smtClean="0"/>
              <a:t>Heizstrahler</a:t>
            </a:r>
            <a:r>
              <a:rPr lang="en-US" altLang="de-DE" sz="2800" dirty="0" smtClean="0"/>
              <a:t> von </a:t>
            </a:r>
            <a:r>
              <a:rPr lang="en-US" altLang="de-DE" sz="2800" dirty="0" err="1" smtClean="0"/>
              <a:t>daheim</a:t>
            </a:r>
            <a:r>
              <a:rPr lang="en-US" altLang="de-DE" sz="2800" dirty="0" smtClean="0"/>
              <a:t> </a:t>
            </a:r>
            <a:r>
              <a:rPr lang="en-US" altLang="de-DE" sz="2800" dirty="0" err="1" smtClean="0"/>
              <a:t>mitgebracht</a:t>
            </a:r>
            <a:r>
              <a:rPr lang="en-US" altLang="de-DE" sz="2800" dirty="0" smtClean="0"/>
              <a:t>, um </a:t>
            </a:r>
            <a:r>
              <a:rPr lang="en-US" altLang="de-DE" sz="2800" dirty="0" err="1" smtClean="0"/>
              <a:t>wenigstens</a:t>
            </a:r>
            <a:r>
              <a:rPr lang="en-US" altLang="de-DE" sz="2800" dirty="0" smtClean="0"/>
              <a:t> </a:t>
            </a:r>
            <a:r>
              <a:rPr lang="en-US" altLang="de-DE" sz="2800" dirty="0" err="1" smtClean="0"/>
              <a:t>bei</a:t>
            </a:r>
            <a:r>
              <a:rPr lang="en-US" altLang="de-DE" sz="2800" dirty="0" smtClean="0"/>
              <a:t> der </a:t>
            </a:r>
            <a:r>
              <a:rPr lang="en-US" altLang="de-DE" sz="2800" dirty="0" err="1" smtClean="0"/>
              <a:t>Untersuchung</a:t>
            </a:r>
            <a:r>
              <a:rPr lang="en-US" altLang="de-DE" sz="2800" dirty="0" smtClean="0"/>
              <a:t> von </a:t>
            </a:r>
            <a:r>
              <a:rPr lang="en-US" altLang="de-DE" sz="2800" dirty="0" err="1" smtClean="0"/>
              <a:t>Kleinkindern</a:t>
            </a:r>
            <a:r>
              <a:rPr lang="en-US" altLang="de-DE" sz="2800" dirty="0" smtClean="0"/>
              <a:t> </a:t>
            </a:r>
            <a:r>
              <a:rPr lang="en-US" altLang="de-DE" sz="2800" dirty="0" err="1" smtClean="0"/>
              <a:t>ein</a:t>
            </a:r>
            <a:r>
              <a:rPr lang="en-US" altLang="de-DE" sz="2800" dirty="0" smtClean="0"/>
              <a:t> </a:t>
            </a:r>
            <a:r>
              <a:rPr lang="en-US" altLang="de-DE" sz="2800" dirty="0" err="1" smtClean="0"/>
              <a:t>wenig</a:t>
            </a:r>
            <a:r>
              <a:rPr lang="en-US" altLang="de-DE" sz="2800" dirty="0" smtClean="0"/>
              <a:t> </a:t>
            </a:r>
            <a:r>
              <a:rPr lang="en-US" altLang="de-DE" sz="2800" dirty="0" err="1" smtClean="0"/>
              <a:t>Wärme</a:t>
            </a:r>
            <a:r>
              <a:rPr lang="en-US" altLang="de-DE" sz="2800" dirty="0" smtClean="0"/>
              <a:t> </a:t>
            </a:r>
            <a:r>
              <a:rPr lang="en-US" altLang="de-DE" sz="2800" dirty="0" err="1" smtClean="0"/>
              <a:t>zu</a:t>
            </a:r>
            <a:r>
              <a:rPr lang="en-US" altLang="de-DE" sz="2800" dirty="0" smtClean="0"/>
              <a:t> </a:t>
            </a:r>
            <a:r>
              <a:rPr lang="en-US" altLang="de-DE" sz="2800" dirty="0" err="1" smtClean="0"/>
              <a:t>haben</a:t>
            </a:r>
            <a:r>
              <a:rPr lang="en-US" altLang="de-DE" sz="2800" dirty="0" smtClean="0"/>
              <a:t>, </a:t>
            </a:r>
            <a:r>
              <a:rPr lang="en-US" altLang="de-DE" sz="2800" dirty="0" err="1" smtClean="0"/>
              <a:t>denn</a:t>
            </a:r>
            <a:r>
              <a:rPr lang="en-US" altLang="de-DE" sz="2800" dirty="0" smtClean="0"/>
              <a:t> </a:t>
            </a:r>
            <a:r>
              <a:rPr lang="en-US" altLang="de-DE" sz="2800" dirty="0" err="1" smtClean="0"/>
              <a:t>sie</a:t>
            </a:r>
            <a:r>
              <a:rPr lang="en-US" altLang="de-DE" sz="2800" dirty="0" smtClean="0"/>
              <a:t> </a:t>
            </a:r>
            <a:r>
              <a:rPr lang="en-US" altLang="de-DE" sz="2800" dirty="0" err="1" smtClean="0"/>
              <a:t>waren</a:t>
            </a:r>
            <a:r>
              <a:rPr lang="en-US" altLang="de-DE" sz="2800" dirty="0" smtClean="0"/>
              <a:t> oft </a:t>
            </a:r>
            <a:r>
              <a:rPr lang="en-US" altLang="de-DE" sz="2800" dirty="0" err="1" smtClean="0"/>
              <a:t>blau</a:t>
            </a:r>
            <a:r>
              <a:rPr lang="en-US" altLang="de-DE" sz="2800" dirty="0" smtClean="0"/>
              <a:t> </a:t>
            </a:r>
            <a:r>
              <a:rPr lang="en-US" altLang="de-DE" sz="2800" dirty="0" err="1" smtClean="0"/>
              <a:t>vor</a:t>
            </a:r>
            <a:r>
              <a:rPr lang="en-US" altLang="de-DE" sz="2800" dirty="0" smtClean="0"/>
              <a:t> </a:t>
            </a:r>
            <a:r>
              <a:rPr lang="en-US" altLang="de-DE" sz="2800" dirty="0" err="1" smtClean="0"/>
              <a:t>Kälte</a:t>
            </a:r>
            <a:r>
              <a:rPr lang="en-US" altLang="de-DE" sz="2800" dirty="0" smtClean="0"/>
              <a:t>…”</a:t>
            </a:r>
            <a:endParaRPr lang="de-CH" sz="2800" dirty="0">
              <a:effectLst/>
            </a:endParaRPr>
          </a:p>
        </p:txBody>
      </p:sp>
    </p:spTree>
    <p:extLst>
      <p:ext uri="{BB962C8B-B14F-4D97-AF65-F5344CB8AC3E}">
        <p14:creationId xmlns:p14="http://schemas.microsoft.com/office/powerpoint/2010/main" val="10433071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3529" y="287338"/>
            <a:ext cx="8820472" cy="1125438"/>
          </a:xfrm>
        </p:spPr>
        <p:txBody>
          <a:bodyPr/>
          <a:lstStyle/>
          <a:p>
            <a:r>
              <a:rPr lang="de-DE" sz="4000" dirty="0" smtClean="0"/>
              <a:t>Wenn </a:t>
            </a:r>
            <a:r>
              <a:rPr lang="de-DE" sz="4000" dirty="0"/>
              <a:t>es am Nötigsten fehlt, steht die Gesundheit </a:t>
            </a:r>
            <a:r>
              <a:rPr lang="de-DE" sz="4000" dirty="0" smtClean="0"/>
              <a:t>hinten an </a:t>
            </a:r>
            <a:endParaRPr lang="de-CH" sz="4000" dirty="0"/>
          </a:p>
        </p:txBody>
      </p:sp>
      <p:sp>
        <p:nvSpPr>
          <p:cNvPr id="3" name="Content Placeholder 2"/>
          <p:cNvSpPr>
            <a:spLocks noGrp="1"/>
          </p:cNvSpPr>
          <p:nvPr>
            <p:ph idx="4294967295"/>
          </p:nvPr>
        </p:nvSpPr>
        <p:spPr>
          <a:xfrm>
            <a:off x="179512" y="1772815"/>
            <a:ext cx="8964489" cy="4968553"/>
          </a:xfrm>
        </p:spPr>
        <p:txBody>
          <a:bodyPr/>
          <a:lstStyle/>
          <a:p>
            <a:pPr marL="0" indent="0">
              <a:buNone/>
            </a:pPr>
            <a:r>
              <a:rPr lang="en-US" sz="3200" dirty="0" err="1" smtClean="0"/>
              <a:t>Eine</a:t>
            </a:r>
            <a:r>
              <a:rPr lang="en-US" sz="3200" dirty="0" smtClean="0"/>
              <a:t> </a:t>
            </a:r>
            <a:r>
              <a:rPr lang="en-US" sz="3200" dirty="0" err="1" smtClean="0"/>
              <a:t>junge</a:t>
            </a:r>
            <a:r>
              <a:rPr lang="en-US" sz="3200" dirty="0" smtClean="0"/>
              <a:t> Mutter:</a:t>
            </a:r>
          </a:p>
          <a:p>
            <a:pPr marL="0" indent="0">
              <a:buNone/>
            </a:pPr>
            <a:r>
              <a:rPr lang="en-US" sz="3200" dirty="0" smtClean="0"/>
              <a:t>“Und </a:t>
            </a:r>
            <a:r>
              <a:rPr lang="en-US" sz="3200" dirty="0" err="1" smtClean="0"/>
              <a:t>ich</a:t>
            </a:r>
            <a:r>
              <a:rPr lang="en-US" sz="3200" dirty="0" smtClean="0"/>
              <a:t> sage </a:t>
            </a:r>
            <a:r>
              <a:rPr lang="en-US" sz="3200" dirty="0" err="1" smtClean="0"/>
              <a:t>Ihnen</a:t>
            </a:r>
            <a:r>
              <a:rPr lang="en-US" sz="3200" dirty="0" smtClean="0"/>
              <a:t>, </a:t>
            </a:r>
            <a:r>
              <a:rPr lang="en-US" sz="3200" dirty="0" err="1" smtClean="0"/>
              <a:t>wenn</a:t>
            </a:r>
            <a:r>
              <a:rPr lang="en-US" sz="3200" dirty="0" smtClean="0"/>
              <a:t> </a:t>
            </a:r>
            <a:r>
              <a:rPr lang="en-US" sz="3200" dirty="0" err="1" smtClean="0"/>
              <a:t>ein</a:t>
            </a:r>
            <a:r>
              <a:rPr lang="en-US" sz="3200" dirty="0" smtClean="0"/>
              <a:t> </a:t>
            </a:r>
            <a:r>
              <a:rPr lang="en-US" sz="3200" dirty="0" err="1" smtClean="0"/>
              <a:t>Gesundheitsproblem</a:t>
            </a:r>
            <a:r>
              <a:rPr lang="en-US" sz="3200" dirty="0" smtClean="0"/>
              <a:t> </a:t>
            </a:r>
            <a:r>
              <a:rPr lang="en-US" sz="3200" dirty="0" err="1" smtClean="0"/>
              <a:t>kommt</a:t>
            </a:r>
            <a:r>
              <a:rPr lang="en-US" sz="3200" dirty="0" smtClean="0"/>
              <a:t> und Du </a:t>
            </a:r>
            <a:r>
              <a:rPr lang="en-US" sz="3200" dirty="0" err="1" smtClean="0"/>
              <a:t>brauchst</a:t>
            </a:r>
            <a:r>
              <a:rPr lang="en-US" sz="3200" dirty="0" smtClean="0"/>
              <a:t> </a:t>
            </a:r>
            <a:r>
              <a:rPr lang="en-US" sz="3200" dirty="0" err="1" smtClean="0"/>
              <a:t>einen</a:t>
            </a:r>
            <a:r>
              <a:rPr lang="en-US" sz="3200" dirty="0" smtClean="0"/>
              <a:t> Test, was </a:t>
            </a:r>
            <a:r>
              <a:rPr lang="en-US" sz="3200" dirty="0" err="1" smtClean="0"/>
              <a:t>tust</a:t>
            </a:r>
            <a:r>
              <a:rPr lang="en-US" sz="3200" dirty="0" smtClean="0"/>
              <a:t> Du </a:t>
            </a:r>
            <a:r>
              <a:rPr lang="en-US" sz="3200" dirty="0" err="1" smtClean="0"/>
              <a:t>dann</a:t>
            </a:r>
            <a:r>
              <a:rPr lang="en-US" sz="3200" dirty="0" smtClean="0"/>
              <a:t>? Du </a:t>
            </a:r>
            <a:r>
              <a:rPr lang="en-US" sz="3200" dirty="0" err="1" smtClean="0"/>
              <a:t>versuchst</a:t>
            </a:r>
            <a:r>
              <a:rPr lang="en-US" sz="3200" dirty="0" smtClean="0"/>
              <a:t> </a:t>
            </a:r>
            <a:r>
              <a:rPr lang="en-US" sz="3200" dirty="0" err="1" smtClean="0"/>
              <a:t>einen</a:t>
            </a:r>
            <a:r>
              <a:rPr lang="en-US" sz="3200" dirty="0" smtClean="0"/>
              <a:t> </a:t>
            </a:r>
            <a:r>
              <a:rPr lang="en-US" sz="3200" dirty="0" err="1" smtClean="0"/>
              <a:t>Termin</a:t>
            </a:r>
            <a:r>
              <a:rPr lang="en-US" sz="3200" dirty="0" smtClean="0"/>
              <a:t> </a:t>
            </a:r>
            <a:r>
              <a:rPr lang="en-US" sz="3200" dirty="0" err="1" smtClean="0"/>
              <a:t>beim</a:t>
            </a:r>
            <a:r>
              <a:rPr lang="en-US" sz="3200" dirty="0" smtClean="0"/>
              <a:t> </a:t>
            </a:r>
            <a:r>
              <a:rPr lang="en-US" sz="3200" dirty="0" err="1" smtClean="0"/>
              <a:t>Spital</a:t>
            </a:r>
            <a:r>
              <a:rPr lang="en-US" sz="3200" dirty="0" smtClean="0"/>
              <a:t> </a:t>
            </a:r>
            <a:r>
              <a:rPr lang="en-US" sz="3200" dirty="0" err="1" smtClean="0"/>
              <a:t>zu</a:t>
            </a:r>
            <a:r>
              <a:rPr lang="en-US" sz="3200" dirty="0" smtClean="0"/>
              <a:t> </a:t>
            </a:r>
            <a:r>
              <a:rPr lang="en-US" sz="3200" dirty="0" err="1" smtClean="0"/>
              <a:t>bekommen</a:t>
            </a:r>
            <a:r>
              <a:rPr lang="en-US" sz="3200" dirty="0" smtClean="0"/>
              <a:t>. </a:t>
            </a:r>
            <a:r>
              <a:rPr lang="en-US" sz="3200" dirty="0" err="1" smtClean="0"/>
              <a:t>Als</a:t>
            </a:r>
            <a:r>
              <a:rPr lang="en-US" sz="3200" dirty="0" smtClean="0"/>
              <a:t> </a:t>
            </a:r>
            <a:r>
              <a:rPr lang="en-US" sz="3200" dirty="0" err="1" smtClean="0"/>
              <a:t>ich</a:t>
            </a:r>
            <a:r>
              <a:rPr lang="en-US" sz="3200" dirty="0" smtClean="0"/>
              <a:t> den </a:t>
            </a:r>
            <a:r>
              <a:rPr lang="en-US" sz="3200" dirty="0" err="1" smtClean="0"/>
              <a:t>Kleinen</a:t>
            </a:r>
            <a:r>
              <a:rPr lang="en-US" sz="3200" dirty="0" smtClean="0"/>
              <a:t> </a:t>
            </a:r>
            <a:r>
              <a:rPr lang="en-US" sz="3200" dirty="0" err="1" smtClean="0"/>
              <a:t>dort</a:t>
            </a:r>
            <a:r>
              <a:rPr lang="en-US" sz="3200" dirty="0" smtClean="0"/>
              <a:t> </a:t>
            </a:r>
            <a:r>
              <a:rPr lang="en-US" sz="3200" dirty="0" err="1" smtClean="0"/>
              <a:t>hin</a:t>
            </a:r>
            <a:r>
              <a:rPr lang="en-US" sz="3200" dirty="0" smtClean="0"/>
              <a:t> </a:t>
            </a:r>
            <a:r>
              <a:rPr lang="en-US" sz="3200" dirty="0" err="1" smtClean="0"/>
              <a:t>brachte</a:t>
            </a:r>
            <a:r>
              <a:rPr lang="en-US" sz="3200" dirty="0" smtClean="0"/>
              <a:t> </a:t>
            </a:r>
            <a:r>
              <a:rPr lang="en-US" sz="3200" dirty="0" err="1" smtClean="0"/>
              <a:t>letzten</a:t>
            </a:r>
            <a:r>
              <a:rPr lang="en-US" sz="3200" dirty="0" smtClean="0"/>
              <a:t> </a:t>
            </a:r>
            <a:r>
              <a:rPr lang="en-US" sz="3200" dirty="0" err="1" smtClean="0"/>
              <a:t>Juli</a:t>
            </a:r>
            <a:r>
              <a:rPr lang="en-US" sz="3200" dirty="0" smtClean="0"/>
              <a:t>, </a:t>
            </a:r>
            <a:r>
              <a:rPr lang="en-US" sz="3200" dirty="0" err="1" smtClean="0"/>
              <a:t>sagte</a:t>
            </a:r>
            <a:r>
              <a:rPr lang="en-US" sz="3200" dirty="0" smtClean="0"/>
              <a:t> man </a:t>
            </a:r>
            <a:r>
              <a:rPr lang="en-US" sz="3200" dirty="0" err="1" smtClean="0"/>
              <a:t>mir</a:t>
            </a:r>
            <a:r>
              <a:rPr lang="en-US" sz="3200" dirty="0" smtClean="0"/>
              <a:t>, </a:t>
            </a:r>
            <a:r>
              <a:rPr lang="en-US" sz="3200" dirty="0" err="1" smtClean="0"/>
              <a:t>ich</a:t>
            </a:r>
            <a:r>
              <a:rPr lang="en-US" sz="3200" dirty="0" smtClean="0"/>
              <a:t> </a:t>
            </a:r>
            <a:r>
              <a:rPr lang="en-US" sz="3200" dirty="0" err="1" smtClean="0"/>
              <a:t>müsste</a:t>
            </a:r>
            <a:r>
              <a:rPr lang="en-US" sz="3200" dirty="0" smtClean="0"/>
              <a:t> </a:t>
            </a:r>
            <a:r>
              <a:rPr lang="en-US" sz="3200" dirty="0" err="1" smtClean="0"/>
              <a:t>mit</a:t>
            </a:r>
            <a:r>
              <a:rPr lang="en-US" sz="3200" dirty="0" smtClean="0"/>
              <a:t> </a:t>
            </a:r>
            <a:r>
              <a:rPr lang="en-US" sz="3200" dirty="0" err="1" smtClean="0"/>
              <a:t>ihm</a:t>
            </a:r>
            <a:r>
              <a:rPr lang="en-US" sz="3200" dirty="0" smtClean="0"/>
              <a:t> so </a:t>
            </a:r>
            <a:r>
              <a:rPr lang="en-US" sz="3200" dirty="0" err="1" smtClean="0"/>
              <a:t>schnell</a:t>
            </a:r>
            <a:r>
              <a:rPr lang="en-US" sz="3200" dirty="0" smtClean="0"/>
              <a:t> </a:t>
            </a:r>
            <a:r>
              <a:rPr lang="en-US" sz="3200" dirty="0" err="1" smtClean="0"/>
              <a:t>wir</a:t>
            </a:r>
            <a:r>
              <a:rPr lang="en-US" sz="3200" dirty="0" smtClean="0"/>
              <a:t> </a:t>
            </a:r>
            <a:r>
              <a:rPr lang="en-US" sz="3200" dirty="0" err="1" smtClean="0"/>
              <a:t>möglich</a:t>
            </a:r>
            <a:r>
              <a:rPr lang="en-US" sz="3200" dirty="0" smtClean="0"/>
              <a:t> </a:t>
            </a:r>
            <a:r>
              <a:rPr lang="en-US" sz="3200" dirty="0" err="1" smtClean="0"/>
              <a:t>zum</a:t>
            </a:r>
            <a:r>
              <a:rPr lang="en-US" sz="3200" dirty="0" smtClean="0"/>
              <a:t> </a:t>
            </a:r>
            <a:r>
              <a:rPr lang="en-US" sz="3200" dirty="0" err="1" smtClean="0"/>
              <a:t>Hautarzt</a:t>
            </a:r>
            <a:r>
              <a:rPr lang="en-US" sz="3200" dirty="0" smtClean="0"/>
              <a:t>. 75 Euro </a:t>
            </a:r>
            <a:r>
              <a:rPr lang="en-US" sz="3200" dirty="0" err="1" smtClean="0"/>
              <a:t>sollte</a:t>
            </a:r>
            <a:r>
              <a:rPr lang="en-US" sz="3200" dirty="0" smtClean="0"/>
              <a:t> das </a:t>
            </a:r>
            <a:r>
              <a:rPr lang="en-US" sz="3200" dirty="0" err="1" smtClean="0"/>
              <a:t>kosten</a:t>
            </a:r>
            <a:r>
              <a:rPr lang="en-US" sz="3200" dirty="0" smtClean="0"/>
              <a:t>.  75 Euro, </a:t>
            </a:r>
            <a:r>
              <a:rPr lang="en-US" sz="3200" dirty="0" err="1" smtClean="0"/>
              <a:t>wo</a:t>
            </a:r>
            <a:r>
              <a:rPr lang="en-US" sz="3200" dirty="0" smtClean="0"/>
              <a:t> </a:t>
            </a:r>
            <a:r>
              <a:rPr lang="en-US" sz="3200" dirty="0" err="1" smtClean="0"/>
              <a:t>wir</a:t>
            </a:r>
            <a:r>
              <a:rPr lang="en-US" sz="3200" dirty="0" smtClean="0"/>
              <a:t> </a:t>
            </a:r>
            <a:r>
              <a:rPr lang="en-US" sz="3200" dirty="0" err="1" smtClean="0"/>
              <a:t>im</a:t>
            </a:r>
            <a:r>
              <a:rPr lang="en-US" sz="3200" dirty="0" smtClean="0"/>
              <a:t> </a:t>
            </a:r>
            <a:r>
              <a:rPr lang="en-US" sz="3200" dirty="0" err="1"/>
              <a:t>M</a:t>
            </a:r>
            <a:r>
              <a:rPr lang="en-US" sz="3200" dirty="0" err="1" smtClean="0"/>
              <a:t>onat</a:t>
            </a:r>
            <a:r>
              <a:rPr lang="en-US" sz="3200" dirty="0" smtClean="0"/>
              <a:t> </a:t>
            </a:r>
            <a:r>
              <a:rPr lang="en-US" sz="3200" dirty="0" err="1" smtClean="0"/>
              <a:t>nur</a:t>
            </a:r>
            <a:r>
              <a:rPr lang="en-US" sz="3200" dirty="0" smtClean="0"/>
              <a:t> 390 Euro </a:t>
            </a:r>
            <a:r>
              <a:rPr lang="en-US" sz="3200" dirty="0" err="1" smtClean="0"/>
              <a:t>zum</a:t>
            </a:r>
            <a:r>
              <a:rPr lang="en-US" sz="3200" dirty="0" smtClean="0"/>
              <a:t> </a:t>
            </a:r>
            <a:r>
              <a:rPr lang="en-US" sz="3200" dirty="0" err="1" smtClean="0"/>
              <a:t>Leben</a:t>
            </a:r>
            <a:r>
              <a:rPr lang="en-US" sz="3200" dirty="0" smtClean="0"/>
              <a:t> </a:t>
            </a:r>
            <a:r>
              <a:rPr lang="en-US" sz="3200" dirty="0" err="1" smtClean="0"/>
              <a:t>haben</a:t>
            </a:r>
            <a:r>
              <a:rPr lang="en-US" sz="3200" dirty="0" smtClean="0"/>
              <a:t>…”</a:t>
            </a:r>
            <a:endParaRPr lang="de-CH" sz="3200" dirty="0"/>
          </a:p>
        </p:txBody>
      </p:sp>
    </p:spTree>
    <p:extLst>
      <p:ext uri="{BB962C8B-B14F-4D97-AF65-F5344CB8AC3E}">
        <p14:creationId xmlns:p14="http://schemas.microsoft.com/office/powerpoint/2010/main" val="41903026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52709" y="1"/>
            <a:ext cx="8458200" cy="2646173"/>
          </a:xfrm>
        </p:spPr>
        <p:txBody>
          <a:bodyPr>
            <a:normAutofit/>
          </a:bodyPr>
          <a:lstStyle/>
          <a:p>
            <a:r>
              <a:rPr lang="de-DE" dirty="0" smtClean="0"/>
              <a:t>Verzicht auf Therapien, wenn es am Essen fehlt</a:t>
            </a:r>
            <a:endParaRPr lang="de-DE" dirty="0"/>
          </a:p>
        </p:txBody>
      </p:sp>
      <p:sp>
        <p:nvSpPr>
          <p:cNvPr id="3" name="Untertitel 2"/>
          <p:cNvSpPr>
            <a:spLocks noGrp="1"/>
          </p:cNvSpPr>
          <p:nvPr>
            <p:ph type="subTitle" idx="1"/>
          </p:nvPr>
        </p:nvSpPr>
        <p:spPr>
          <a:xfrm>
            <a:off x="0" y="1124744"/>
            <a:ext cx="8791291" cy="5445224"/>
          </a:xfrm>
        </p:spPr>
        <p:txBody>
          <a:bodyPr/>
          <a:lstStyle/>
          <a:p>
            <a:r>
              <a:rPr lang="de-DE" altLang="de-DE" sz="2800" dirty="0" smtClean="0"/>
              <a:t>Mitarbeiterin eines jugendpsychiatrischen Dienstes:</a:t>
            </a:r>
          </a:p>
          <a:p>
            <a:endParaRPr lang="de-DE" altLang="de-DE" sz="2800" dirty="0" smtClean="0"/>
          </a:p>
          <a:p>
            <a:r>
              <a:rPr lang="de-DE" altLang="de-DE" sz="2800" dirty="0" smtClean="0"/>
              <a:t>“Die Eltern hören sich unsere Vorschläge an, wobei ihre Reaktion für mich oft wie eine Mischung aus Traurigkeit und Belächeln wirkt, so als wollten sie sagen: Sie machen wohl Witze! Wie sollen wir so was bezahlen? Und ich sehe dann, dass wir in der Sackgasse stecken. Wenn ich dann den offiziellen Bericht schreiben muss, fühle ich ein furchtbares Dilemma. Ich weiss, was das Kind eigentlich braucht, weiss aber auch, dass meine Vorschläge völlig illusorisch bleiben. Die Eltern können sich das unmöglich erlauben…”</a:t>
            </a:r>
            <a:endParaRPr lang="de-DE" altLang="de-DE" sz="2800" dirty="0" smtClean="0"/>
          </a:p>
        </p:txBody>
      </p:sp>
    </p:spTree>
    <p:extLst>
      <p:ext uri="{BB962C8B-B14F-4D97-AF65-F5344CB8AC3E}">
        <p14:creationId xmlns:p14="http://schemas.microsoft.com/office/powerpoint/2010/main" val="34533921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07504" y="1"/>
            <a:ext cx="8703405" cy="2646173"/>
          </a:xfrm>
        </p:spPr>
        <p:txBody>
          <a:bodyPr>
            <a:normAutofit/>
          </a:bodyPr>
          <a:lstStyle/>
          <a:p>
            <a:r>
              <a:rPr lang="de-DE" dirty="0" smtClean="0"/>
              <a:t>Spontane Selbsthilfe als Lücken-</a:t>
            </a:r>
            <a:r>
              <a:rPr lang="de-DE" dirty="0" err="1" smtClean="0"/>
              <a:t>büsser</a:t>
            </a:r>
            <a:r>
              <a:rPr lang="de-DE" dirty="0" smtClean="0"/>
              <a:t> fehlender öffentlicher Mittel</a:t>
            </a:r>
            <a:endParaRPr lang="de-DE" dirty="0"/>
          </a:p>
        </p:txBody>
      </p:sp>
      <p:sp>
        <p:nvSpPr>
          <p:cNvPr id="3" name="Untertitel 2"/>
          <p:cNvSpPr>
            <a:spLocks noGrp="1"/>
          </p:cNvSpPr>
          <p:nvPr>
            <p:ph type="subTitle" idx="1"/>
          </p:nvPr>
        </p:nvSpPr>
        <p:spPr>
          <a:xfrm>
            <a:off x="0" y="1124744"/>
            <a:ext cx="9042811" cy="5733256"/>
          </a:xfrm>
        </p:spPr>
        <p:txBody>
          <a:bodyPr/>
          <a:lstStyle/>
          <a:p>
            <a:r>
              <a:rPr lang="de-DE" altLang="de-DE" sz="2000" b="1" dirty="0" smtClean="0"/>
              <a:t>Vorschullehrerin</a:t>
            </a:r>
          </a:p>
          <a:p>
            <a:r>
              <a:rPr lang="de-DE" altLang="de-DE" sz="2800" dirty="0" smtClean="0"/>
              <a:t>“</a:t>
            </a:r>
            <a:r>
              <a:rPr lang="de-DE" altLang="de-DE" sz="3200" dirty="0" smtClean="0"/>
              <a:t>Tja, gerade die kleinen Kinder müssen hier häufig auf die Toilette und hinterlassen da ihre wenig appetitlichen Spuren. Das ist nicht nur unhygienisch, sondern es gab eine ganze Welle an Infektionen, auch bei den Lehrkräften. Das fängt man sich wohl dort ein. Wir gehen jetzt hin und sammeln monatlich bei uns Lehrkräften 60 Euro für Reinigungsmittel und Toilettenpapier ein</a:t>
            </a:r>
            <a:r>
              <a:rPr lang="en-US" altLang="de-DE" sz="3200" dirty="0" smtClean="0"/>
              <a:t>..</a:t>
            </a:r>
            <a:endParaRPr lang="de-CH" sz="3200" dirty="0"/>
          </a:p>
          <a:p>
            <a:endParaRPr lang="de-CH" sz="2000" dirty="0"/>
          </a:p>
          <a:p>
            <a:endParaRPr lang="de-DE" sz="2000" dirty="0"/>
          </a:p>
        </p:txBody>
      </p:sp>
    </p:spTree>
    <p:extLst>
      <p:ext uri="{BB962C8B-B14F-4D97-AF65-F5344CB8AC3E}">
        <p14:creationId xmlns:p14="http://schemas.microsoft.com/office/powerpoint/2010/main" val="20455266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52709" y="1"/>
            <a:ext cx="8458200" cy="2646173"/>
          </a:xfrm>
        </p:spPr>
        <p:txBody>
          <a:bodyPr>
            <a:normAutofit/>
          </a:bodyPr>
          <a:lstStyle/>
          <a:p>
            <a:r>
              <a:rPr lang="de-DE" dirty="0" err="1" smtClean="0"/>
              <a:t>Prekarität</a:t>
            </a:r>
            <a:r>
              <a:rPr lang="de-DE" dirty="0" smtClean="0"/>
              <a:t> der Familien und Los der Kinder</a:t>
            </a:r>
            <a:endParaRPr lang="de-DE" dirty="0"/>
          </a:p>
        </p:txBody>
      </p:sp>
      <p:sp>
        <p:nvSpPr>
          <p:cNvPr id="3" name="Untertitel 2"/>
          <p:cNvSpPr>
            <a:spLocks noGrp="1"/>
          </p:cNvSpPr>
          <p:nvPr>
            <p:ph type="subTitle" idx="1"/>
          </p:nvPr>
        </p:nvSpPr>
        <p:spPr>
          <a:xfrm>
            <a:off x="0" y="1196752"/>
            <a:ext cx="9042811" cy="4968552"/>
          </a:xfrm>
        </p:spPr>
        <p:txBody>
          <a:bodyPr/>
          <a:lstStyle/>
          <a:p>
            <a:r>
              <a:rPr lang="de-DE" altLang="de-DE" sz="2400" dirty="0" smtClean="0"/>
              <a:t>Mitarbeiterin des Schulischen Gesundheitsdienstes</a:t>
            </a:r>
          </a:p>
          <a:p>
            <a:r>
              <a:rPr lang="de-DE" altLang="de-DE" sz="3200" dirty="0" smtClean="0"/>
              <a:t>“Ich habe eine Menge Informationen über den sozialen Hintergrund der Kinder. Vielen Familien ging es vor der Krise auch nicht so toll, doch jetzt ist alles viel, viel schlimmer. Manchmal leben 5 Erwachsene, von denen nur einer Arbeit hat, in einem Haushalt mit den Kindern. Wenn wir ihnen den Untersuchungsbericht zusenden wollen oder Kontakt aufnehmen, dann ist das Telefon tot, oder es </a:t>
            </a:r>
            <a:r>
              <a:rPr lang="de-DE" altLang="de-DE" sz="3200" dirty="0" err="1" smtClean="0"/>
              <a:t>heisst</a:t>
            </a:r>
            <a:r>
              <a:rPr lang="de-DE" altLang="de-DE" sz="3200" dirty="0" smtClean="0"/>
              <a:t> dann, sie seien unbekannt verzogen…”</a:t>
            </a:r>
            <a:endParaRPr lang="de-DE" altLang="de-DE" sz="3200" dirty="0" smtClean="0"/>
          </a:p>
        </p:txBody>
      </p:sp>
    </p:spTree>
    <p:extLst>
      <p:ext uri="{BB962C8B-B14F-4D97-AF65-F5344CB8AC3E}">
        <p14:creationId xmlns:p14="http://schemas.microsoft.com/office/powerpoint/2010/main" val="21531706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0"/>
            <a:ext cx="9144000" cy="1700808"/>
          </a:xfrm>
        </p:spPr>
        <p:txBody>
          <a:bodyPr/>
          <a:lstStyle/>
          <a:p>
            <a:r>
              <a:rPr lang="de-CH" dirty="0" smtClean="0"/>
              <a:t>„</a:t>
            </a:r>
            <a:r>
              <a:rPr lang="de-CH" sz="3600" dirty="0" err="1" smtClean="0"/>
              <a:t>Children</a:t>
            </a:r>
            <a:r>
              <a:rPr lang="de-CH" sz="3600" dirty="0" smtClean="0"/>
              <a:t> </a:t>
            </a:r>
            <a:r>
              <a:rPr lang="de-CH" sz="3600" dirty="0" err="1" smtClean="0"/>
              <a:t>of</a:t>
            </a:r>
            <a:r>
              <a:rPr lang="de-CH" sz="3600" dirty="0" smtClean="0"/>
              <a:t> </a:t>
            </a:r>
            <a:r>
              <a:rPr lang="de-CH" sz="3600" dirty="0" err="1" smtClean="0"/>
              <a:t>the</a:t>
            </a:r>
            <a:r>
              <a:rPr lang="de-CH" sz="3600" dirty="0" smtClean="0"/>
              <a:t> </a:t>
            </a:r>
            <a:r>
              <a:rPr lang="de-CH" sz="3600" dirty="0" err="1" smtClean="0"/>
              <a:t>great</a:t>
            </a:r>
            <a:r>
              <a:rPr lang="de-CH" sz="3600" dirty="0" smtClean="0"/>
              <a:t> </a:t>
            </a:r>
            <a:r>
              <a:rPr lang="de-CH" sz="3600" dirty="0" err="1" smtClean="0"/>
              <a:t>depression</a:t>
            </a:r>
            <a:r>
              <a:rPr lang="de-CH" sz="3600" dirty="0" smtClean="0"/>
              <a:t>“:</a:t>
            </a:r>
            <a:br>
              <a:rPr lang="de-CH" sz="3600" dirty="0" smtClean="0"/>
            </a:br>
            <a:r>
              <a:rPr lang="de-CH" sz="3600" dirty="0" smtClean="0"/>
              <a:t>kindliche Krisenerfahrung und </a:t>
            </a:r>
            <a:r>
              <a:rPr lang="de-CH" sz="3600" dirty="0" err="1" smtClean="0"/>
              <a:t>Einfleischung</a:t>
            </a:r>
            <a:r>
              <a:rPr lang="de-CH" sz="3600" dirty="0" smtClean="0"/>
              <a:t> von </a:t>
            </a:r>
            <a:r>
              <a:rPr lang="de-CH" sz="3600" dirty="0" err="1" smtClean="0"/>
              <a:t>Prekarität</a:t>
            </a:r>
            <a:endParaRPr lang="de-CH" sz="3600" dirty="0"/>
          </a:p>
        </p:txBody>
      </p:sp>
      <p:sp>
        <p:nvSpPr>
          <p:cNvPr id="3" name="Content Placeholder 2"/>
          <p:cNvSpPr>
            <a:spLocks noGrp="1"/>
          </p:cNvSpPr>
          <p:nvPr>
            <p:ph idx="4294967295"/>
          </p:nvPr>
        </p:nvSpPr>
        <p:spPr>
          <a:xfrm>
            <a:off x="107505" y="1772816"/>
            <a:ext cx="9036496" cy="4442247"/>
          </a:xfrm>
        </p:spPr>
        <p:txBody>
          <a:bodyPr/>
          <a:lstStyle/>
          <a:p>
            <a:pPr marL="0" indent="0">
              <a:buNone/>
            </a:pPr>
            <a:r>
              <a:rPr lang="en-US" sz="3600" dirty="0" smtClean="0"/>
              <a:t>“</a:t>
            </a:r>
            <a:r>
              <a:rPr lang="de-DE" sz="4000" dirty="0" smtClean="0"/>
              <a:t>Die Kinder bringen die Krise von zuhause mit hier in die Schule. Es hat natürlich schon immer Probleme gegeben, aber das hat stark zugenommen. Die Eltern sind nicht mehr in Ordnung und das spiegelt sich dann in den Kindern…”</a:t>
            </a:r>
            <a:endParaRPr lang="de-DE" sz="4000" dirty="0" smtClean="0"/>
          </a:p>
        </p:txBody>
      </p:sp>
    </p:spTree>
    <p:extLst>
      <p:ext uri="{BB962C8B-B14F-4D97-AF65-F5344CB8AC3E}">
        <p14:creationId xmlns:p14="http://schemas.microsoft.com/office/powerpoint/2010/main" val="39182686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52709" y="1"/>
            <a:ext cx="8458200" cy="2646173"/>
          </a:xfrm>
        </p:spPr>
        <p:txBody>
          <a:bodyPr>
            <a:normAutofit/>
          </a:bodyPr>
          <a:lstStyle/>
          <a:p>
            <a:r>
              <a:rPr lang="de-DE" dirty="0" smtClean="0"/>
              <a:t>Rückkehr des Hungers in einem Land der E.U.</a:t>
            </a:r>
            <a:endParaRPr lang="de-DE" dirty="0"/>
          </a:p>
        </p:txBody>
      </p:sp>
      <p:sp>
        <p:nvSpPr>
          <p:cNvPr id="3" name="Untertitel 2"/>
          <p:cNvSpPr>
            <a:spLocks noGrp="1"/>
          </p:cNvSpPr>
          <p:nvPr>
            <p:ph type="subTitle" idx="1"/>
          </p:nvPr>
        </p:nvSpPr>
        <p:spPr>
          <a:xfrm>
            <a:off x="251520" y="1052736"/>
            <a:ext cx="8791291" cy="5112568"/>
          </a:xfrm>
        </p:spPr>
        <p:txBody>
          <a:bodyPr/>
          <a:lstStyle/>
          <a:p>
            <a:r>
              <a:rPr lang="en-US" altLang="de-DE" sz="2000" b="1" dirty="0"/>
              <a:t> </a:t>
            </a:r>
            <a:r>
              <a:rPr lang="en-US" altLang="de-DE" sz="2800" dirty="0" smtClean="0"/>
              <a:t> </a:t>
            </a:r>
            <a:r>
              <a:rPr lang="de-DE" altLang="de-DE" sz="4200" dirty="0" smtClean="0"/>
              <a:t>“Da war gestern ein Kind, das mir morgens um 9 h sagte: Kann ich etwas früher nach Hause heute? Dann bekomme ich etwas zu essen. Meine Eltern kaufen mir sonst manchmal ein Brötchen, aber momentan haben sie kein Geld und ich habe keines gekriegt…”</a:t>
            </a:r>
          </a:p>
          <a:p>
            <a:r>
              <a:rPr lang="en-US" altLang="de-DE" sz="4200" dirty="0" smtClean="0"/>
              <a:t> </a:t>
            </a:r>
            <a:endParaRPr lang="de-DE" sz="4200" dirty="0"/>
          </a:p>
        </p:txBody>
      </p:sp>
    </p:spTree>
    <p:extLst>
      <p:ext uri="{BB962C8B-B14F-4D97-AF65-F5344CB8AC3E}">
        <p14:creationId xmlns:p14="http://schemas.microsoft.com/office/powerpoint/2010/main" val="14964035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52709" y="1"/>
            <a:ext cx="8458200" cy="2646173"/>
          </a:xfrm>
        </p:spPr>
        <p:txBody>
          <a:bodyPr>
            <a:normAutofit/>
          </a:bodyPr>
          <a:lstStyle/>
          <a:p>
            <a:r>
              <a:rPr lang="de-DE" sz="3600" dirty="0" smtClean="0"/>
              <a:t/>
            </a:r>
            <a:br>
              <a:rPr lang="de-DE" sz="3600" dirty="0" smtClean="0"/>
            </a:br>
            <a:r>
              <a:rPr lang="de-DE" sz="3600" dirty="0" smtClean="0"/>
              <a:t>Die Ohnmacht der „Gesundheitsakteure“</a:t>
            </a:r>
            <a:endParaRPr lang="de-DE" sz="3600" dirty="0"/>
          </a:p>
        </p:txBody>
      </p:sp>
      <p:sp>
        <p:nvSpPr>
          <p:cNvPr id="3" name="Untertitel 2"/>
          <p:cNvSpPr>
            <a:spLocks noGrp="1"/>
          </p:cNvSpPr>
          <p:nvPr>
            <p:ph type="subTitle" idx="1"/>
          </p:nvPr>
        </p:nvSpPr>
        <p:spPr>
          <a:xfrm>
            <a:off x="0" y="1196752"/>
            <a:ext cx="8791291" cy="5832648"/>
          </a:xfrm>
        </p:spPr>
        <p:txBody>
          <a:bodyPr/>
          <a:lstStyle/>
          <a:p>
            <a:r>
              <a:rPr lang="de-DE" altLang="de-DE" sz="3200" i="1" dirty="0" smtClean="0"/>
              <a:t>Die Besitzerin einer Apotheke</a:t>
            </a:r>
          </a:p>
          <a:p>
            <a:r>
              <a:rPr lang="de-DE" altLang="de-DE" sz="3200" i="1" dirty="0" smtClean="0"/>
              <a:t>“Ich halte es nicht mehr aus! Jeden Morgen habe ich das gleiche Gefühl, dass ich meine Apotheke nicht mehr aufsperren sollte. Von Tag zu Tag kommen mehr Leute und fragen nach Medikamenten, die sie sich gar nicht leisten können. Wissen Sie was das für ein Gefühl ist? So als ob ihr Leben in meinen Händen liegt? Dabei habe ich selbst Schulden. Wenn ich mittags Pause machen, habe ich schon eine totale Depression.”</a:t>
            </a:r>
          </a:p>
          <a:p>
            <a:endParaRPr lang="de-CH" sz="3200" dirty="0"/>
          </a:p>
          <a:p>
            <a:endParaRPr lang="de-DE" sz="3200" dirty="0"/>
          </a:p>
        </p:txBody>
      </p:sp>
    </p:spTree>
    <p:extLst>
      <p:ext uri="{BB962C8B-B14F-4D97-AF65-F5344CB8AC3E}">
        <p14:creationId xmlns:p14="http://schemas.microsoft.com/office/powerpoint/2010/main" val="1905240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b="1" dirty="0" smtClean="0"/>
              <a:t>Vorläufige Hypothesen aus der laufenden Forschung</a:t>
            </a:r>
            <a:endParaRPr lang="de-CH" b="1" dirty="0"/>
          </a:p>
        </p:txBody>
      </p:sp>
      <p:sp>
        <p:nvSpPr>
          <p:cNvPr id="3" name="Content Placeholder 2"/>
          <p:cNvSpPr>
            <a:spLocks noGrp="1"/>
          </p:cNvSpPr>
          <p:nvPr>
            <p:ph idx="1"/>
          </p:nvPr>
        </p:nvSpPr>
        <p:spPr>
          <a:xfrm>
            <a:off x="0" y="1340768"/>
            <a:ext cx="9000000" cy="5256584"/>
          </a:xfrm>
        </p:spPr>
        <p:txBody>
          <a:bodyPr/>
          <a:lstStyle/>
          <a:p>
            <a:pPr marL="0" indent="0">
              <a:buNone/>
            </a:pPr>
            <a:endParaRPr lang="de-CH" dirty="0" smtClean="0"/>
          </a:p>
          <a:p>
            <a:r>
              <a:rPr lang="de-CH" sz="3200" dirty="0" smtClean="0"/>
              <a:t>Die dramatische Krise, in die Griechenland geraten ist, schlägt sich sowohl in dauerhafter ökonomischer </a:t>
            </a:r>
            <a:r>
              <a:rPr lang="de-CH" sz="3200" dirty="0" err="1" smtClean="0"/>
              <a:t>Prekarisierung</a:t>
            </a:r>
            <a:r>
              <a:rPr lang="de-CH" sz="3200" dirty="0" smtClean="0"/>
              <a:t> der Familien als auch in tiefgehender Desorientierung und Kontrollverlust über die eigene </a:t>
            </a:r>
            <a:r>
              <a:rPr lang="de-CH" sz="3200" smtClean="0"/>
              <a:t>Zukunft nieder</a:t>
            </a:r>
            <a:endParaRPr lang="de-CH" sz="3200" dirty="0" smtClean="0"/>
          </a:p>
          <a:p>
            <a:pPr>
              <a:buFont typeface="+mj-lt"/>
              <a:buAutoNum type="arabicPeriod" startAt="2"/>
            </a:pPr>
            <a:r>
              <a:rPr lang="de-CH" sz="3200" dirty="0" smtClean="0"/>
              <a:t>Durchgängig sprechen die Interviewten betreffend der Kinder und Jugendlichen von einer verlorenen Generation, deren Zukunft in düsteren Farben gesehen wird. </a:t>
            </a:r>
          </a:p>
          <a:p>
            <a:pPr marL="0" indent="0">
              <a:buNone/>
            </a:pPr>
            <a:r>
              <a:rPr lang="de-CH" sz="2800" dirty="0" smtClean="0"/>
              <a:t> </a:t>
            </a:r>
            <a:endParaRPr lang="de-CH" sz="2800" dirty="0"/>
          </a:p>
        </p:txBody>
      </p:sp>
    </p:spTree>
    <p:extLst>
      <p:ext uri="{BB962C8B-B14F-4D97-AF65-F5344CB8AC3E}">
        <p14:creationId xmlns:p14="http://schemas.microsoft.com/office/powerpoint/2010/main" val="18352209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23963" y="287338"/>
            <a:ext cx="7920037" cy="1196975"/>
          </a:xfrm>
        </p:spPr>
        <p:txBody>
          <a:bodyPr/>
          <a:lstStyle/>
          <a:p>
            <a:r>
              <a:rPr lang="de-CH" b="1" dirty="0" smtClean="0"/>
              <a:t>Vorläufige Hypothesen aus der laufenden Forschung</a:t>
            </a:r>
            <a:endParaRPr lang="de-CH" b="1" dirty="0"/>
          </a:p>
        </p:txBody>
      </p:sp>
      <p:sp>
        <p:nvSpPr>
          <p:cNvPr id="3" name="Content Placeholder 2"/>
          <p:cNvSpPr>
            <a:spLocks noGrp="1"/>
          </p:cNvSpPr>
          <p:nvPr>
            <p:ph idx="4294967295"/>
          </p:nvPr>
        </p:nvSpPr>
        <p:spPr>
          <a:xfrm>
            <a:off x="323850" y="1484313"/>
            <a:ext cx="8820150" cy="4730750"/>
          </a:xfrm>
        </p:spPr>
        <p:txBody>
          <a:bodyPr/>
          <a:lstStyle/>
          <a:p>
            <a:pPr>
              <a:buFont typeface="+mj-lt"/>
              <a:buAutoNum type="arabicPeriod" startAt="3"/>
            </a:pPr>
            <a:r>
              <a:rPr lang="de-CH" dirty="0" smtClean="0"/>
              <a:t>Wie die «</a:t>
            </a:r>
            <a:r>
              <a:rPr lang="de-CH" dirty="0" err="1" smtClean="0"/>
              <a:t>Children</a:t>
            </a:r>
            <a:r>
              <a:rPr lang="de-CH" dirty="0" smtClean="0"/>
              <a:t> </a:t>
            </a:r>
            <a:r>
              <a:rPr lang="de-CH" dirty="0" err="1" smtClean="0"/>
              <a:t>of</a:t>
            </a:r>
            <a:r>
              <a:rPr lang="de-CH" dirty="0" smtClean="0"/>
              <a:t> </a:t>
            </a:r>
            <a:r>
              <a:rPr lang="de-CH" dirty="0" err="1" smtClean="0"/>
              <a:t>the</a:t>
            </a:r>
            <a:r>
              <a:rPr lang="de-CH" dirty="0" smtClean="0"/>
              <a:t> Great Depression» der Weltwirtschaftskrise von 1929/30 wird diese Generation wohl durch ihren ganzen Lebensweg hindurch von einem Habitus der </a:t>
            </a:r>
            <a:r>
              <a:rPr lang="de-CH" dirty="0" err="1" smtClean="0"/>
              <a:t>Prekarität</a:t>
            </a:r>
            <a:r>
              <a:rPr lang="de-CH" dirty="0" smtClean="0"/>
              <a:t>, eingefleischt in den familialen Primärerfahrungen, geprägt sein.</a:t>
            </a:r>
          </a:p>
          <a:p>
            <a:pPr>
              <a:buFont typeface="+mj-lt"/>
              <a:buAutoNum type="arabicPeriod" startAt="4"/>
            </a:pPr>
            <a:r>
              <a:rPr lang="de-CH" dirty="0" smtClean="0"/>
              <a:t>Angesichts radikaler Einschnitte bei den verfügbaren Erwerbs- und Sozialeinkommen wird bei der Gesundheitsvorsorge und -sicherung am ehesten gespart, umso mehr als die Kosten angesichts rigiden </a:t>
            </a:r>
            <a:r>
              <a:rPr lang="de-CH" dirty="0" err="1" smtClean="0"/>
              <a:t>Sparoktroys</a:t>
            </a:r>
            <a:r>
              <a:rPr lang="de-CH" dirty="0" smtClean="0"/>
              <a:t> bei der Sozialsicherung privatisiert wurden und ein wachsender Teil der Bevölkerung ohne Krankenversicherung da steht.</a:t>
            </a:r>
          </a:p>
          <a:p>
            <a:pPr marL="0" indent="0">
              <a:buNone/>
            </a:pPr>
            <a:r>
              <a:rPr lang="de-CH" dirty="0" smtClean="0"/>
              <a:t> </a:t>
            </a:r>
            <a:endParaRPr lang="de-CH" dirty="0"/>
          </a:p>
        </p:txBody>
      </p:sp>
    </p:spTree>
    <p:extLst>
      <p:ext uri="{BB962C8B-B14F-4D97-AF65-F5344CB8AC3E}">
        <p14:creationId xmlns:p14="http://schemas.microsoft.com/office/powerpoint/2010/main" val="12402392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23963" y="287338"/>
            <a:ext cx="7920037" cy="1054100"/>
          </a:xfrm>
        </p:spPr>
        <p:txBody>
          <a:bodyPr/>
          <a:lstStyle/>
          <a:p>
            <a:r>
              <a:rPr lang="de-CH" b="1" dirty="0" smtClean="0"/>
              <a:t>Vorläufige Hypothesen aus der laufenden Forschung</a:t>
            </a:r>
            <a:endParaRPr lang="de-CH" b="1" dirty="0"/>
          </a:p>
        </p:txBody>
      </p:sp>
      <p:sp>
        <p:nvSpPr>
          <p:cNvPr id="3" name="Content Placeholder 2"/>
          <p:cNvSpPr>
            <a:spLocks noGrp="1"/>
          </p:cNvSpPr>
          <p:nvPr>
            <p:ph idx="4294967295"/>
          </p:nvPr>
        </p:nvSpPr>
        <p:spPr>
          <a:xfrm>
            <a:off x="323850" y="1412875"/>
            <a:ext cx="8820150" cy="5445125"/>
          </a:xfrm>
        </p:spPr>
        <p:txBody>
          <a:bodyPr/>
          <a:lstStyle/>
          <a:p>
            <a:pPr marL="0" indent="0">
              <a:buNone/>
            </a:pPr>
            <a:r>
              <a:rPr lang="de-CH" dirty="0" smtClean="0"/>
              <a:t>5. </a:t>
            </a:r>
            <a:r>
              <a:rPr lang="de-CH" sz="2800" dirty="0" smtClean="0"/>
              <a:t>Der nur rudimentäre «</a:t>
            </a:r>
            <a:r>
              <a:rPr lang="de-CH" sz="2800" dirty="0" err="1" smtClean="0"/>
              <a:t>welfare</a:t>
            </a:r>
            <a:r>
              <a:rPr lang="de-CH" sz="2800" dirty="0" smtClean="0"/>
              <a:t> </a:t>
            </a:r>
            <a:r>
              <a:rPr lang="de-CH" sz="2800" dirty="0" err="1" smtClean="0"/>
              <a:t>state</a:t>
            </a:r>
            <a:r>
              <a:rPr lang="de-CH" sz="2800" dirty="0" smtClean="0"/>
              <a:t>» wird nur </a:t>
            </a:r>
            <a:r>
              <a:rPr lang="de-CH" sz="2800" dirty="0" smtClean="0"/>
              <a:t>notdürftig durch die starken Solidarbeziehungen der «</a:t>
            </a:r>
            <a:r>
              <a:rPr lang="de-CH" sz="2800" dirty="0" err="1" smtClean="0"/>
              <a:t>welfare</a:t>
            </a:r>
            <a:r>
              <a:rPr lang="de-CH" sz="2800" dirty="0" smtClean="0"/>
              <a:t> </a:t>
            </a:r>
            <a:r>
              <a:rPr lang="de-CH" sz="2800" dirty="0" err="1" smtClean="0"/>
              <a:t>family</a:t>
            </a:r>
            <a:r>
              <a:rPr lang="de-CH" sz="2800" dirty="0" smtClean="0"/>
              <a:t>» kompensiert, bei der die Sorge um das Kindswohl zwar allgemein zuoberst steht, die ökonomische Knappheit ihre jedoch Grenzen setzt.</a:t>
            </a:r>
          </a:p>
          <a:p>
            <a:pPr marL="0" indent="0">
              <a:buNone/>
            </a:pPr>
            <a:r>
              <a:rPr lang="de-CH" sz="2800" dirty="0" smtClean="0"/>
              <a:t>6.  </a:t>
            </a:r>
            <a:r>
              <a:rPr lang="de-CH" sz="2800" dirty="0" smtClean="0"/>
              <a:t>Der erzwungene Verzicht auf angemessene medizinische Gesundheitsvorsorge und -pflege der Kinder dürfte langfristige kumulative Konsequenzen, sowohl an individuellen Krankheitskarrieren und Leiden wie auch gesundheitsökonomischer Kosten bedeuten.</a:t>
            </a:r>
          </a:p>
          <a:p>
            <a:pPr>
              <a:buFont typeface="+mj-lt"/>
              <a:buAutoNum type="arabicPeriod" startAt="5"/>
            </a:pPr>
            <a:endParaRPr lang="de-CH" dirty="0" smtClean="0"/>
          </a:p>
          <a:p>
            <a:pPr marL="0" indent="0">
              <a:buNone/>
            </a:pPr>
            <a:endParaRPr lang="de-CH" dirty="0"/>
          </a:p>
          <a:p>
            <a:pPr marL="0" indent="0">
              <a:buNone/>
            </a:pPr>
            <a:endParaRPr lang="de-CH" dirty="0" smtClean="0"/>
          </a:p>
        </p:txBody>
      </p:sp>
    </p:spTree>
    <p:extLst>
      <p:ext uri="{BB962C8B-B14F-4D97-AF65-F5344CB8AC3E}">
        <p14:creationId xmlns:p14="http://schemas.microsoft.com/office/powerpoint/2010/main" val="12019754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7338"/>
            <a:ext cx="8891588" cy="620712"/>
          </a:xfrm>
        </p:spPr>
        <p:txBody>
          <a:bodyPr/>
          <a:lstStyle/>
          <a:p>
            <a:r>
              <a:rPr lang="de-CH" b="1" dirty="0" smtClean="0"/>
              <a:t>Vorläufige Hypothesen aus der laufenden Forschung</a:t>
            </a:r>
            <a:endParaRPr lang="de-CH" b="1" dirty="0"/>
          </a:p>
        </p:txBody>
      </p:sp>
      <p:sp>
        <p:nvSpPr>
          <p:cNvPr id="3" name="Content Placeholder 2"/>
          <p:cNvSpPr>
            <a:spLocks noGrp="1"/>
          </p:cNvSpPr>
          <p:nvPr>
            <p:ph idx="4294967295"/>
          </p:nvPr>
        </p:nvSpPr>
        <p:spPr>
          <a:xfrm>
            <a:off x="0" y="1368425"/>
            <a:ext cx="8891588" cy="5300663"/>
          </a:xfrm>
        </p:spPr>
        <p:txBody>
          <a:bodyPr/>
          <a:lstStyle/>
          <a:p>
            <a:pPr>
              <a:buFont typeface="+mj-lt"/>
              <a:buAutoNum type="arabicPeriod" startAt="7"/>
            </a:pPr>
            <a:r>
              <a:rPr lang="de-CH" sz="3000" dirty="0" smtClean="0"/>
              <a:t>Der auch hierzulande gängige Verweis auf die «hausgemachte» Krise und Selbstverantwortung der </a:t>
            </a:r>
            <a:r>
              <a:rPr lang="de-CH" sz="3000" dirty="0" err="1" smtClean="0"/>
              <a:t>GriechInnen</a:t>
            </a:r>
            <a:r>
              <a:rPr lang="de-CH" sz="3000" dirty="0" smtClean="0"/>
              <a:t> für ihre Misere wirkt noch zynischer, wenn man bei dieser Form der Rechtfertigung unterlassener Hilfe die Lage der Kinder unbeachtet lässt, deren massive </a:t>
            </a:r>
            <a:r>
              <a:rPr lang="de-CH" sz="3000" dirty="0" err="1" smtClean="0"/>
              <a:t>Vulnerabilisierung</a:t>
            </a:r>
            <a:r>
              <a:rPr lang="de-CH" sz="3000" dirty="0" smtClean="0"/>
              <a:t> durch die mangelnde Gesundheitssicherung wohl kaum als selbstverschuldet interpretiert werden kann. </a:t>
            </a:r>
            <a:endParaRPr lang="de-CH" sz="3000" dirty="0"/>
          </a:p>
        </p:txBody>
      </p:sp>
    </p:spTree>
    <p:extLst>
      <p:ext uri="{BB962C8B-B14F-4D97-AF65-F5344CB8AC3E}">
        <p14:creationId xmlns:p14="http://schemas.microsoft.com/office/powerpoint/2010/main" val="23507214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52709" y="1"/>
            <a:ext cx="8458200" cy="2646173"/>
          </a:xfrm>
        </p:spPr>
        <p:txBody>
          <a:bodyPr>
            <a:normAutofit/>
          </a:bodyPr>
          <a:lstStyle/>
          <a:p>
            <a:r>
              <a:rPr lang="de-DE" dirty="0" smtClean="0"/>
              <a:t>Auszüge aus den Interviews</a:t>
            </a:r>
            <a:endParaRPr lang="de-DE" dirty="0"/>
          </a:p>
        </p:txBody>
      </p:sp>
      <p:sp>
        <p:nvSpPr>
          <p:cNvPr id="3" name="Untertitel 2"/>
          <p:cNvSpPr>
            <a:spLocks noGrp="1"/>
          </p:cNvSpPr>
          <p:nvPr>
            <p:ph type="subTitle" idx="1"/>
          </p:nvPr>
        </p:nvSpPr>
        <p:spPr>
          <a:xfrm>
            <a:off x="251520" y="1196752"/>
            <a:ext cx="8791291" cy="4968552"/>
          </a:xfrm>
        </p:spPr>
        <p:txBody>
          <a:bodyPr/>
          <a:lstStyle/>
          <a:p>
            <a:r>
              <a:rPr lang="en-US" altLang="de-DE" sz="2400" b="1" dirty="0" smtClean="0"/>
              <a:t>Eva </a:t>
            </a:r>
            <a:r>
              <a:rPr lang="en-US" altLang="de-DE" sz="2400" b="1" dirty="0" err="1" smtClean="0"/>
              <a:t>Papoti</a:t>
            </a:r>
            <a:endParaRPr lang="en-US" altLang="de-DE" sz="2400" b="1" dirty="0" smtClean="0"/>
          </a:p>
          <a:p>
            <a:r>
              <a:rPr lang="de-CH" altLang="de-DE" sz="2400" b="1" dirty="0" smtClean="0"/>
              <a:t>A </a:t>
            </a:r>
            <a:r>
              <a:rPr lang="de-CH" altLang="de-DE" sz="2400" b="1" dirty="0" err="1" smtClean="0"/>
              <a:t>life</a:t>
            </a:r>
            <a:r>
              <a:rPr lang="de-CH" altLang="de-DE" sz="2400" b="1" dirty="0" smtClean="0"/>
              <a:t> </a:t>
            </a:r>
            <a:r>
              <a:rPr lang="de-CH" altLang="de-DE" sz="2400" b="1" dirty="0" err="1" smtClean="0"/>
              <a:t>which</a:t>
            </a:r>
            <a:r>
              <a:rPr lang="de-CH" altLang="de-DE" sz="2400" b="1" dirty="0" smtClean="0"/>
              <a:t> </a:t>
            </a:r>
            <a:r>
              <a:rPr lang="de-CH" altLang="de-DE" sz="2400" b="1" dirty="0" err="1" smtClean="0"/>
              <a:t>is</a:t>
            </a:r>
            <a:r>
              <a:rPr lang="de-CH" altLang="de-DE" sz="2400" b="1" dirty="0" smtClean="0"/>
              <a:t> … «</a:t>
            </a:r>
            <a:r>
              <a:rPr lang="de-CH" altLang="de-DE" sz="2400" b="1" dirty="0" err="1" smtClean="0"/>
              <a:t>being</a:t>
            </a:r>
            <a:r>
              <a:rPr lang="de-CH" altLang="de-DE" sz="2400" b="1" dirty="0" smtClean="0"/>
              <a:t> </a:t>
            </a:r>
            <a:r>
              <a:rPr lang="de-CH" altLang="de-DE" sz="2400" b="1" dirty="0" err="1" smtClean="0"/>
              <a:t>dissipated</a:t>
            </a:r>
            <a:r>
              <a:rPr lang="de-CH" altLang="de-DE" sz="2400" b="1" dirty="0" smtClean="0"/>
              <a:t>»</a:t>
            </a:r>
            <a:endParaRPr lang="de-CH" altLang="de-DE" sz="2400" dirty="0"/>
          </a:p>
          <a:p>
            <a:endParaRPr lang="en-US" altLang="de-DE" sz="2400" b="1" dirty="0" smtClean="0"/>
          </a:p>
          <a:p>
            <a:r>
              <a:rPr lang="en-US" altLang="de-DE" sz="2400" b="1" dirty="0"/>
              <a:t>Formerly, it happened more regularly, you mean, for all the children or for…did you still used to weigh up the situation?</a:t>
            </a:r>
            <a:endParaRPr lang="de-CH" sz="2400" dirty="0"/>
          </a:p>
          <a:p>
            <a:r>
              <a:rPr lang="en-US" altLang="de-DE" sz="2400" dirty="0"/>
              <a:t>Yes, to some extent, but this year we followed up on even fewer children. Every year, I had the luxury of going to around five schools – not a great number – for no other reason than to make the teachers more sensitive to those children with severe learning difficulties…this year I haven’t managed to go to a single school out of the ones that were on my list. I confined myself to following up only two very, very serious cases, of a different nature. […] Anger, anger and fury! Anger and fury!</a:t>
            </a:r>
            <a:endParaRPr lang="de-CH" sz="2400" dirty="0"/>
          </a:p>
          <a:p>
            <a:endParaRPr lang="en-US" altLang="de-DE" sz="2000" b="1" dirty="0" smtClean="0"/>
          </a:p>
        </p:txBody>
      </p:sp>
    </p:spTree>
    <p:extLst>
      <p:ext uri="{BB962C8B-B14F-4D97-AF65-F5344CB8AC3E}">
        <p14:creationId xmlns:p14="http://schemas.microsoft.com/office/powerpoint/2010/main" val="28073650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264564" y="-356651"/>
            <a:ext cx="8879436" cy="7201971"/>
          </a:xfrm>
          <a:prstGeom prst="rect">
            <a:avLst/>
          </a:prstGeom>
        </p:spPr>
        <p:txBody>
          <a:bodyPr wrap="square">
            <a:spAutoFit/>
          </a:bodyPr>
          <a:lstStyle/>
          <a:p>
            <a:endParaRPr lang="en-GB" b="1" i="1" dirty="0" smtClean="0"/>
          </a:p>
          <a:p>
            <a:endParaRPr lang="en-GB" b="1" i="1" dirty="0"/>
          </a:p>
          <a:p>
            <a:endParaRPr lang="en-GB" sz="2400" b="1" i="1" dirty="0" smtClean="0"/>
          </a:p>
          <a:p>
            <a:r>
              <a:rPr lang="en-GB" sz="2400" b="1" i="1" dirty="0" err="1" smtClean="0"/>
              <a:t>Qu</a:t>
            </a:r>
            <a:r>
              <a:rPr lang="en-GB" sz="2400" b="1" i="1" dirty="0" smtClean="0"/>
              <a:t>: Does the crisis change the relationships between children and their parents. </a:t>
            </a:r>
          </a:p>
          <a:p>
            <a:r>
              <a:rPr lang="en-GB" sz="2400" dirty="0" smtClean="0"/>
              <a:t>MARKOS: I think it’s worse, first of all, because dependency is always bad. And you can’t get creative and things like that, the things that, you know, when you first look at this situation… But there’s also another kind of crisis that hits the young people. Because I think Greek working ages like from 18 to 65 are separated by this line, the line of crisis, the line of 2010, maybe. So maybe they have the less salary but they still have their house… they have their children, their family, they’re married. From an age and downwards you get nothing of this. I mean you can’t plan your life. You just wait. […] No. But if you ask about the family relationships or something… For me, the big problems were before the crisis; the structure of the Greek family. On one hand, it replaced the lack of social state, of course… It was a very good thing. On the other hand, this…</a:t>
            </a:r>
            <a:endParaRPr lang="de-CH" sz="2400" dirty="0" smtClean="0">
              <a:effectLst/>
            </a:endParaRPr>
          </a:p>
          <a:p>
            <a:endParaRPr lang="en-GB" b="1" i="1" dirty="0" smtClean="0"/>
          </a:p>
        </p:txBody>
      </p:sp>
      <p:sp>
        <p:nvSpPr>
          <p:cNvPr id="2" name="Titel 1"/>
          <p:cNvSpPr>
            <a:spLocks noGrp="1"/>
          </p:cNvSpPr>
          <p:nvPr>
            <p:ph type="title"/>
          </p:nvPr>
        </p:nvSpPr>
        <p:spPr>
          <a:xfrm>
            <a:off x="179512" y="0"/>
            <a:ext cx="8820488" cy="836712"/>
          </a:xfrm>
        </p:spPr>
        <p:txBody>
          <a:bodyPr/>
          <a:lstStyle/>
          <a:p>
            <a:r>
              <a:rPr lang="de-DE" sz="3600" dirty="0" smtClean="0"/>
              <a:t>Thema: </a:t>
            </a:r>
            <a:r>
              <a:rPr lang="de-DE" sz="3600" dirty="0"/>
              <a:t>R</a:t>
            </a:r>
            <a:r>
              <a:rPr lang="de-DE" sz="3600" dirty="0" smtClean="0"/>
              <a:t>eproduktionskrise</a:t>
            </a:r>
            <a:endParaRPr lang="de-DE" sz="3600" dirty="0"/>
          </a:p>
        </p:txBody>
      </p:sp>
    </p:spTree>
    <p:extLst>
      <p:ext uri="{BB962C8B-B14F-4D97-AF65-F5344CB8AC3E}">
        <p14:creationId xmlns:p14="http://schemas.microsoft.com/office/powerpoint/2010/main" val="39546640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79513" y="116632"/>
            <a:ext cx="8964488" cy="5976193"/>
          </a:xfrm>
        </p:spPr>
        <p:txBody>
          <a:bodyPr/>
          <a:lstStyle/>
          <a:p>
            <a:pPr marL="0" indent="0">
              <a:buNone/>
            </a:pPr>
            <a:r>
              <a:rPr lang="de-CH" b="1" dirty="0" smtClean="0"/>
              <a:t>Grundschullehrer: Tell </a:t>
            </a:r>
            <a:r>
              <a:rPr lang="de-CH" b="1" dirty="0" err="1" smtClean="0"/>
              <a:t>me</a:t>
            </a:r>
            <a:r>
              <a:rPr lang="de-CH" b="1" dirty="0" smtClean="0"/>
              <a:t> </a:t>
            </a:r>
            <a:r>
              <a:rPr lang="de-CH" b="1" dirty="0" err="1" smtClean="0"/>
              <a:t>about</a:t>
            </a:r>
            <a:r>
              <a:rPr lang="de-CH" b="1" dirty="0" smtClean="0"/>
              <a:t> a </a:t>
            </a:r>
            <a:r>
              <a:rPr lang="de-CH" b="1" dirty="0" err="1" smtClean="0"/>
              <a:t>specific</a:t>
            </a:r>
            <a:r>
              <a:rPr lang="de-CH" b="1" dirty="0" smtClean="0"/>
              <a:t> </a:t>
            </a:r>
            <a:r>
              <a:rPr lang="de-CH" b="1" dirty="0" err="1" smtClean="0"/>
              <a:t>incident</a:t>
            </a:r>
            <a:r>
              <a:rPr lang="de-CH" b="1" dirty="0" smtClean="0"/>
              <a:t>…</a:t>
            </a:r>
            <a:endParaRPr lang="de-CH" b="1" dirty="0"/>
          </a:p>
          <a:p>
            <a:pPr marL="0" indent="0">
              <a:buNone/>
            </a:pPr>
            <a:r>
              <a:rPr lang="en-US" dirty="0" smtClean="0"/>
              <a:t>“I have a child who is …who is forever complaining about everything, even when there is no reason to. He shouts a lot, very much, </a:t>
            </a:r>
            <a:r>
              <a:rPr lang="en-US" dirty="0" err="1" smtClean="0"/>
              <a:t>er</a:t>
            </a:r>
            <a:r>
              <a:rPr lang="en-US" dirty="0" smtClean="0"/>
              <a:t>…he says: “we’ll throw petrol bombs”, </a:t>
            </a:r>
            <a:r>
              <a:rPr lang="en-US" dirty="0" err="1" smtClean="0"/>
              <a:t>er</a:t>
            </a:r>
            <a:r>
              <a:rPr lang="en-US" dirty="0" smtClean="0"/>
              <a:t>…he says “I’m going to fight”; then he goes to the other children and asks them… It was very apparent after the …after the elections when he went and asked the other children: “Who did you vote for?” (</a:t>
            </a:r>
            <a:r>
              <a:rPr lang="en-US" i="1" dirty="0" smtClean="0"/>
              <a:t>laughter</a:t>
            </a:r>
            <a:r>
              <a:rPr lang="en-US" dirty="0" smtClean="0"/>
              <a:t>) … And when I spoke to his mother she told me: “It’s because at home I am extremely …</a:t>
            </a:r>
            <a:r>
              <a:rPr lang="en-US" i="1" dirty="0" smtClean="0"/>
              <a:t>extremely</a:t>
            </a:r>
            <a:r>
              <a:rPr lang="en-US" dirty="0" smtClean="0"/>
              <a:t>…irritable and anxious about the whole situation; I’ve passed it on to my child”,  and consciously, yes, consciously she has faced up to the problem, you see? So I mean, at the moment of the children … or when a child doesn’t have anything to eat… I had a child last year who did not have…because he did not have anything to eat, used to come in like that (hungry) continually, or he was wearing shoes with holes in them (</a:t>
            </a:r>
            <a:r>
              <a:rPr lang="en-US" i="1" dirty="0" smtClean="0"/>
              <a:t>pause</a:t>
            </a:r>
            <a:r>
              <a:rPr lang="en-US" dirty="0" smtClean="0"/>
              <a:t>). In any case, the children reflect the situation experienced at home. So, the crisis that they are living through at home is brought into school.”</a:t>
            </a:r>
            <a:endParaRPr lang="de-CH" dirty="0"/>
          </a:p>
        </p:txBody>
      </p:sp>
    </p:spTree>
    <p:extLst>
      <p:ext uri="{BB962C8B-B14F-4D97-AF65-F5344CB8AC3E}">
        <p14:creationId xmlns:p14="http://schemas.microsoft.com/office/powerpoint/2010/main" val="2795690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87338"/>
            <a:ext cx="9144000" cy="621382"/>
          </a:xfrm>
        </p:spPr>
        <p:txBody>
          <a:bodyPr/>
          <a:lstStyle/>
          <a:p>
            <a:r>
              <a:rPr lang="en-US" sz="4400" dirty="0" err="1"/>
              <a:t>Zeugnis</a:t>
            </a:r>
            <a:r>
              <a:rPr lang="en-US" sz="4400" dirty="0"/>
              <a:t> </a:t>
            </a:r>
            <a:r>
              <a:rPr lang="en-US" sz="4400" dirty="0" err="1"/>
              <a:t>einer</a:t>
            </a:r>
            <a:r>
              <a:rPr lang="en-US" sz="4400" dirty="0"/>
              <a:t> </a:t>
            </a:r>
            <a:r>
              <a:rPr lang="en-US" sz="4400" dirty="0" err="1"/>
              <a:t>jungen</a:t>
            </a:r>
            <a:r>
              <a:rPr lang="en-US" sz="4400" dirty="0"/>
              <a:t> Mutter</a:t>
            </a:r>
            <a:br>
              <a:rPr lang="en-US" sz="4400" dirty="0"/>
            </a:br>
            <a:endParaRPr lang="de-CH" sz="4400" dirty="0"/>
          </a:p>
        </p:txBody>
      </p:sp>
      <p:sp>
        <p:nvSpPr>
          <p:cNvPr id="3" name="Content Placeholder 2"/>
          <p:cNvSpPr>
            <a:spLocks noGrp="1"/>
          </p:cNvSpPr>
          <p:nvPr>
            <p:ph idx="4294967295"/>
          </p:nvPr>
        </p:nvSpPr>
        <p:spPr>
          <a:xfrm>
            <a:off x="251521" y="1196751"/>
            <a:ext cx="8892480" cy="5472609"/>
          </a:xfrm>
        </p:spPr>
        <p:txBody>
          <a:bodyPr/>
          <a:lstStyle/>
          <a:p>
            <a:pPr marL="0" indent="0">
              <a:buNone/>
            </a:pPr>
            <a:r>
              <a:rPr lang="en-US" dirty="0" smtClean="0"/>
              <a:t>“</a:t>
            </a:r>
            <a:r>
              <a:rPr lang="en-US" sz="3600" dirty="0" smtClean="0"/>
              <a:t>3.50 </a:t>
            </a:r>
            <a:r>
              <a:rPr lang="en-US" sz="3600" dirty="0" err="1" smtClean="0"/>
              <a:t>kostet</a:t>
            </a:r>
            <a:r>
              <a:rPr lang="en-US" sz="3600" dirty="0" smtClean="0"/>
              <a:t> der </a:t>
            </a:r>
            <a:r>
              <a:rPr lang="en-US" sz="3600" dirty="0" err="1" smtClean="0"/>
              <a:t>Kaffee</a:t>
            </a:r>
            <a:r>
              <a:rPr lang="en-US" sz="3600" dirty="0" smtClean="0"/>
              <a:t> is </a:t>
            </a:r>
            <a:r>
              <a:rPr lang="en-US" sz="3600" dirty="0" smtClean="0"/>
              <a:t>the price of a coffee, or 3.80? I’ve been thinking it would be better to get a coffee to take away. It saves you… money. So, you say: “I’ll buy a book for my kid, instead”, since we don’t get to sit down anyway. I’ve really thought that. And that’s what we do now, really. I say: “with the rest… 5 Euros, I’ll buy a book for the little one.” I mean, it’s like that…that’s the way we think now.”</a:t>
            </a:r>
            <a:endParaRPr lang="de-CH" sz="3600" dirty="0"/>
          </a:p>
        </p:txBody>
      </p:sp>
    </p:spTree>
    <p:extLst>
      <p:ext uri="{BB962C8B-B14F-4D97-AF65-F5344CB8AC3E}">
        <p14:creationId xmlns:p14="http://schemas.microsoft.com/office/powerpoint/2010/main" val="2085788205"/>
      </p:ext>
    </p:extLst>
  </p:cSld>
  <p:clrMapOvr>
    <a:masterClrMapping/>
  </p:clrMapOvr>
  <p:timing>
    <p:tnLst>
      <p:par>
        <p:cTn id="1" dur="indefinite" restart="never" nodeType="tmRoot"/>
      </p:par>
    </p:tnLst>
  </p:timing>
</p:sld>
</file>

<file path=ppt/theme/theme1.xml><?xml version="1.0" encoding="utf-8"?>
<a:theme xmlns:a="http://schemas.openxmlformats.org/drawingml/2006/main" name="UNISG CD Basis mit Datum">
  <a:themeElements>
    <a:clrScheme name="UNISG Grün">
      <a:dk1>
        <a:sysClr val="windowText" lastClr="000000"/>
      </a:dk1>
      <a:lt1>
        <a:sysClr val="window" lastClr="FFFFFF"/>
      </a:lt1>
      <a:dk2>
        <a:srgbClr val="115C2E"/>
      </a:dk2>
      <a:lt2>
        <a:srgbClr val="CCCCCC"/>
      </a:lt2>
      <a:accent1>
        <a:srgbClr val="115C2E"/>
      </a:accent1>
      <a:accent2>
        <a:srgbClr val="249662"/>
      </a:accent2>
      <a:accent3>
        <a:srgbClr val="54A47C"/>
      </a:accent3>
      <a:accent4>
        <a:srgbClr val="8FBFA9"/>
      </a:accent4>
      <a:accent5>
        <a:srgbClr val="ED904B"/>
      </a:accent5>
      <a:accent6>
        <a:srgbClr val="FAB73E"/>
      </a:accent6>
      <a:hlink>
        <a:srgbClr val="115C2E"/>
      </a:hlink>
      <a:folHlink>
        <a:srgbClr val="54A47C"/>
      </a:folHlink>
    </a:clrScheme>
    <a:fontScheme name="UNISG CD Arial">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lumMod val="20000"/>
            <a:lumOff val="80000"/>
          </a:schemeClr>
        </a:solidFill>
        <a:ln>
          <a:solidFill>
            <a:schemeClr val="tx2"/>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UNISG CD Basis mit Datum</Template>
  <TotalTime>0</TotalTime>
  <Words>2244</Words>
  <Application>Microsoft Office PowerPoint</Application>
  <PresentationFormat>Bildschirmpräsentation (4:3)</PresentationFormat>
  <Paragraphs>129</Paragraphs>
  <Slides>30</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30</vt:i4>
      </vt:variant>
    </vt:vector>
  </HeadingPairs>
  <TitlesOfParts>
    <vt:vector size="33" baseType="lpstr">
      <vt:lpstr>Arial</vt:lpstr>
      <vt:lpstr>Calibri</vt:lpstr>
      <vt:lpstr>UNISG CD Basis mit Datum</vt:lpstr>
      <vt:lpstr>Krisenauswirkungen in Europa.  Das Beispiel Griechenlands. Zwischenbericht aus einem laufenden Forschungsprojekt   Beitrag zum Kongress Armut und Gesundheit 2016 Berlin, technische Universität, 17.-18.3.2016</vt:lpstr>
      <vt:lpstr>PowerPoint-Präsentation</vt:lpstr>
      <vt:lpstr>Forschungsprojekt in progress</vt:lpstr>
      <vt:lpstr>Projekt I.: „Krisenwissenschaft“ in einem soziologischen Laboratorium:  eine Radiographie der griechischen Gegenwartsgesellschaft Nikos Panayoutopolos und Franz Schultheis</vt:lpstr>
      <vt:lpstr>PowerPoint-Präsentation</vt:lpstr>
      <vt:lpstr>Ärzte und Psychiater als „Zeugen“ der Auswirkungen von Krise auf die subjektive Befindlichkeit der betroffenen Menschen</vt:lpstr>
      <vt:lpstr>PowerPoint-Präsentation</vt:lpstr>
      <vt:lpstr>PowerPoint-Präsentation</vt:lpstr>
      <vt:lpstr>Projekt II: Crisis in Greece</vt:lpstr>
      <vt:lpstr>Einige Eckdaten zur Krise des griechischen Gesundheitswesens </vt:lpstr>
      <vt:lpstr>Einige Eckdaten zur Krise des griechischen Gesundheitswesens </vt:lpstr>
      <vt:lpstr>Einige Eckdaten zur Krise des griechischen Gesundheitswesens </vt:lpstr>
      <vt:lpstr>Die Sorge um das Los der Kinder </vt:lpstr>
      <vt:lpstr>PowerPoint-Präsentation</vt:lpstr>
      <vt:lpstr>Wenn es am Nötigsten fehlt, steht die Gesundheit hinten an</vt:lpstr>
      <vt:lpstr>Wenn es am Nötigsten fehlt, steht die Gesundheit hinten an </vt:lpstr>
      <vt:lpstr>Verzicht auf Therapien, wenn es am Essen fehlt</vt:lpstr>
      <vt:lpstr>Spontane Selbsthilfe als Lücken-büsser fehlender öffentlicher Mittel</vt:lpstr>
      <vt:lpstr>Prekarität der Familien und Los der Kinder</vt:lpstr>
      <vt:lpstr>„Children of the great depression“: kindliche Krisenerfahrung und Einfleischung von Prekarität</vt:lpstr>
      <vt:lpstr>Rückkehr des Hungers in einem Land der E.U.</vt:lpstr>
      <vt:lpstr> Die Ohnmacht der „Gesundheitsakteure“</vt:lpstr>
      <vt:lpstr>Vorläufige Hypothesen aus der laufenden Forschung</vt:lpstr>
      <vt:lpstr>Vorläufige Hypothesen aus der laufenden Forschung</vt:lpstr>
      <vt:lpstr>Vorläufige Hypothesen aus der laufenden Forschung</vt:lpstr>
      <vt:lpstr>Vorläufige Hypothesen aus der laufenden Forschung</vt:lpstr>
      <vt:lpstr>Auszüge aus den Interviews</vt:lpstr>
      <vt:lpstr>Thema: Reproduktionskrise</vt:lpstr>
      <vt:lpstr>PowerPoint-Präsentation</vt:lpstr>
      <vt:lpstr>Zeugnis einer jungen Mutter </vt:lpstr>
    </vt:vector>
  </TitlesOfParts>
  <Company>Universität St. Gallen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Hier steht der Titel, Grösse 40 pt</dc:title>
  <dc:creator>MAugustine</dc:creator>
  <cp:lastModifiedBy>Miriam Augustine</cp:lastModifiedBy>
  <cp:revision>131</cp:revision>
  <cp:lastPrinted>2015-12-09T11:25:06Z</cp:lastPrinted>
  <dcterms:created xsi:type="dcterms:W3CDTF">2013-10-22T12:14:50Z</dcterms:created>
  <dcterms:modified xsi:type="dcterms:W3CDTF">2016-03-22T09:16:53Z</dcterms:modified>
</cp:coreProperties>
</file>