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94444"/>
  </p:normalViewPr>
  <p:slideViewPr>
    <p:cSldViewPr snapToGrid="0" snapToObjects="1">
      <p:cViewPr varScale="1">
        <p:scale>
          <a:sx n="77" d="100"/>
          <a:sy n="77" d="100"/>
        </p:scale>
        <p:origin x="9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114560-8EFD-2B4F-9B84-F0176690F69D}"/>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E3A00C2E-F80C-C74C-9310-6E37355C64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2225278D-34C4-E344-ACED-155F932F11EB}"/>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5" name="Fußzeilenplatzhalter 4">
            <a:extLst>
              <a:ext uri="{FF2B5EF4-FFF2-40B4-BE49-F238E27FC236}">
                <a16:creationId xmlns:a16="http://schemas.microsoft.com/office/drawing/2014/main" id="{9119E080-FABB-0849-BCDB-A8A392F1479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5D69CBB-2CC6-8147-8F3E-D9C4F69CE788}"/>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405128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219A60-0684-3247-93D2-F6DB6B62DA27}"/>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F3384F78-470D-7E43-9E6B-8CB1A04FC377}"/>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ED66016-B170-354D-AFD9-6E2F5318B9C8}"/>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5" name="Fußzeilenplatzhalter 4">
            <a:extLst>
              <a:ext uri="{FF2B5EF4-FFF2-40B4-BE49-F238E27FC236}">
                <a16:creationId xmlns:a16="http://schemas.microsoft.com/office/drawing/2014/main" id="{B57FBBC4-54B0-9946-A0FE-445013B6885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605BC51-1E5E-5A45-98F3-C57F9C37EC63}"/>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1760882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07528635-6C11-554A-9257-8CC423BEEDB9}"/>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E96ED8D7-D9A4-EA47-B0DE-6F355715F80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BFD78C8-2427-BB48-94B4-0BC135904EB5}"/>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5" name="Fußzeilenplatzhalter 4">
            <a:extLst>
              <a:ext uri="{FF2B5EF4-FFF2-40B4-BE49-F238E27FC236}">
                <a16:creationId xmlns:a16="http://schemas.microsoft.com/office/drawing/2014/main" id="{49E507FC-5AF7-AE48-A3D4-E4B5977A5C1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BE34165-EB18-CF40-9CC9-68A6BAA1BF25}"/>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1600883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9B35AE-002E-F44A-8B35-9192A204B8A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638DA492-090C-6D4D-9E08-E5C0C95C14AB}"/>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DE91FE2-F49B-6644-AD6C-A49A0F94039D}"/>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5" name="Fußzeilenplatzhalter 4">
            <a:extLst>
              <a:ext uri="{FF2B5EF4-FFF2-40B4-BE49-F238E27FC236}">
                <a16:creationId xmlns:a16="http://schemas.microsoft.com/office/drawing/2014/main" id="{5DD703C8-584F-9749-93F4-C58F3F1E4E6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A34EF24-8264-024B-B05C-8A9FEBA989E1}"/>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2705313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8D3E05-682F-474F-B9E4-F6082141E12D}"/>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AC971B5-48AD-8646-809C-466FCB3DF6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426A8300-3A6E-F74E-9B90-FA3327D215BF}"/>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5" name="Fußzeilenplatzhalter 4">
            <a:extLst>
              <a:ext uri="{FF2B5EF4-FFF2-40B4-BE49-F238E27FC236}">
                <a16:creationId xmlns:a16="http://schemas.microsoft.com/office/drawing/2014/main" id="{A5EBC4F2-D5ED-4A4B-BD2E-90E9D601A02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DB72FB0-2782-224F-88BD-C814F2CA5818}"/>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4244796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015C51-B8EB-1948-BD3D-0CC18745902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BF64CBF-6203-EC4C-BA83-E7A2E9BEA4A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355C9BF2-DEF6-A244-BFC0-8EF26ED64B56}"/>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B16CADF8-14DE-274B-A1FB-AF76A174F16C}"/>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6" name="Fußzeilenplatzhalter 5">
            <a:extLst>
              <a:ext uri="{FF2B5EF4-FFF2-40B4-BE49-F238E27FC236}">
                <a16:creationId xmlns:a16="http://schemas.microsoft.com/office/drawing/2014/main" id="{EA243DDF-F4DE-A34A-8923-79FD577E179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93F43E0-D12E-0848-B7CF-C79DD996BDE3}"/>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2691089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9FF807-2416-F04D-B81A-AFB16E1C052F}"/>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50A88F71-5724-6641-AED3-ABE53139C2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CBB8D57-BFD9-1248-84EF-C9F514A1375C}"/>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670190D8-F368-164E-91DD-355C35A32C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DAE51374-1BE0-2B45-81DF-5393B77EE6F3}"/>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B81C7E3E-EAF9-D64E-9B24-37370E149376}"/>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8" name="Fußzeilenplatzhalter 7">
            <a:extLst>
              <a:ext uri="{FF2B5EF4-FFF2-40B4-BE49-F238E27FC236}">
                <a16:creationId xmlns:a16="http://schemas.microsoft.com/office/drawing/2014/main" id="{743EF57D-36D2-4447-BF5D-930033E141BA}"/>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058EEAF8-2EFE-5C43-B22D-A04E6B1387FA}"/>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192061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ADD584-09B8-174C-9C86-73687B425E21}"/>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E45FB14-4795-DF49-B9D4-381996905B51}"/>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4" name="Fußzeilenplatzhalter 3">
            <a:extLst>
              <a:ext uri="{FF2B5EF4-FFF2-40B4-BE49-F238E27FC236}">
                <a16:creationId xmlns:a16="http://schemas.microsoft.com/office/drawing/2014/main" id="{317ED4F0-75A0-EF40-8F9D-8E4F3E0CAE9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BAB9450B-B358-124F-874A-352CAFD5FC0F}"/>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3942093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3F3E4258-BFB0-FB41-99B3-06704B3FE30B}"/>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3" name="Fußzeilenplatzhalter 2">
            <a:extLst>
              <a:ext uri="{FF2B5EF4-FFF2-40B4-BE49-F238E27FC236}">
                <a16:creationId xmlns:a16="http://schemas.microsoft.com/office/drawing/2014/main" id="{E2B7D4E7-C6F2-754A-A9F0-2523BEFBD32B}"/>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F771C4D7-FAE8-2D4E-B532-697546051668}"/>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1993311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56B0C7-DA27-AA4D-A80E-F607B7BC9C2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328756B0-F9FC-774A-8DAE-7525E101AA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992C8E65-79EE-124C-A750-0DF614DA85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E98457F-182A-574E-A08C-6C6E420FBCB1}"/>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6" name="Fußzeilenplatzhalter 5">
            <a:extLst>
              <a:ext uri="{FF2B5EF4-FFF2-40B4-BE49-F238E27FC236}">
                <a16:creationId xmlns:a16="http://schemas.microsoft.com/office/drawing/2014/main" id="{17CEA52F-92C1-D340-9C45-1A648F45020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C0E037F-5661-AA42-AEA2-E42EA18A22B4}"/>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3943610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81717E-20A9-FD49-A816-09729B3E0F1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1AE75ADC-43DC-B045-A822-17E3754C27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B4853100-E90C-D043-96F2-9E80199895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41B58F3-DE02-DE4A-8D1C-2923FF007892}"/>
              </a:ext>
            </a:extLst>
          </p:cNvPr>
          <p:cNvSpPr>
            <a:spLocks noGrp="1"/>
          </p:cNvSpPr>
          <p:nvPr>
            <p:ph type="dt" sz="half" idx="10"/>
          </p:nvPr>
        </p:nvSpPr>
        <p:spPr/>
        <p:txBody>
          <a:bodyPr/>
          <a:lstStyle/>
          <a:p>
            <a:fld id="{DE15B4E8-B162-5944-8E59-A48E5221C034}" type="datetimeFigureOut">
              <a:rPr lang="de-DE" smtClean="0"/>
              <a:t>03.12.19</a:t>
            </a:fld>
            <a:endParaRPr lang="de-DE"/>
          </a:p>
        </p:txBody>
      </p:sp>
      <p:sp>
        <p:nvSpPr>
          <p:cNvPr id="6" name="Fußzeilenplatzhalter 5">
            <a:extLst>
              <a:ext uri="{FF2B5EF4-FFF2-40B4-BE49-F238E27FC236}">
                <a16:creationId xmlns:a16="http://schemas.microsoft.com/office/drawing/2014/main" id="{1602BA6B-53D2-B748-B624-0816D26C266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F8613D9-48AA-8D42-B895-78D04D5DA570}"/>
              </a:ext>
            </a:extLst>
          </p:cNvPr>
          <p:cNvSpPr>
            <a:spLocks noGrp="1"/>
          </p:cNvSpPr>
          <p:nvPr>
            <p:ph type="sldNum" sz="quarter" idx="12"/>
          </p:nvPr>
        </p:nvSpPr>
        <p:spPr/>
        <p:txBody>
          <a:bodyPr/>
          <a:lstStyle/>
          <a:p>
            <a:fld id="{B2BB0EE4-53B9-7E40-AA2A-EB0B7030DD4C}" type="slidenum">
              <a:rPr lang="de-DE" smtClean="0"/>
              <a:t>‹Nr.›</a:t>
            </a:fld>
            <a:endParaRPr lang="de-DE"/>
          </a:p>
        </p:txBody>
      </p:sp>
    </p:spTree>
    <p:extLst>
      <p:ext uri="{BB962C8B-B14F-4D97-AF65-F5344CB8AC3E}">
        <p14:creationId xmlns:p14="http://schemas.microsoft.com/office/powerpoint/2010/main" val="624313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F5C93F88-2EFD-0945-BFA0-136C42230A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7FCF83C2-3EAE-C645-98B0-8DAED0B1CE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3CC821F-1881-CD4E-88DD-DFC260A9AB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5B4E8-B162-5944-8E59-A48E5221C034}" type="datetimeFigureOut">
              <a:rPr lang="de-DE" smtClean="0"/>
              <a:t>03.12.19</a:t>
            </a:fld>
            <a:endParaRPr lang="de-DE"/>
          </a:p>
        </p:txBody>
      </p:sp>
      <p:sp>
        <p:nvSpPr>
          <p:cNvPr id="5" name="Fußzeilenplatzhalter 4">
            <a:extLst>
              <a:ext uri="{FF2B5EF4-FFF2-40B4-BE49-F238E27FC236}">
                <a16:creationId xmlns:a16="http://schemas.microsoft.com/office/drawing/2014/main" id="{05C30A2B-195C-734D-8D0F-6AE7672E7A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DFF1DF63-86E8-7840-9CA9-1865D9E28C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BB0EE4-53B9-7E40-AA2A-EB0B7030DD4C}" type="slidenum">
              <a:rPr lang="de-DE" smtClean="0"/>
              <a:t>‹Nr.›</a:t>
            </a:fld>
            <a:endParaRPr lang="de-DE"/>
          </a:p>
        </p:txBody>
      </p:sp>
    </p:spTree>
    <p:extLst>
      <p:ext uri="{BB962C8B-B14F-4D97-AF65-F5344CB8AC3E}">
        <p14:creationId xmlns:p14="http://schemas.microsoft.com/office/powerpoint/2010/main" val="1732602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E73ED5-56BE-B042-9DDF-5923752F08AE}"/>
              </a:ext>
            </a:extLst>
          </p:cNvPr>
          <p:cNvSpPr>
            <a:spLocks noGrp="1"/>
          </p:cNvSpPr>
          <p:nvPr>
            <p:ph type="ctrTitle"/>
          </p:nvPr>
        </p:nvSpPr>
        <p:spPr/>
        <p:txBody>
          <a:bodyPr/>
          <a:lstStyle/>
          <a:p>
            <a:r>
              <a:rPr lang="de-DE" dirty="0" err="1"/>
              <a:t>Nationalism</a:t>
            </a:r>
            <a:r>
              <a:rPr lang="de-DE" dirty="0"/>
              <a:t> </a:t>
            </a:r>
            <a:r>
              <a:rPr lang="de-DE" dirty="0" err="1"/>
              <a:t>and</a:t>
            </a:r>
            <a:r>
              <a:rPr lang="de-DE" dirty="0"/>
              <a:t> </a:t>
            </a:r>
            <a:r>
              <a:rPr lang="de-DE" dirty="0" err="1"/>
              <a:t>Racism</a:t>
            </a:r>
            <a:r>
              <a:rPr lang="de-DE" dirty="0"/>
              <a:t> in Fin de Siècle Europe</a:t>
            </a:r>
          </a:p>
        </p:txBody>
      </p:sp>
      <p:sp>
        <p:nvSpPr>
          <p:cNvPr id="3" name="Untertitel 2">
            <a:extLst>
              <a:ext uri="{FF2B5EF4-FFF2-40B4-BE49-F238E27FC236}">
                <a16:creationId xmlns:a16="http://schemas.microsoft.com/office/drawing/2014/main" id="{EB292EB5-24BC-9E4F-B633-36D1338911CF}"/>
              </a:ext>
            </a:extLst>
          </p:cNvPr>
          <p:cNvSpPr>
            <a:spLocks noGrp="1"/>
          </p:cNvSpPr>
          <p:nvPr>
            <p:ph type="subTitle" idx="1"/>
          </p:nvPr>
        </p:nvSpPr>
        <p:spPr/>
        <p:txBody>
          <a:bodyPr/>
          <a:lstStyle/>
          <a:p>
            <a:endParaRPr lang="de-DE" dirty="0"/>
          </a:p>
          <a:p>
            <a:endParaRPr lang="de-DE" dirty="0"/>
          </a:p>
          <a:p>
            <a:r>
              <a:rPr lang="de-DE" dirty="0"/>
              <a:t>Florian </a:t>
            </a:r>
            <a:r>
              <a:rPr lang="de-DE" dirty="0" err="1"/>
              <a:t>Schui</a:t>
            </a:r>
            <a:endParaRPr lang="de-DE" dirty="0"/>
          </a:p>
          <a:p>
            <a:endParaRPr lang="de-DE" dirty="0"/>
          </a:p>
          <a:p>
            <a:endParaRPr lang="de-DE" dirty="0"/>
          </a:p>
        </p:txBody>
      </p:sp>
    </p:spTree>
    <p:extLst>
      <p:ext uri="{BB962C8B-B14F-4D97-AF65-F5344CB8AC3E}">
        <p14:creationId xmlns:p14="http://schemas.microsoft.com/office/powerpoint/2010/main" val="3574573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620DE4F8-B496-D343-81A3-77CFAC1C90DE}"/>
              </a:ext>
            </a:extLst>
          </p:cNvPr>
          <p:cNvSpPr>
            <a:spLocks noGrp="1"/>
          </p:cNvSpPr>
          <p:nvPr>
            <p:ph idx="1"/>
          </p:nvPr>
        </p:nvSpPr>
        <p:spPr>
          <a:xfrm>
            <a:off x="838200" y="795130"/>
            <a:ext cx="10515600" cy="5381833"/>
          </a:xfrm>
        </p:spPr>
        <p:txBody>
          <a:bodyPr>
            <a:normAutofit/>
          </a:bodyPr>
          <a:lstStyle/>
          <a:p>
            <a:r>
              <a:rPr lang="de-DE" dirty="0" err="1"/>
              <a:t>What</a:t>
            </a:r>
            <a:r>
              <a:rPr lang="de-DE" dirty="0"/>
              <a:t> </a:t>
            </a:r>
            <a:r>
              <a:rPr lang="de-DE" dirty="0" err="1"/>
              <a:t>characterizes</a:t>
            </a:r>
            <a:r>
              <a:rPr lang="de-DE" dirty="0"/>
              <a:t> </a:t>
            </a:r>
            <a:r>
              <a:rPr lang="de-DE" i="1" dirty="0" err="1"/>
              <a:t>fin</a:t>
            </a:r>
            <a:r>
              <a:rPr lang="de-DE" i="1" dirty="0"/>
              <a:t> de </a:t>
            </a:r>
            <a:r>
              <a:rPr lang="de-DE" i="1" dirty="0" err="1"/>
              <a:t>siècle</a:t>
            </a:r>
            <a:r>
              <a:rPr lang="de-DE" i="1" dirty="0"/>
              <a:t> </a:t>
            </a:r>
            <a:r>
              <a:rPr lang="de-DE" dirty="0" err="1"/>
              <a:t>as</a:t>
            </a:r>
            <a:r>
              <a:rPr lang="de-DE" dirty="0"/>
              <a:t> a </a:t>
            </a:r>
            <a:r>
              <a:rPr lang="de-DE" dirty="0" err="1"/>
              <a:t>historical</a:t>
            </a:r>
            <a:r>
              <a:rPr lang="de-DE" dirty="0"/>
              <a:t> </a:t>
            </a:r>
            <a:r>
              <a:rPr lang="de-DE" dirty="0" err="1"/>
              <a:t>period</a:t>
            </a:r>
            <a:r>
              <a:rPr lang="de-DE" dirty="0"/>
              <a:t>?</a:t>
            </a:r>
          </a:p>
          <a:p>
            <a:endParaRPr lang="de-DE" dirty="0"/>
          </a:p>
          <a:p>
            <a:r>
              <a:rPr lang="de-DE" dirty="0" err="1"/>
              <a:t>What</a:t>
            </a:r>
            <a:r>
              <a:rPr lang="de-DE" dirty="0"/>
              <a:t> </a:t>
            </a:r>
            <a:r>
              <a:rPr lang="de-DE" dirty="0" err="1"/>
              <a:t>leads</a:t>
            </a:r>
            <a:r>
              <a:rPr lang="de-DE" dirty="0"/>
              <a:t> </a:t>
            </a:r>
            <a:r>
              <a:rPr lang="de-DE" dirty="0" err="1"/>
              <a:t>to</a:t>
            </a:r>
            <a:r>
              <a:rPr lang="de-DE" dirty="0"/>
              <a:t> </a:t>
            </a:r>
            <a:r>
              <a:rPr lang="de-DE" dirty="0" err="1"/>
              <a:t>the</a:t>
            </a:r>
            <a:r>
              <a:rPr lang="de-DE" dirty="0"/>
              <a:t> </a:t>
            </a:r>
            <a:r>
              <a:rPr lang="de-DE" dirty="0" err="1"/>
              <a:t>rise</a:t>
            </a:r>
            <a:r>
              <a:rPr lang="de-DE" dirty="0"/>
              <a:t> </a:t>
            </a:r>
            <a:r>
              <a:rPr lang="de-DE" dirty="0" err="1"/>
              <a:t>of</a:t>
            </a:r>
            <a:r>
              <a:rPr lang="de-DE" dirty="0"/>
              <a:t> a </a:t>
            </a:r>
            <a:r>
              <a:rPr lang="en-GB" dirty="0"/>
              <a:t>‘new nationalism’ in </a:t>
            </a:r>
            <a:r>
              <a:rPr lang="en-GB" i="1" dirty="0"/>
              <a:t>fin de siècle</a:t>
            </a:r>
            <a:r>
              <a:rPr lang="en-GB" dirty="0"/>
              <a:t>?</a:t>
            </a:r>
          </a:p>
          <a:p>
            <a:endParaRPr lang="en-GB" dirty="0"/>
          </a:p>
          <a:p>
            <a:r>
              <a:rPr lang="en-GB" dirty="0"/>
              <a:t>What role does racism play in ‘new nationalism’?</a:t>
            </a:r>
          </a:p>
          <a:p>
            <a:endParaRPr lang="en-GB" dirty="0"/>
          </a:p>
          <a:p>
            <a:r>
              <a:rPr lang="en-GB" dirty="0"/>
              <a:t>How does ‘new nationalism develop’ in France, Germany, the Habsburg Empire?</a:t>
            </a:r>
          </a:p>
          <a:p>
            <a:endParaRPr lang="en-GB" dirty="0"/>
          </a:p>
          <a:p>
            <a:r>
              <a:rPr lang="en-GB" dirty="0"/>
              <a:t>Was ‘new nationalism’ reborn in our </a:t>
            </a:r>
            <a:r>
              <a:rPr lang="en-GB" i="1" dirty="0"/>
              <a:t>debut de siècle</a:t>
            </a:r>
            <a:r>
              <a:rPr lang="en-GB" dirty="0"/>
              <a:t>? </a:t>
            </a:r>
            <a:endParaRPr lang="de-DE" dirty="0"/>
          </a:p>
        </p:txBody>
      </p:sp>
    </p:spTree>
    <p:extLst>
      <p:ext uri="{BB962C8B-B14F-4D97-AF65-F5344CB8AC3E}">
        <p14:creationId xmlns:p14="http://schemas.microsoft.com/office/powerpoint/2010/main" val="62211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2F79EB-C97B-5D49-B2EE-003E3289C433}"/>
              </a:ext>
            </a:extLst>
          </p:cNvPr>
          <p:cNvSpPr>
            <a:spLocks noGrp="1"/>
          </p:cNvSpPr>
          <p:nvPr>
            <p:ph type="title"/>
          </p:nvPr>
        </p:nvSpPr>
        <p:spPr/>
        <p:txBody>
          <a:bodyPr>
            <a:normAutofit fontScale="90000"/>
          </a:bodyPr>
          <a:lstStyle/>
          <a:p>
            <a:br>
              <a:rPr lang="de-DE" dirty="0"/>
            </a:br>
            <a:r>
              <a:rPr lang="de-DE" dirty="0" err="1"/>
              <a:t>What</a:t>
            </a:r>
            <a:r>
              <a:rPr lang="de-DE" dirty="0"/>
              <a:t> </a:t>
            </a:r>
            <a:r>
              <a:rPr lang="de-DE" dirty="0" err="1"/>
              <a:t>characterizes</a:t>
            </a:r>
            <a:r>
              <a:rPr lang="de-DE" dirty="0"/>
              <a:t> </a:t>
            </a:r>
            <a:r>
              <a:rPr lang="de-DE" i="1" dirty="0" err="1"/>
              <a:t>fin</a:t>
            </a:r>
            <a:r>
              <a:rPr lang="de-DE" i="1" dirty="0"/>
              <a:t> de </a:t>
            </a:r>
            <a:r>
              <a:rPr lang="de-DE" i="1" dirty="0" err="1"/>
              <a:t>siècle</a:t>
            </a:r>
            <a:r>
              <a:rPr lang="de-DE" i="1" dirty="0"/>
              <a:t> </a:t>
            </a:r>
            <a:r>
              <a:rPr lang="de-DE" dirty="0" err="1"/>
              <a:t>as</a:t>
            </a:r>
            <a:r>
              <a:rPr lang="de-DE" dirty="0"/>
              <a:t> a </a:t>
            </a:r>
            <a:r>
              <a:rPr lang="de-DE" dirty="0" err="1"/>
              <a:t>historical</a:t>
            </a:r>
            <a:r>
              <a:rPr lang="de-DE" dirty="0"/>
              <a:t> </a:t>
            </a:r>
            <a:r>
              <a:rPr lang="de-DE" dirty="0" err="1"/>
              <a:t>period</a:t>
            </a:r>
            <a:r>
              <a:rPr lang="de-DE" dirty="0"/>
              <a:t>?</a:t>
            </a:r>
            <a:br>
              <a:rPr lang="de-DE" dirty="0"/>
            </a:br>
            <a:endParaRPr lang="de-DE" dirty="0"/>
          </a:p>
        </p:txBody>
      </p:sp>
      <p:sp>
        <p:nvSpPr>
          <p:cNvPr id="3" name="Inhaltsplatzhalter 2">
            <a:extLst>
              <a:ext uri="{FF2B5EF4-FFF2-40B4-BE49-F238E27FC236}">
                <a16:creationId xmlns:a16="http://schemas.microsoft.com/office/drawing/2014/main" id="{9D056ADE-1997-6245-806F-D0476650719C}"/>
              </a:ext>
            </a:extLst>
          </p:cNvPr>
          <p:cNvSpPr>
            <a:spLocks noGrp="1"/>
          </p:cNvSpPr>
          <p:nvPr>
            <p:ph idx="1"/>
          </p:nvPr>
        </p:nvSpPr>
        <p:spPr/>
        <p:txBody>
          <a:bodyPr>
            <a:normAutofit fontScale="85000" lnSpcReduction="20000"/>
          </a:bodyPr>
          <a:lstStyle/>
          <a:p>
            <a:r>
              <a:rPr lang="de-DE" dirty="0"/>
              <a:t>Fear </a:t>
            </a:r>
            <a:r>
              <a:rPr lang="de-DE" dirty="0" err="1"/>
              <a:t>and</a:t>
            </a:r>
            <a:r>
              <a:rPr lang="de-DE" dirty="0"/>
              <a:t> </a:t>
            </a:r>
            <a:r>
              <a:rPr lang="de-DE" dirty="0" err="1"/>
              <a:t>instability</a:t>
            </a:r>
            <a:r>
              <a:rPr lang="de-DE" dirty="0"/>
              <a:t> in </a:t>
            </a:r>
            <a:r>
              <a:rPr lang="de-DE" dirty="0" err="1"/>
              <a:t>ruling</a:t>
            </a:r>
            <a:r>
              <a:rPr lang="de-DE" dirty="0"/>
              <a:t> </a:t>
            </a:r>
            <a:r>
              <a:rPr lang="de-DE" dirty="0" err="1"/>
              <a:t>classes</a:t>
            </a:r>
            <a:endParaRPr lang="de-DE" dirty="0"/>
          </a:p>
          <a:p>
            <a:r>
              <a:rPr lang="de-DE" dirty="0"/>
              <a:t>Bourgeoisie </a:t>
            </a:r>
            <a:r>
              <a:rPr lang="de-DE" dirty="0" err="1"/>
              <a:t>loosing</a:t>
            </a:r>
            <a:r>
              <a:rPr lang="de-DE" dirty="0"/>
              <a:t> </a:t>
            </a:r>
            <a:r>
              <a:rPr lang="de-DE" dirty="0" err="1"/>
              <a:t>confidence</a:t>
            </a:r>
            <a:r>
              <a:rPr lang="de-DE" dirty="0"/>
              <a:t>. </a:t>
            </a:r>
            <a:r>
              <a:rPr lang="de-DE" dirty="0" err="1"/>
              <a:t>Increasing</a:t>
            </a:r>
            <a:r>
              <a:rPr lang="de-DE" dirty="0"/>
              <a:t> </a:t>
            </a:r>
            <a:r>
              <a:rPr lang="de-DE" dirty="0" err="1"/>
              <a:t>feeling</a:t>
            </a:r>
            <a:r>
              <a:rPr lang="de-DE" dirty="0"/>
              <a:t> </a:t>
            </a:r>
            <a:r>
              <a:rPr lang="de-DE" dirty="0" err="1"/>
              <a:t>of</a:t>
            </a:r>
            <a:r>
              <a:rPr lang="de-DE" dirty="0"/>
              <a:t> </a:t>
            </a:r>
            <a:r>
              <a:rPr lang="de-DE" dirty="0" err="1"/>
              <a:t>gloomyness</a:t>
            </a:r>
            <a:r>
              <a:rPr lang="de-DE" dirty="0"/>
              <a:t>. Heinrich Mann, </a:t>
            </a:r>
            <a:r>
              <a:rPr lang="de-DE" dirty="0" err="1"/>
              <a:t>Th</a:t>
            </a:r>
            <a:r>
              <a:rPr lang="de-DE" dirty="0"/>
              <a:t>. Mann, Flaubert, Maupassant, Trollope</a:t>
            </a:r>
          </a:p>
          <a:p>
            <a:r>
              <a:rPr lang="de-DE" dirty="0" err="1"/>
              <a:t>Mass</a:t>
            </a:r>
            <a:r>
              <a:rPr lang="de-DE" dirty="0"/>
              <a:t> </a:t>
            </a:r>
            <a:r>
              <a:rPr lang="de-DE" dirty="0" err="1"/>
              <a:t>politics</a:t>
            </a:r>
            <a:r>
              <a:rPr lang="de-DE" dirty="0"/>
              <a:t> </a:t>
            </a:r>
            <a:r>
              <a:rPr lang="de-DE" dirty="0" err="1"/>
              <a:t>and</a:t>
            </a:r>
            <a:r>
              <a:rPr lang="de-DE" dirty="0"/>
              <a:t> </a:t>
            </a:r>
            <a:r>
              <a:rPr lang="de-DE" dirty="0" err="1"/>
              <a:t>socialism</a:t>
            </a:r>
            <a:r>
              <a:rPr lang="de-DE" dirty="0"/>
              <a:t> (</a:t>
            </a:r>
            <a:r>
              <a:rPr lang="de-DE" dirty="0" err="1"/>
              <a:t>questioning</a:t>
            </a:r>
            <a:r>
              <a:rPr lang="de-DE" dirty="0"/>
              <a:t> </a:t>
            </a:r>
            <a:r>
              <a:rPr lang="de-DE" dirty="0" err="1"/>
              <a:t>universalism</a:t>
            </a:r>
            <a:r>
              <a:rPr lang="de-DE" dirty="0"/>
              <a:t>, </a:t>
            </a:r>
            <a:r>
              <a:rPr lang="de-DE" dirty="0" err="1"/>
              <a:t>new</a:t>
            </a:r>
            <a:r>
              <a:rPr lang="de-DE" dirty="0"/>
              <a:t> </a:t>
            </a:r>
            <a:r>
              <a:rPr lang="de-DE" dirty="0" err="1"/>
              <a:t>political</a:t>
            </a:r>
            <a:r>
              <a:rPr lang="de-DE" dirty="0"/>
              <a:t> avant-garde </a:t>
            </a:r>
            <a:r>
              <a:rPr lang="de-DE" dirty="0" err="1"/>
              <a:t>is</a:t>
            </a:r>
            <a:r>
              <a:rPr lang="de-DE" dirty="0"/>
              <a:t> </a:t>
            </a:r>
            <a:r>
              <a:rPr lang="de-DE" dirty="0" err="1"/>
              <a:t>working</a:t>
            </a:r>
            <a:r>
              <a:rPr lang="de-DE" dirty="0"/>
              <a:t> </a:t>
            </a:r>
            <a:r>
              <a:rPr lang="de-DE" dirty="0" err="1"/>
              <a:t>class</a:t>
            </a:r>
            <a:r>
              <a:rPr lang="de-DE" dirty="0"/>
              <a:t>)</a:t>
            </a:r>
          </a:p>
          <a:p>
            <a:r>
              <a:rPr lang="de-DE" dirty="0" err="1"/>
              <a:t>Growing</a:t>
            </a:r>
            <a:r>
              <a:rPr lang="de-DE" dirty="0"/>
              <a:t> </a:t>
            </a:r>
            <a:r>
              <a:rPr lang="de-DE" dirty="0" err="1"/>
              <a:t>inequality</a:t>
            </a:r>
            <a:r>
              <a:rPr lang="de-DE" dirty="0"/>
              <a:t> (</a:t>
            </a:r>
            <a:r>
              <a:rPr lang="de-DE" dirty="0" err="1"/>
              <a:t>promise</a:t>
            </a:r>
            <a:r>
              <a:rPr lang="de-DE" dirty="0"/>
              <a:t> </a:t>
            </a:r>
            <a:r>
              <a:rPr lang="de-DE" dirty="0" err="1"/>
              <a:t>of</a:t>
            </a:r>
            <a:r>
              <a:rPr lang="de-DE" dirty="0"/>
              <a:t> universal </a:t>
            </a:r>
            <a:r>
              <a:rPr lang="de-DE" dirty="0" err="1"/>
              <a:t>prosperity</a:t>
            </a:r>
            <a:r>
              <a:rPr lang="de-DE" dirty="0"/>
              <a:t> </a:t>
            </a:r>
            <a:r>
              <a:rPr lang="de-DE" dirty="0" err="1"/>
              <a:t>looses</a:t>
            </a:r>
            <a:r>
              <a:rPr lang="de-DE" dirty="0"/>
              <a:t> </a:t>
            </a:r>
            <a:r>
              <a:rPr lang="de-DE" dirty="0" err="1"/>
              <a:t>credibility</a:t>
            </a:r>
            <a:r>
              <a:rPr lang="de-DE" dirty="0"/>
              <a:t>, </a:t>
            </a:r>
            <a:r>
              <a:rPr lang="de-DE" dirty="0" err="1"/>
              <a:t>pervasive</a:t>
            </a:r>
            <a:r>
              <a:rPr lang="de-DE" dirty="0"/>
              <a:t> </a:t>
            </a:r>
            <a:r>
              <a:rPr lang="de-DE" dirty="0" err="1"/>
              <a:t>materialism</a:t>
            </a:r>
            <a:r>
              <a:rPr lang="de-DE" dirty="0"/>
              <a:t> </a:t>
            </a:r>
            <a:r>
              <a:rPr lang="de-DE" dirty="0" err="1"/>
              <a:t>of</a:t>
            </a:r>
            <a:r>
              <a:rPr lang="de-DE" dirty="0"/>
              <a:t> </a:t>
            </a:r>
            <a:r>
              <a:rPr lang="de-DE" dirty="0" err="1"/>
              <a:t>rich</a:t>
            </a:r>
            <a:r>
              <a:rPr lang="de-DE" dirty="0"/>
              <a:t> </a:t>
            </a:r>
            <a:r>
              <a:rPr lang="de-DE" dirty="0" err="1"/>
              <a:t>and</a:t>
            </a:r>
            <a:r>
              <a:rPr lang="de-DE" dirty="0"/>
              <a:t> </a:t>
            </a:r>
            <a:r>
              <a:rPr lang="de-DE" dirty="0" err="1"/>
              <a:t>poor</a:t>
            </a:r>
            <a:r>
              <a:rPr lang="de-DE" dirty="0"/>
              <a:t>, </a:t>
            </a:r>
            <a:r>
              <a:rPr lang="de-DE" dirty="0" err="1"/>
              <a:t>decline</a:t>
            </a:r>
            <a:r>
              <a:rPr lang="de-DE" dirty="0"/>
              <a:t> </a:t>
            </a:r>
            <a:r>
              <a:rPr lang="de-DE" dirty="0" err="1"/>
              <a:t>of</a:t>
            </a:r>
            <a:r>
              <a:rPr lang="de-DE" dirty="0"/>
              <a:t> </a:t>
            </a:r>
            <a:r>
              <a:rPr lang="de-DE" dirty="0" err="1"/>
              <a:t>values</a:t>
            </a:r>
            <a:r>
              <a:rPr lang="de-DE" dirty="0"/>
              <a:t>)</a:t>
            </a:r>
          </a:p>
          <a:p>
            <a:r>
              <a:rPr lang="de-DE" dirty="0" err="1"/>
              <a:t>Economic</a:t>
            </a:r>
            <a:r>
              <a:rPr lang="de-DE" dirty="0"/>
              <a:t> </a:t>
            </a:r>
            <a:r>
              <a:rPr lang="de-DE" dirty="0" err="1"/>
              <a:t>instability</a:t>
            </a:r>
            <a:r>
              <a:rPr lang="de-DE" dirty="0"/>
              <a:t> (</a:t>
            </a:r>
            <a:r>
              <a:rPr lang="de-DE" dirty="0" err="1"/>
              <a:t>cyclical</a:t>
            </a:r>
            <a:r>
              <a:rPr lang="de-DE" dirty="0"/>
              <a:t> </a:t>
            </a:r>
            <a:r>
              <a:rPr lang="de-DE" dirty="0" err="1"/>
              <a:t>crises</a:t>
            </a:r>
            <a:r>
              <a:rPr lang="de-DE" dirty="0"/>
              <a:t>, </a:t>
            </a:r>
            <a:r>
              <a:rPr lang="de-DE" dirty="0" err="1"/>
              <a:t>slowing</a:t>
            </a:r>
            <a:r>
              <a:rPr lang="de-DE" dirty="0"/>
              <a:t> </a:t>
            </a:r>
            <a:r>
              <a:rPr lang="de-DE" dirty="0" err="1"/>
              <a:t>growth</a:t>
            </a:r>
            <a:r>
              <a:rPr lang="de-DE" dirty="0"/>
              <a:t>)</a:t>
            </a:r>
          </a:p>
          <a:p>
            <a:r>
              <a:rPr lang="de-DE" dirty="0" err="1"/>
              <a:t>Decline</a:t>
            </a:r>
            <a:r>
              <a:rPr lang="de-DE" dirty="0"/>
              <a:t> </a:t>
            </a:r>
            <a:r>
              <a:rPr lang="de-DE" dirty="0" err="1"/>
              <a:t>of</a:t>
            </a:r>
            <a:r>
              <a:rPr lang="de-DE" dirty="0"/>
              <a:t> </a:t>
            </a:r>
            <a:r>
              <a:rPr lang="de-DE" dirty="0" err="1"/>
              <a:t>religiosity</a:t>
            </a:r>
            <a:r>
              <a:rPr lang="de-DE" dirty="0"/>
              <a:t> (</a:t>
            </a:r>
            <a:r>
              <a:rPr lang="de-DE" dirty="0" err="1"/>
              <a:t>theory</a:t>
            </a:r>
            <a:r>
              <a:rPr lang="de-DE" dirty="0"/>
              <a:t> </a:t>
            </a:r>
            <a:r>
              <a:rPr lang="de-DE" dirty="0" err="1"/>
              <a:t>of</a:t>
            </a:r>
            <a:r>
              <a:rPr lang="de-DE" dirty="0"/>
              <a:t> </a:t>
            </a:r>
            <a:r>
              <a:rPr lang="de-DE" dirty="0" err="1"/>
              <a:t>evolution</a:t>
            </a:r>
            <a:r>
              <a:rPr lang="de-DE" dirty="0"/>
              <a:t>, </a:t>
            </a:r>
            <a:r>
              <a:rPr lang="de-DE" dirty="0" err="1"/>
              <a:t>religious</a:t>
            </a:r>
            <a:r>
              <a:rPr lang="de-DE" dirty="0"/>
              <a:t> </a:t>
            </a:r>
            <a:r>
              <a:rPr lang="de-DE" dirty="0" err="1"/>
              <a:t>fragementation</a:t>
            </a:r>
            <a:r>
              <a:rPr lang="de-DE" dirty="0"/>
              <a:t>, </a:t>
            </a:r>
            <a:r>
              <a:rPr lang="de-DE" dirty="0" err="1"/>
              <a:t>knowledge</a:t>
            </a:r>
            <a:r>
              <a:rPr lang="de-DE" dirty="0"/>
              <a:t> </a:t>
            </a:r>
            <a:r>
              <a:rPr lang="de-DE" dirty="0" err="1"/>
              <a:t>about</a:t>
            </a:r>
            <a:r>
              <a:rPr lang="de-DE" dirty="0"/>
              <a:t> </a:t>
            </a:r>
            <a:r>
              <a:rPr lang="de-DE" dirty="0" err="1"/>
              <a:t>other</a:t>
            </a:r>
            <a:r>
              <a:rPr lang="de-DE" dirty="0"/>
              <a:t> </a:t>
            </a:r>
            <a:r>
              <a:rPr lang="de-DE" dirty="0" err="1"/>
              <a:t>cultures</a:t>
            </a:r>
            <a:r>
              <a:rPr lang="de-DE" dirty="0"/>
              <a:t>)</a:t>
            </a:r>
          </a:p>
          <a:p>
            <a:r>
              <a:rPr lang="de-DE" dirty="0"/>
              <a:t>Will </a:t>
            </a:r>
            <a:r>
              <a:rPr lang="de-DE" dirty="0" err="1"/>
              <a:t>to</a:t>
            </a:r>
            <a:r>
              <a:rPr lang="de-DE" dirty="0"/>
              <a:t> power (</a:t>
            </a:r>
            <a:r>
              <a:rPr lang="de-DE" dirty="0" err="1"/>
              <a:t>imperialism</a:t>
            </a:r>
            <a:r>
              <a:rPr lang="de-DE" dirty="0"/>
              <a:t>, </a:t>
            </a:r>
            <a:r>
              <a:rPr lang="de-DE" dirty="0" err="1"/>
              <a:t>social</a:t>
            </a:r>
            <a:r>
              <a:rPr lang="de-DE" dirty="0"/>
              <a:t> </a:t>
            </a:r>
            <a:r>
              <a:rPr lang="de-DE" dirty="0" err="1"/>
              <a:t>Darwinism</a:t>
            </a:r>
            <a:r>
              <a:rPr lang="de-DE" dirty="0"/>
              <a:t>)</a:t>
            </a:r>
          </a:p>
          <a:p>
            <a:r>
              <a:rPr lang="de-DE" dirty="0" err="1"/>
              <a:t>Failure</a:t>
            </a:r>
            <a:r>
              <a:rPr lang="de-DE" dirty="0"/>
              <a:t> </a:t>
            </a:r>
            <a:r>
              <a:rPr lang="de-DE" dirty="0" err="1"/>
              <a:t>of</a:t>
            </a:r>
            <a:r>
              <a:rPr lang="de-DE" dirty="0"/>
              <a:t> bourgeois </a:t>
            </a:r>
            <a:r>
              <a:rPr lang="de-DE" dirty="0" err="1"/>
              <a:t>aesthetics</a:t>
            </a:r>
            <a:r>
              <a:rPr lang="de-DE" dirty="0"/>
              <a:t> (</a:t>
            </a:r>
            <a:r>
              <a:rPr lang="de-DE" dirty="0" err="1"/>
              <a:t>realism</a:t>
            </a:r>
            <a:r>
              <a:rPr lang="de-DE" dirty="0"/>
              <a:t> (Courbet, </a:t>
            </a:r>
            <a:r>
              <a:rPr lang="de-DE" dirty="0" err="1"/>
              <a:t>Impressionism</a:t>
            </a:r>
            <a:r>
              <a:rPr lang="de-DE" dirty="0"/>
              <a:t>, Salon des </a:t>
            </a:r>
            <a:r>
              <a:rPr lang="de-DE" dirty="0" err="1"/>
              <a:t>rejetes</a:t>
            </a:r>
            <a:r>
              <a:rPr lang="de-DE" dirty="0"/>
              <a:t>) </a:t>
            </a:r>
            <a:r>
              <a:rPr lang="de-DE" dirty="0" err="1"/>
              <a:t>supersedes</a:t>
            </a:r>
            <a:r>
              <a:rPr lang="de-DE" dirty="0"/>
              <a:t> </a:t>
            </a:r>
            <a:r>
              <a:rPr lang="de-DE" dirty="0" err="1"/>
              <a:t>historicism</a:t>
            </a:r>
            <a:r>
              <a:rPr lang="de-DE" dirty="0"/>
              <a:t>, </a:t>
            </a:r>
            <a:r>
              <a:rPr lang="de-DE" dirty="0" err="1"/>
              <a:t>romanticism</a:t>
            </a:r>
            <a:r>
              <a:rPr lang="de-DE" dirty="0"/>
              <a:t>, </a:t>
            </a:r>
            <a:r>
              <a:rPr lang="de-DE" dirty="0" err="1"/>
              <a:t>Pre-Raphaelites</a:t>
            </a:r>
            <a:r>
              <a:rPr lang="de-DE" dirty="0"/>
              <a:t> et al.)</a:t>
            </a:r>
          </a:p>
          <a:p>
            <a:endParaRPr lang="de-DE" dirty="0"/>
          </a:p>
          <a:p>
            <a:endParaRPr lang="de-DE" dirty="0"/>
          </a:p>
          <a:p>
            <a:endParaRPr lang="de-DE" dirty="0"/>
          </a:p>
          <a:p>
            <a:endParaRPr lang="de-DE" dirty="0"/>
          </a:p>
        </p:txBody>
      </p:sp>
    </p:spTree>
    <p:extLst>
      <p:ext uri="{BB962C8B-B14F-4D97-AF65-F5344CB8AC3E}">
        <p14:creationId xmlns:p14="http://schemas.microsoft.com/office/powerpoint/2010/main" val="1013610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19AE32-F004-1A41-B5CA-15E5AF34358D}"/>
              </a:ext>
            </a:extLst>
          </p:cNvPr>
          <p:cNvSpPr>
            <a:spLocks noGrp="1"/>
          </p:cNvSpPr>
          <p:nvPr>
            <p:ph type="title"/>
          </p:nvPr>
        </p:nvSpPr>
        <p:spPr/>
        <p:txBody>
          <a:bodyPr>
            <a:normAutofit fontScale="90000"/>
          </a:bodyPr>
          <a:lstStyle/>
          <a:p>
            <a:br>
              <a:rPr lang="de-DE" dirty="0"/>
            </a:br>
            <a:r>
              <a:rPr lang="de-DE" dirty="0" err="1"/>
              <a:t>What</a:t>
            </a:r>
            <a:r>
              <a:rPr lang="de-DE" dirty="0"/>
              <a:t> </a:t>
            </a:r>
            <a:r>
              <a:rPr lang="de-DE" dirty="0" err="1"/>
              <a:t>leads</a:t>
            </a:r>
            <a:r>
              <a:rPr lang="de-DE" dirty="0"/>
              <a:t> </a:t>
            </a:r>
            <a:r>
              <a:rPr lang="de-DE" dirty="0" err="1"/>
              <a:t>to</a:t>
            </a:r>
            <a:r>
              <a:rPr lang="de-DE" dirty="0"/>
              <a:t> </a:t>
            </a:r>
            <a:r>
              <a:rPr lang="de-DE" dirty="0" err="1"/>
              <a:t>the</a:t>
            </a:r>
            <a:r>
              <a:rPr lang="de-DE" dirty="0"/>
              <a:t> </a:t>
            </a:r>
            <a:r>
              <a:rPr lang="de-DE" dirty="0" err="1"/>
              <a:t>rise</a:t>
            </a:r>
            <a:r>
              <a:rPr lang="de-DE" dirty="0"/>
              <a:t> </a:t>
            </a:r>
            <a:r>
              <a:rPr lang="de-DE" dirty="0" err="1"/>
              <a:t>of</a:t>
            </a:r>
            <a:r>
              <a:rPr lang="de-DE" dirty="0"/>
              <a:t> a </a:t>
            </a:r>
            <a:r>
              <a:rPr lang="en-GB" dirty="0"/>
              <a:t>‘new nationalism’ in the </a:t>
            </a:r>
            <a:r>
              <a:rPr lang="en-GB" i="1" dirty="0"/>
              <a:t>fin de siècle </a:t>
            </a:r>
            <a:r>
              <a:rPr lang="en-GB" dirty="0"/>
              <a:t>period?</a:t>
            </a:r>
            <a:br>
              <a:rPr lang="en-GB" dirty="0"/>
            </a:br>
            <a:endParaRPr lang="de-DE" dirty="0"/>
          </a:p>
        </p:txBody>
      </p:sp>
      <p:sp>
        <p:nvSpPr>
          <p:cNvPr id="3" name="Inhaltsplatzhalter 2">
            <a:extLst>
              <a:ext uri="{FF2B5EF4-FFF2-40B4-BE49-F238E27FC236}">
                <a16:creationId xmlns:a16="http://schemas.microsoft.com/office/drawing/2014/main" id="{B596DC10-83F5-CB41-A641-8963808EF87B}"/>
              </a:ext>
            </a:extLst>
          </p:cNvPr>
          <p:cNvSpPr>
            <a:spLocks noGrp="1"/>
          </p:cNvSpPr>
          <p:nvPr>
            <p:ph idx="1"/>
          </p:nvPr>
        </p:nvSpPr>
        <p:spPr/>
        <p:txBody>
          <a:bodyPr>
            <a:normAutofit fontScale="92500" lnSpcReduction="10000"/>
          </a:bodyPr>
          <a:lstStyle/>
          <a:p>
            <a:pPr marL="0" indent="0">
              <a:buNone/>
            </a:pPr>
            <a:r>
              <a:rPr lang="en-GB" dirty="0"/>
              <a:t>Pre-history of nationalism:</a:t>
            </a:r>
          </a:p>
          <a:p>
            <a:r>
              <a:rPr lang="en-GB" dirty="0"/>
              <a:t>What is nationalism? Group that shares </a:t>
            </a:r>
            <a:r>
              <a:rPr lang="en-GB" dirty="0" err="1"/>
              <a:t>sth</a:t>
            </a:r>
            <a:r>
              <a:rPr lang="en-GB" dirty="0"/>
              <a:t> and recognise itself as a group and outsiders as outsiders, always to some extent an ’imagined community’ (Anderson)</a:t>
            </a:r>
          </a:p>
          <a:p>
            <a:r>
              <a:rPr lang="en-GB" dirty="0"/>
              <a:t>When did nationalism emerge? </a:t>
            </a:r>
            <a:r>
              <a:rPr lang="en-GB" dirty="0" err="1"/>
              <a:t>Perennialists</a:t>
            </a:r>
            <a:r>
              <a:rPr lang="en-GB" dirty="0"/>
              <a:t>, Early Modern intellectuals, Print capitalism, Modern states</a:t>
            </a:r>
          </a:p>
          <a:p>
            <a:r>
              <a:rPr lang="en-GB" dirty="0"/>
              <a:t>Why did it play an important role in French Revolution? </a:t>
            </a:r>
          </a:p>
          <a:p>
            <a:r>
              <a:rPr lang="en-GB" dirty="0"/>
              <a:t>Who was the ‘nation‘ of the French Revolution? Everyone but the aristocracy, anyone could join the nation (including aristocrats: Mirabeau), </a:t>
            </a:r>
          </a:p>
          <a:p>
            <a:r>
              <a:rPr lang="en-GB" dirty="0"/>
              <a:t>What is Civic nationalism? associated with enlightened project of universal betterment of human condition, republicanism</a:t>
            </a:r>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91209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21A9D8-2EC7-6F4C-A9E6-57A61ECABC37}"/>
              </a:ext>
            </a:extLst>
          </p:cNvPr>
          <p:cNvSpPr>
            <a:spLocks noGrp="1"/>
          </p:cNvSpPr>
          <p:nvPr>
            <p:ph type="title"/>
          </p:nvPr>
        </p:nvSpPr>
        <p:spPr/>
        <p:txBody>
          <a:bodyPr/>
          <a:lstStyle/>
          <a:p>
            <a:endParaRPr lang="en-GB"/>
          </a:p>
        </p:txBody>
      </p:sp>
      <p:sp>
        <p:nvSpPr>
          <p:cNvPr id="3" name="Inhaltsplatzhalter 2">
            <a:extLst>
              <a:ext uri="{FF2B5EF4-FFF2-40B4-BE49-F238E27FC236}">
                <a16:creationId xmlns:a16="http://schemas.microsoft.com/office/drawing/2014/main" id="{D4E28538-1E52-8B40-AF66-B1E07223B363}"/>
              </a:ext>
            </a:extLst>
          </p:cNvPr>
          <p:cNvSpPr>
            <a:spLocks noGrp="1"/>
          </p:cNvSpPr>
          <p:nvPr>
            <p:ph idx="1"/>
          </p:nvPr>
        </p:nvSpPr>
        <p:spPr/>
        <p:txBody>
          <a:bodyPr>
            <a:normAutofit lnSpcReduction="10000"/>
          </a:bodyPr>
          <a:lstStyle/>
          <a:p>
            <a:r>
              <a:rPr lang="en-GB" dirty="0"/>
              <a:t>What is ‘ethnic nationalism’? </a:t>
            </a:r>
          </a:p>
          <a:p>
            <a:r>
              <a:rPr lang="en-GB" dirty="0"/>
              <a:t>Why does it become more prevalent from the early 19</a:t>
            </a:r>
            <a:r>
              <a:rPr lang="en-GB" baseline="30000" dirty="0"/>
              <a:t>th</a:t>
            </a:r>
            <a:r>
              <a:rPr lang="en-GB" dirty="0"/>
              <a:t> century? Economic inequality instead of universal prosperity, Census vote instead of democracy, perceived failure of liberalism</a:t>
            </a:r>
          </a:p>
          <a:p>
            <a:r>
              <a:rPr lang="en-GB" dirty="0"/>
              <a:t>How does it relate to Romantic movement? romantics reject modernity and search authenticity and deeper meaning of human existence in essential qualities of nature and humans. Shared essential qualities constitute nations in this view (such nations cannot be joined </a:t>
            </a:r>
            <a:r>
              <a:rPr lang="en-GB" dirty="0" err="1"/>
              <a:t>easyly</a:t>
            </a:r>
            <a:r>
              <a:rPr lang="en-GB" dirty="0"/>
              <a:t>) </a:t>
            </a:r>
          </a:p>
          <a:p>
            <a:r>
              <a:rPr lang="en-GB" dirty="0"/>
              <a:t>Education systems make ethnic nationalism more hermetic and coherent by engineering common heritage</a:t>
            </a:r>
          </a:p>
          <a:p>
            <a:endParaRPr lang="en-GB" dirty="0"/>
          </a:p>
        </p:txBody>
      </p:sp>
    </p:spTree>
    <p:extLst>
      <p:ext uri="{BB962C8B-B14F-4D97-AF65-F5344CB8AC3E}">
        <p14:creationId xmlns:p14="http://schemas.microsoft.com/office/powerpoint/2010/main" val="1972623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8435F4-04EB-0C48-8403-44A29E8679F9}"/>
              </a:ext>
            </a:extLst>
          </p:cNvPr>
          <p:cNvSpPr>
            <a:spLocks noGrp="1"/>
          </p:cNvSpPr>
          <p:nvPr>
            <p:ph type="title"/>
          </p:nvPr>
        </p:nvSpPr>
        <p:spPr/>
        <p:txBody>
          <a:bodyPr>
            <a:normAutofit/>
          </a:bodyPr>
          <a:lstStyle/>
          <a:p>
            <a:r>
              <a:rPr lang="en-GB" dirty="0"/>
              <a:t>What role does racism play in ‘new nationalism’?</a:t>
            </a:r>
          </a:p>
        </p:txBody>
      </p:sp>
      <p:sp>
        <p:nvSpPr>
          <p:cNvPr id="3" name="Inhaltsplatzhalter 2">
            <a:extLst>
              <a:ext uri="{FF2B5EF4-FFF2-40B4-BE49-F238E27FC236}">
                <a16:creationId xmlns:a16="http://schemas.microsoft.com/office/drawing/2014/main" id="{5E2A6598-154E-E042-A26B-9D5AC40DB15A}"/>
              </a:ext>
            </a:extLst>
          </p:cNvPr>
          <p:cNvSpPr>
            <a:spLocks noGrp="1"/>
          </p:cNvSpPr>
          <p:nvPr>
            <p:ph idx="1"/>
          </p:nvPr>
        </p:nvSpPr>
        <p:spPr/>
        <p:txBody>
          <a:bodyPr/>
          <a:lstStyle/>
          <a:p>
            <a:r>
              <a:rPr lang="en-GB" dirty="0"/>
              <a:t>What leads to rise of racism in the 19</a:t>
            </a:r>
            <a:r>
              <a:rPr lang="en-GB" baseline="30000" dirty="0"/>
              <a:t>th</a:t>
            </a:r>
            <a:r>
              <a:rPr lang="en-GB" dirty="0"/>
              <a:t> century?</a:t>
            </a:r>
          </a:p>
          <a:p>
            <a:r>
              <a:rPr lang="en-GB" dirty="0"/>
              <a:t>What was the role of the French Revolution? </a:t>
            </a:r>
            <a:r>
              <a:rPr lang="en-GB" dirty="0" err="1"/>
              <a:t>Egalité</a:t>
            </a:r>
            <a:r>
              <a:rPr lang="en-GB" dirty="0"/>
              <a:t> leads to racism, specifically </a:t>
            </a:r>
            <a:r>
              <a:rPr lang="en-GB" dirty="0" err="1"/>
              <a:t>anti-semitism</a:t>
            </a:r>
            <a:endParaRPr lang="en-GB" dirty="0"/>
          </a:p>
          <a:p>
            <a:r>
              <a:rPr lang="en-GB" dirty="0"/>
              <a:t>What was the role of colonialism and slavery?</a:t>
            </a:r>
          </a:p>
          <a:p>
            <a:r>
              <a:rPr lang="en-GB" dirty="0"/>
              <a:t>How were they related to the rise of capitalism?</a:t>
            </a:r>
          </a:p>
          <a:p>
            <a:r>
              <a:rPr lang="en-GB" dirty="0"/>
              <a:t>What role did Darwinism play?</a:t>
            </a:r>
          </a:p>
          <a:p>
            <a:r>
              <a:rPr lang="en-GB" dirty="0"/>
              <a:t>Why is there an affinity between ethnic nationalism and racism?</a:t>
            </a:r>
          </a:p>
          <a:p>
            <a:pPr marL="0" indent="0">
              <a:buNone/>
            </a:pPr>
            <a:endParaRPr lang="en-GB" dirty="0"/>
          </a:p>
        </p:txBody>
      </p:sp>
    </p:spTree>
    <p:extLst>
      <p:ext uri="{BB962C8B-B14F-4D97-AF65-F5344CB8AC3E}">
        <p14:creationId xmlns:p14="http://schemas.microsoft.com/office/powerpoint/2010/main" val="4135444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3D4225-4556-CE44-9C77-925C15026BE8}"/>
              </a:ext>
            </a:extLst>
          </p:cNvPr>
          <p:cNvSpPr>
            <a:spLocks noGrp="1"/>
          </p:cNvSpPr>
          <p:nvPr>
            <p:ph type="title"/>
          </p:nvPr>
        </p:nvSpPr>
        <p:spPr/>
        <p:txBody>
          <a:bodyPr/>
          <a:lstStyle/>
          <a:p>
            <a:endParaRPr lang="en-GB" dirty="0"/>
          </a:p>
        </p:txBody>
      </p:sp>
      <p:sp>
        <p:nvSpPr>
          <p:cNvPr id="3" name="Inhaltsplatzhalter 2">
            <a:extLst>
              <a:ext uri="{FF2B5EF4-FFF2-40B4-BE49-F238E27FC236}">
                <a16:creationId xmlns:a16="http://schemas.microsoft.com/office/drawing/2014/main" id="{A86A0FDB-EA65-FF4F-9762-0CA65D7D3C20}"/>
              </a:ext>
            </a:extLst>
          </p:cNvPr>
          <p:cNvSpPr>
            <a:spLocks noGrp="1"/>
          </p:cNvSpPr>
          <p:nvPr>
            <p:ph idx="1"/>
          </p:nvPr>
        </p:nvSpPr>
        <p:spPr/>
        <p:txBody>
          <a:bodyPr>
            <a:normAutofit fontScale="70000" lnSpcReduction="20000"/>
          </a:bodyPr>
          <a:lstStyle/>
          <a:p>
            <a:r>
              <a:rPr lang="en-GB" dirty="0"/>
              <a:t>What is ‘new nationalism’?</a:t>
            </a:r>
          </a:p>
          <a:p>
            <a:pPr lvl="1"/>
            <a:r>
              <a:rPr lang="en-GB" dirty="0"/>
              <a:t>Ethnically / racially defined nations</a:t>
            </a:r>
          </a:p>
          <a:p>
            <a:pPr lvl="1"/>
            <a:r>
              <a:rPr lang="en-GB" dirty="0"/>
              <a:t>Competition between nations (Imperialism, Darwinism)</a:t>
            </a:r>
          </a:p>
          <a:p>
            <a:pPr lvl="1"/>
            <a:r>
              <a:rPr lang="en-GB" dirty="0"/>
              <a:t>Focus on otherness: other nations, others who are not part of the nation, enemies within and without</a:t>
            </a:r>
          </a:p>
          <a:p>
            <a:pPr lvl="1"/>
            <a:r>
              <a:rPr lang="en-GB" dirty="0"/>
              <a:t>Connected to other ideologies, mainly forms of liberalism</a:t>
            </a:r>
          </a:p>
          <a:p>
            <a:pPr lvl="1"/>
            <a:r>
              <a:rPr lang="en-GB" dirty="0" err="1"/>
              <a:t>Apealing</a:t>
            </a:r>
            <a:r>
              <a:rPr lang="en-GB" dirty="0"/>
              <a:t> because racially defined nationalism provides ‘simple and clear’ explanation of changing world</a:t>
            </a:r>
          </a:p>
          <a:p>
            <a:pPr lvl="1"/>
            <a:r>
              <a:rPr lang="en-GB" dirty="0"/>
              <a:t>Stabilizing of status quo (focus on unity) / destabilizing: separatism (Serbia, Ireland) and risk of further fragmentation</a:t>
            </a:r>
          </a:p>
          <a:p>
            <a:pPr lvl="1"/>
            <a:endParaRPr lang="en-GB" dirty="0"/>
          </a:p>
          <a:p>
            <a:pPr marL="457200" lvl="1" indent="0">
              <a:buNone/>
            </a:pPr>
            <a:endParaRPr lang="en-GB" dirty="0"/>
          </a:p>
          <a:p>
            <a:pPr marL="457200" lvl="1" indent="0">
              <a:buNone/>
            </a:pPr>
            <a:r>
              <a:rPr lang="en-GB" dirty="0"/>
              <a:t>What are the immediate historical consequences of ‘new nationalism’? </a:t>
            </a:r>
          </a:p>
          <a:p>
            <a:pPr marL="457200" lvl="1" indent="0">
              <a:buNone/>
            </a:pPr>
            <a:r>
              <a:rPr lang="en-GB" dirty="0"/>
              <a:t>Jingoism (World Exhibitions)</a:t>
            </a:r>
          </a:p>
          <a:p>
            <a:pPr marL="457200" lvl="1" indent="0">
              <a:buNone/>
            </a:pPr>
            <a:r>
              <a:rPr lang="en-GB" dirty="0"/>
              <a:t>Imperialism, colonialism (genocides Congo, Herero and others)</a:t>
            </a:r>
          </a:p>
          <a:p>
            <a:pPr marL="457200" lvl="1" indent="0">
              <a:buNone/>
            </a:pPr>
            <a:r>
              <a:rPr lang="en-GB" dirty="0"/>
              <a:t>World War I (new nationalism leads to political conflict but also enables mutual slaughter of Europeans)</a:t>
            </a:r>
          </a:p>
          <a:p>
            <a:pPr marL="457200" lvl="1" indent="0">
              <a:buNone/>
            </a:pPr>
            <a:r>
              <a:rPr lang="en-GB" dirty="0"/>
              <a:t>Genocides of the 20</a:t>
            </a:r>
            <a:r>
              <a:rPr lang="en-GB" baseline="30000" dirty="0"/>
              <a:t>th</a:t>
            </a:r>
            <a:r>
              <a:rPr lang="en-GB" dirty="0"/>
              <a:t> century</a:t>
            </a:r>
          </a:p>
          <a:p>
            <a:pPr marL="457200" lvl="1" indent="0">
              <a:buNone/>
            </a:pPr>
            <a:endParaRPr lang="en-GB" dirty="0"/>
          </a:p>
          <a:p>
            <a:pPr marL="457200" lvl="1" indent="0">
              <a:buNone/>
            </a:pPr>
            <a:endParaRPr lang="en-GB" dirty="0"/>
          </a:p>
        </p:txBody>
      </p:sp>
    </p:spTree>
    <p:extLst>
      <p:ext uri="{BB962C8B-B14F-4D97-AF65-F5344CB8AC3E}">
        <p14:creationId xmlns:p14="http://schemas.microsoft.com/office/powerpoint/2010/main" val="2399603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955A4B-88ED-254E-A0A1-FC798E8DEC5A}"/>
              </a:ext>
            </a:extLst>
          </p:cNvPr>
          <p:cNvSpPr>
            <a:spLocks noGrp="1"/>
          </p:cNvSpPr>
          <p:nvPr>
            <p:ph type="title"/>
          </p:nvPr>
        </p:nvSpPr>
        <p:spPr/>
        <p:txBody>
          <a:bodyPr>
            <a:normAutofit/>
          </a:bodyPr>
          <a:lstStyle/>
          <a:p>
            <a:r>
              <a:rPr lang="en-GB" dirty="0"/>
              <a:t>How does ‘new nationalism develop’ in France, Germany, the Habsburg Empire?</a:t>
            </a:r>
          </a:p>
        </p:txBody>
      </p:sp>
      <p:sp>
        <p:nvSpPr>
          <p:cNvPr id="3" name="Inhaltsplatzhalter 2">
            <a:extLst>
              <a:ext uri="{FF2B5EF4-FFF2-40B4-BE49-F238E27FC236}">
                <a16:creationId xmlns:a16="http://schemas.microsoft.com/office/drawing/2014/main" id="{C964E445-35B1-F84E-AD66-C339D6EF9655}"/>
              </a:ext>
            </a:extLst>
          </p:cNvPr>
          <p:cNvSpPr>
            <a:spLocks noGrp="1"/>
          </p:cNvSpPr>
          <p:nvPr>
            <p:ph idx="1"/>
          </p:nvPr>
        </p:nvSpPr>
        <p:spPr/>
        <p:txBody>
          <a:bodyPr>
            <a:normAutofit fontScale="70000" lnSpcReduction="20000"/>
          </a:bodyPr>
          <a:lstStyle/>
          <a:p>
            <a:r>
              <a:rPr lang="en-GB" dirty="0"/>
              <a:t>France</a:t>
            </a:r>
          </a:p>
          <a:p>
            <a:pPr lvl="1"/>
            <a:r>
              <a:rPr lang="en-GB" dirty="0"/>
              <a:t>‘Home of civic nationalism’</a:t>
            </a:r>
          </a:p>
          <a:p>
            <a:pPr lvl="1"/>
            <a:r>
              <a:rPr lang="en-GB" dirty="0"/>
              <a:t>Nation also defined again enemies from within: Radical Socialists (Jaures murdered by nationalist 1914, later acquitted), Jews (Dreyfus), Catholics (</a:t>
            </a:r>
            <a:r>
              <a:rPr lang="en-GB" dirty="0" err="1"/>
              <a:t>Laicité</a:t>
            </a:r>
            <a:r>
              <a:rPr lang="en-GB" dirty="0"/>
              <a:t>)</a:t>
            </a:r>
          </a:p>
          <a:p>
            <a:pPr lvl="1"/>
            <a:r>
              <a:rPr lang="en-GB" dirty="0"/>
              <a:t>Defeat of 1871 pushed search for glory: revanchism towards Germany, colonial rivalry with Britain, </a:t>
            </a:r>
          </a:p>
          <a:p>
            <a:endParaRPr lang="en-GB" dirty="0"/>
          </a:p>
          <a:p>
            <a:r>
              <a:rPr lang="en-GB" dirty="0"/>
              <a:t>Germany</a:t>
            </a:r>
          </a:p>
          <a:p>
            <a:pPr lvl="1"/>
            <a:r>
              <a:rPr lang="en-GB" dirty="0" err="1"/>
              <a:t>Ennemies</a:t>
            </a:r>
            <a:r>
              <a:rPr lang="en-GB" dirty="0"/>
              <a:t> from within: Socialist (Anti-Socialist Laws), Jews (</a:t>
            </a:r>
            <a:r>
              <a:rPr lang="en-GB" dirty="0" err="1"/>
              <a:t>Stöcker</a:t>
            </a:r>
            <a:r>
              <a:rPr lang="en-GB" dirty="0"/>
              <a:t>, grows from religious anti-Judaism and association with socialism), Catholics (Kulturkampf, new Empire uses </a:t>
            </a:r>
            <a:r>
              <a:rPr lang="en-GB" dirty="0" err="1"/>
              <a:t>Protestatism</a:t>
            </a:r>
            <a:r>
              <a:rPr lang="en-GB" dirty="0"/>
              <a:t> as ‘state religion’)</a:t>
            </a:r>
          </a:p>
          <a:p>
            <a:pPr lvl="1"/>
            <a:r>
              <a:rPr lang="en-GB" dirty="0"/>
              <a:t>Late creation of Germany meant struggle with other nations intense: </a:t>
            </a:r>
            <a:r>
              <a:rPr lang="en-GB" dirty="0" err="1"/>
              <a:t>humilitation</a:t>
            </a:r>
            <a:r>
              <a:rPr lang="en-GB" dirty="0"/>
              <a:t> of France (later humiliation of Versailles), imperialism, naval rivalry with Britain, </a:t>
            </a:r>
          </a:p>
          <a:p>
            <a:endParaRPr lang="en-GB" dirty="0"/>
          </a:p>
          <a:p>
            <a:r>
              <a:rPr lang="en-GB" dirty="0"/>
              <a:t>Habsburg Empire</a:t>
            </a:r>
          </a:p>
          <a:p>
            <a:r>
              <a:rPr lang="en-GB" dirty="0"/>
              <a:t>New national elites in peripheral parts of the country seek their own advantage</a:t>
            </a:r>
          </a:p>
          <a:p>
            <a:r>
              <a:rPr lang="en-GB" dirty="0"/>
              <a:t>Education spreads spirit of nationalism</a:t>
            </a:r>
          </a:p>
          <a:p>
            <a:endParaRPr lang="en-GB" dirty="0"/>
          </a:p>
          <a:p>
            <a:endParaRPr lang="en-GB" dirty="0"/>
          </a:p>
        </p:txBody>
      </p:sp>
    </p:spTree>
    <p:extLst>
      <p:ext uri="{BB962C8B-B14F-4D97-AF65-F5344CB8AC3E}">
        <p14:creationId xmlns:p14="http://schemas.microsoft.com/office/powerpoint/2010/main" val="739046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906492-ABFC-5447-998B-EB776ACC8654}"/>
              </a:ext>
            </a:extLst>
          </p:cNvPr>
          <p:cNvSpPr>
            <a:spLocks noGrp="1"/>
          </p:cNvSpPr>
          <p:nvPr>
            <p:ph type="title"/>
          </p:nvPr>
        </p:nvSpPr>
        <p:spPr/>
        <p:txBody>
          <a:bodyPr>
            <a:normAutofit/>
          </a:bodyPr>
          <a:lstStyle/>
          <a:p>
            <a:r>
              <a:rPr lang="en-GB" dirty="0"/>
              <a:t>Was ‘new nationalism’ reborn in our </a:t>
            </a:r>
            <a:r>
              <a:rPr lang="en-GB" i="1" dirty="0"/>
              <a:t>debut de siècle</a:t>
            </a:r>
            <a:r>
              <a:rPr lang="en-GB"/>
              <a:t>? </a:t>
            </a:r>
          </a:p>
        </p:txBody>
      </p:sp>
      <p:sp>
        <p:nvSpPr>
          <p:cNvPr id="3" name="Inhaltsplatzhalter 2">
            <a:extLst>
              <a:ext uri="{FF2B5EF4-FFF2-40B4-BE49-F238E27FC236}">
                <a16:creationId xmlns:a16="http://schemas.microsoft.com/office/drawing/2014/main" id="{8110E68E-BA95-5747-93FC-EBF98DCC8E80}"/>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15584585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796</Words>
  <Application>Microsoft Macintosh PowerPoint</Application>
  <PresentationFormat>Breitbild</PresentationFormat>
  <Paragraphs>72</Paragraphs>
  <Slides>9</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9</vt:i4>
      </vt:variant>
    </vt:vector>
  </HeadingPairs>
  <TitlesOfParts>
    <vt:vector size="13" baseType="lpstr">
      <vt:lpstr>Arial</vt:lpstr>
      <vt:lpstr>Calibri</vt:lpstr>
      <vt:lpstr>Calibri Light</vt:lpstr>
      <vt:lpstr>Office</vt:lpstr>
      <vt:lpstr>Nationalism and Racism in Fin de Siècle Europe</vt:lpstr>
      <vt:lpstr>PowerPoint-Präsentation</vt:lpstr>
      <vt:lpstr> What characterizes fin de siècle as a historical period? </vt:lpstr>
      <vt:lpstr> What leads to the rise of a ‘new nationalism’ in the fin de siècle period? </vt:lpstr>
      <vt:lpstr>PowerPoint-Präsentation</vt:lpstr>
      <vt:lpstr>What role does racism play in ‘new nationalism’?</vt:lpstr>
      <vt:lpstr>PowerPoint-Präsentation</vt:lpstr>
      <vt:lpstr>How does ‘new nationalism develop’ in France, Germany, the Habsburg Empire?</vt:lpstr>
      <vt:lpstr>Was ‘new nationalism’ reborn in our debut de siècle?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Nationalism and Racism in Fin de Siècle Europe</dc:title>
  <dc:creator>Schui, Florian</dc:creator>
  <cp:lastModifiedBy>Schui, Florian</cp:lastModifiedBy>
  <cp:revision>19</cp:revision>
  <dcterms:created xsi:type="dcterms:W3CDTF">2019-12-02T15:50:10Z</dcterms:created>
  <dcterms:modified xsi:type="dcterms:W3CDTF">2019-12-03T12:36:59Z</dcterms:modified>
</cp:coreProperties>
</file>