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2"/>
  </p:sldMasterIdLst>
  <p:notesMasterIdLst>
    <p:notesMasterId r:id="rId48"/>
  </p:notesMasterIdLst>
  <p:handoutMasterIdLst>
    <p:handoutMasterId r:id="rId49"/>
  </p:handoutMasterIdLst>
  <p:sldIdLst>
    <p:sldId id="332" r:id="rId13"/>
    <p:sldId id="355" r:id="rId14"/>
    <p:sldId id="354" r:id="rId15"/>
    <p:sldId id="357" r:id="rId16"/>
    <p:sldId id="343" r:id="rId17"/>
    <p:sldId id="349" r:id="rId18"/>
    <p:sldId id="376" r:id="rId19"/>
    <p:sldId id="358" r:id="rId20"/>
    <p:sldId id="350" r:id="rId21"/>
    <p:sldId id="347" r:id="rId22"/>
    <p:sldId id="359" r:id="rId23"/>
    <p:sldId id="353" r:id="rId24"/>
    <p:sldId id="356" r:id="rId25"/>
    <p:sldId id="360" r:id="rId26"/>
    <p:sldId id="361" r:id="rId27"/>
    <p:sldId id="362" r:id="rId28"/>
    <p:sldId id="363" r:id="rId29"/>
    <p:sldId id="364" r:id="rId30"/>
    <p:sldId id="366" r:id="rId31"/>
    <p:sldId id="365" r:id="rId32"/>
    <p:sldId id="379" r:id="rId33"/>
    <p:sldId id="380" r:id="rId34"/>
    <p:sldId id="367" r:id="rId35"/>
    <p:sldId id="368" r:id="rId36"/>
    <p:sldId id="377" r:id="rId37"/>
    <p:sldId id="369" r:id="rId38"/>
    <p:sldId id="370" r:id="rId39"/>
    <p:sldId id="371" r:id="rId40"/>
    <p:sldId id="375" r:id="rId41"/>
    <p:sldId id="372" r:id="rId42"/>
    <p:sldId id="373" r:id="rId43"/>
    <p:sldId id="374" r:id="rId44"/>
    <p:sldId id="382" r:id="rId45"/>
    <p:sldId id="378" r:id="rId46"/>
    <p:sldId id="271" r:id="rId47"/>
  </p:sldIdLst>
  <p:sldSz cx="9144000" cy="5143500" type="screen16x9"/>
  <p:notesSz cx="6858000" cy="9144000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C3D"/>
    <a:srgbClr val="F46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63" autoAdjust="0"/>
    <p:restoredTop sz="78829" autoAdjust="0"/>
  </p:normalViewPr>
  <p:slideViewPr>
    <p:cSldViewPr snapToGrid="0" showGuides="1">
      <p:cViewPr varScale="1">
        <p:scale>
          <a:sx n="102" d="100"/>
          <a:sy n="102" d="100"/>
        </p:scale>
        <p:origin x="78" y="264"/>
      </p:cViewPr>
      <p:guideLst>
        <p:guide orient="horz" pos="1643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7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presProps" Target="pres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customXml" Target="../customXml/item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tableStyles" Target="tableStyles.xml"/><Relationship Id="rId5" Type="http://schemas.openxmlformats.org/officeDocument/2006/relationships/customXml" Target="../customXml/item5.xml"/><Relationship Id="rId10" Type="http://schemas.openxmlformats.org/officeDocument/2006/relationships/customXml" Target="../customXml/item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notesMaster" Target="notesMasters/notesMaster1.xml"/><Relationship Id="rId8" Type="http://schemas.openxmlformats.org/officeDocument/2006/relationships/customXml" Target="../customXml/item8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1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18B5B5-1974-4C34-BFCB-5D02E4AC0E7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B19A704-0364-4CC0-9C53-063BB2E3D44C}">
      <dgm:prSet/>
      <dgm:spPr/>
      <dgm:t>
        <a:bodyPr/>
        <a:lstStyle/>
        <a:p>
          <a:r>
            <a:rPr lang="en-US" dirty="0"/>
            <a:t>Does VET have an attractiveness deficit in the first place and what are the individual characteristics associated with suitability for VET and general education (GE) </a:t>
          </a:r>
          <a:r>
            <a:rPr lang="en-US" b="0" dirty="0">
              <a:sym typeface="Wingdings" panose="05000000000000000000" pitchFamily="2" charset="2"/>
            </a:rPr>
            <a:t></a:t>
          </a:r>
          <a:r>
            <a:rPr lang="en-US" b="0" dirty="0"/>
            <a:t> Vignette experiment 1</a:t>
          </a:r>
        </a:p>
      </dgm:t>
    </dgm:pt>
    <dgm:pt modelId="{82EC33D5-12A2-4688-9F1F-A7D8763C9CBB}" type="parTrans" cxnId="{7D01A2EF-6581-4BA3-80CE-045951396A42}">
      <dgm:prSet/>
      <dgm:spPr/>
      <dgm:t>
        <a:bodyPr/>
        <a:lstStyle/>
        <a:p>
          <a:endParaRPr lang="en-US"/>
        </a:p>
      </dgm:t>
    </dgm:pt>
    <dgm:pt modelId="{225B2E0F-035D-4692-BF72-AE30ACE29CDC}" type="sibTrans" cxnId="{7D01A2EF-6581-4BA3-80CE-045951396A42}">
      <dgm:prSet/>
      <dgm:spPr/>
      <dgm:t>
        <a:bodyPr/>
        <a:lstStyle/>
        <a:p>
          <a:endParaRPr lang="en-US"/>
        </a:p>
      </dgm:t>
    </dgm:pt>
    <dgm:pt modelId="{47412DAF-9B7D-4A4C-8274-7427EDA1D5EE}">
      <dgm:prSet/>
      <dgm:spPr/>
      <dgm:t>
        <a:bodyPr/>
        <a:lstStyle/>
        <a:p>
          <a:r>
            <a:rPr lang="en-US" dirty="0"/>
            <a:t>The dimensions that make an upper-secondary education program attractive </a:t>
          </a:r>
          <a:r>
            <a:rPr lang="en-US" b="0" dirty="0">
              <a:sym typeface="Wingdings" panose="05000000000000000000" pitchFamily="2" charset="2"/>
            </a:rPr>
            <a:t></a:t>
          </a:r>
          <a:r>
            <a:rPr lang="en-US" b="0" dirty="0"/>
            <a:t> Vignette experiment 2</a:t>
          </a:r>
        </a:p>
      </dgm:t>
    </dgm:pt>
    <dgm:pt modelId="{BA8A7CCB-A31E-454E-9191-6E898A99F73C}" type="parTrans" cxnId="{DF055B48-4F1D-487C-A7AE-11EE1F102BE8}">
      <dgm:prSet/>
      <dgm:spPr/>
      <dgm:t>
        <a:bodyPr/>
        <a:lstStyle/>
        <a:p>
          <a:endParaRPr lang="en-US"/>
        </a:p>
      </dgm:t>
    </dgm:pt>
    <dgm:pt modelId="{B42B0B51-5B4F-488F-8D6F-5FF90F40C387}" type="sibTrans" cxnId="{DF055B48-4F1D-487C-A7AE-11EE1F102BE8}">
      <dgm:prSet/>
      <dgm:spPr/>
      <dgm:t>
        <a:bodyPr/>
        <a:lstStyle/>
        <a:p>
          <a:endParaRPr lang="en-US"/>
        </a:p>
      </dgm:t>
    </dgm:pt>
    <dgm:pt modelId="{6EEC72E3-6727-44EB-9618-FA997B760B3B}">
      <dgm:prSet/>
      <dgm:spPr/>
      <dgm:t>
        <a:bodyPr/>
        <a:lstStyle/>
        <a:p>
          <a:r>
            <a:rPr lang="en-US" dirty="0"/>
            <a:t>Do (mis)perceptions of VET have an impact on its attractiveness </a:t>
          </a:r>
          <a:r>
            <a:rPr lang="en-US" b="0" dirty="0">
              <a:sym typeface="Wingdings" panose="05000000000000000000" pitchFamily="2" charset="2"/>
            </a:rPr>
            <a:t></a:t>
          </a:r>
          <a:r>
            <a:rPr lang="en-US" b="0" dirty="0"/>
            <a:t> Information treatment</a:t>
          </a:r>
        </a:p>
      </dgm:t>
    </dgm:pt>
    <dgm:pt modelId="{67D9D60C-BE91-498B-904F-78BE583ECCD6}" type="parTrans" cxnId="{2286868A-2AC3-4669-9688-1A15CCDF304D}">
      <dgm:prSet/>
      <dgm:spPr/>
      <dgm:t>
        <a:bodyPr/>
        <a:lstStyle/>
        <a:p>
          <a:endParaRPr lang="en-US"/>
        </a:p>
      </dgm:t>
    </dgm:pt>
    <dgm:pt modelId="{0B580D88-3146-4D6E-8A1F-B1A5258A0FB3}" type="sibTrans" cxnId="{2286868A-2AC3-4669-9688-1A15CCDF304D}">
      <dgm:prSet/>
      <dgm:spPr/>
      <dgm:t>
        <a:bodyPr/>
        <a:lstStyle/>
        <a:p>
          <a:endParaRPr lang="en-US"/>
        </a:p>
      </dgm:t>
    </dgm:pt>
    <dgm:pt modelId="{2F92D1DB-F0FD-4BE8-94A6-CE634FAB520A}">
      <dgm:prSet/>
      <dgm:spPr/>
      <dgm:t>
        <a:bodyPr/>
        <a:lstStyle/>
        <a:p>
          <a:r>
            <a:rPr lang="en-US" dirty="0"/>
            <a:t>The impact of increasing the permeability from VET to higher education </a:t>
          </a:r>
          <a:r>
            <a:rPr lang="en-US" b="0" dirty="0">
              <a:sym typeface="Wingdings" panose="05000000000000000000" pitchFamily="2" charset="2"/>
            </a:rPr>
            <a:t></a:t>
          </a:r>
          <a:r>
            <a:rPr lang="en-US" b="0" dirty="0"/>
            <a:t> Relative attractiveness of upper secondary education tracks</a:t>
          </a:r>
        </a:p>
      </dgm:t>
    </dgm:pt>
    <dgm:pt modelId="{C78BACA6-8F61-407A-B190-527ACA01C85B}" type="parTrans" cxnId="{1AFB8029-AB67-4C47-9919-99C7BA9AFF61}">
      <dgm:prSet/>
      <dgm:spPr/>
      <dgm:t>
        <a:bodyPr/>
        <a:lstStyle/>
        <a:p>
          <a:endParaRPr lang="en-US"/>
        </a:p>
      </dgm:t>
    </dgm:pt>
    <dgm:pt modelId="{5AD78DB4-0557-4C01-A20B-BC41DCF0D979}" type="sibTrans" cxnId="{1AFB8029-AB67-4C47-9919-99C7BA9AFF61}">
      <dgm:prSet/>
      <dgm:spPr/>
      <dgm:t>
        <a:bodyPr/>
        <a:lstStyle/>
        <a:p>
          <a:endParaRPr lang="en-US"/>
        </a:p>
      </dgm:t>
    </dgm:pt>
    <dgm:pt modelId="{8A008146-52F5-4F0E-AB98-D44B30184EE6}" type="pres">
      <dgm:prSet presAssocID="{B418B5B5-1974-4C34-BFCB-5D02E4AC0E79}" presName="root" presStyleCnt="0">
        <dgm:presLayoutVars>
          <dgm:dir/>
          <dgm:resizeHandles val="exact"/>
        </dgm:presLayoutVars>
      </dgm:prSet>
      <dgm:spPr/>
    </dgm:pt>
    <dgm:pt modelId="{43B6851D-3A22-451D-AF00-0C56C98EFB30}" type="pres">
      <dgm:prSet presAssocID="{4B19A704-0364-4CC0-9C53-063BB2E3D44C}" presName="compNode" presStyleCnt="0"/>
      <dgm:spPr/>
    </dgm:pt>
    <dgm:pt modelId="{B9F9AF4C-96E4-46D1-949A-3A2D973449DE}" type="pres">
      <dgm:prSet presAssocID="{4B19A704-0364-4CC0-9C53-063BB2E3D44C}" presName="bgRect" presStyleLbl="bgShp" presStyleIdx="0" presStyleCnt="4"/>
      <dgm:spPr/>
    </dgm:pt>
    <dgm:pt modelId="{292D3BA7-86FE-4D8B-8BBA-09306D5FA3EA}" type="pres">
      <dgm:prSet presAssocID="{4B19A704-0364-4CC0-9C53-063BB2E3D44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olflicka med hel fyllning"/>
        </a:ext>
      </dgm:extLst>
    </dgm:pt>
    <dgm:pt modelId="{525277D9-79A8-405D-B9EF-FCEF7CFD3B28}" type="pres">
      <dgm:prSet presAssocID="{4B19A704-0364-4CC0-9C53-063BB2E3D44C}" presName="spaceRect" presStyleCnt="0"/>
      <dgm:spPr/>
    </dgm:pt>
    <dgm:pt modelId="{0B09F532-4582-4D03-B980-C1FD3792AC34}" type="pres">
      <dgm:prSet presAssocID="{4B19A704-0364-4CC0-9C53-063BB2E3D44C}" presName="parTx" presStyleLbl="revTx" presStyleIdx="0" presStyleCnt="4">
        <dgm:presLayoutVars>
          <dgm:chMax val="0"/>
          <dgm:chPref val="0"/>
        </dgm:presLayoutVars>
      </dgm:prSet>
      <dgm:spPr/>
    </dgm:pt>
    <dgm:pt modelId="{1492E2E5-39A4-46B5-AD63-E1B5BFA669D0}" type="pres">
      <dgm:prSet presAssocID="{225B2E0F-035D-4692-BF72-AE30ACE29CDC}" presName="sibTrans" presStyleCnt="0"/>
      <dgm:spPr/>
    </dgm:pt>
    <dgm:pt modelId="{2926CC9F-0FC6-41CD-9E48-4CA454AC998A}" type="pres">
      <dgm:prSet presAssocID="{47412DAF-9B7D-4A4C-8274-7427EDA1D5EE}" presName="compNode" presStyleCnt="0"/>
      <dgm:spPr/>
    </dgm:pt>
    <dgm:pt modelId="{938D66E8-448C-478A-902B-968FB94A1EFB}" type="pres">
      <dgm:prSet presAssocID="{47412DAF-9B7D-4A4C-8274-7427EDA1D5EE}" presName="bgRect" presStyleLbl="bgShp" presStyleIdx="1" presStyleCnt="4"/>
      <dgm:spPr/>
    </dgm:pt>
    <dgm:pt modelId="{ABD92305-167C-4786-81C2-E7BE78857B32}" type="pres">
      <dgm:prSet presAssocID="{47412DAF-9B7D-4A4C-8274-7427EDA1D5E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lassrum med hel fyllning"/>
        </a:ext>
      </dgm:extLst>
    </dgm:pt>
    <dgm:pt modelId="{205AAD7E-DF34-4635-A68C-DE84A5AB6EF5}" type="pres">
      <dgm:prSet presAssocID="{47412DAF-9B7D-4A4C-8274-7427EDA1D5EE}" presName="spaceRect" presStyleCnt="0"/>
      <dgm:spPr/>
    </dgm:pt>
    <dgm:pt modelId="{ABBAB49D-904A-4A71-B26D-4992BF33853B}" type="pres">
      <dgm:prSet presAssocID="{47412DAF-9B7D-4A4C-8274-7427EDA1D5EE}" presName="parTx" presStyleLbl="revTx" presStyleIdx="1" presStyleCnt="4">
        <dgm:presLayoutVars>
          <dgm:chMax val="0"/>
          <dgm:chPref val="0"/>
        </dgm:presLayoutVars>
      </dgm:prSet>
      <dgm:spPr/>
    </dgm:pt>
    <dgm:pt modelId="{6E7CC9D1-71E4-4431-B41D-41872B427F08}" type="pres">
      <dgm:prSet presAssocID="{B42B0B51-5B4F-488F-8D6F-5FF90F40C387}" presName="sibTrans" presStyleCnt="0"/>
      <dgm:spPr/>
    </dgm:pt>
    <dgm:pt modelId="{EA358CDF-5E5C-4418-AA73-B1B65B7CF6CC}" type="pres">
      <dgm:prSet presAssocID="{6EEC72E3-6727-44EB-9618-FA997B760B3B}" presName="compNode" presStyleCnt="0"/>
      <dgm:spPr/>
    </dgm:pt>
    <dgm:pt modelId="{B8C8ECD0-7DE9-4058-ABBA-2F56EFF9B17B}" type="pres">
      <dgm:prSet presAssocID="{6EEC72E3-6727-44EB-9618-FA997B760B3B}" presName="bgRect" presStyleLbl="bgShp" presStyleIdx="2" presStyleCnt="4"/>
      <dgm:spPr/>
    </dgm:pt>
    <dgm:pt modelId="{250DD92E-DAAF-460A-85BD-4F754E636E22}" type="pres">
      <dgm:prSet presAssocID="{6EEC72E3-6727-44EB-9618-FA997B760B3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rvöst ansikte, kontur med hel fyllning"/>
        </a:ext>
      </dgm:extLst>
    </dgm:pt>
    <dgm:pt modelId="{B29E1826-4C0C-4824-9BFD-1AF02EC16975}" type="pres">
      <dgm:prSet presAssocID="{6EEC72E3-6727-44EB-9618-FA997B760B3B}" presName="spaceRect" presStyleCnt="0"/>
      <dgm:spPr/>
    </dgm:pt>
    <dgm:pt modelId="{5444B5B0-60BF-4F89-B1A7-E09E31867266}" type="pres">
      <dgm:prSet presAssocID="{6EEC72E3-6727-44EB-9618-FA997B760B3B}" presName="parTx" presStyleLbl="revTx" presStyleIdx="2" presStyleCnt="4">
        <dgm:presLayoutVars>
          <dgm:chMax val="0"/>
          <dgm:chPref val="0"/>
        </dgm:presLayoutVars>
      </dgm:prSet>
      <dgm:spPr/>
    </dgm:pt>
    <dgm:pt modelId="{D526B9BE-83B9-4CCB-AF2C-BA2A27DC283E}" type="pres">
      <dgm:prSet presAssocID="{0B580D88-3146-4D6E-8A1F-B1A5258A0FB3}" presName="sibTrans" presStyleCnt="0"/>
      <dgm:spPr/>
    </dgm:pt>
    <dgm:pt modelId="{B0FB6BFA-EA5F-494D-998C-AB4C07F96C17}" type="pres">
      <dgm:prSet presAssocID="{2F92D1DB-F0FD-4BE8-94A6-CE634FAB520A}" presName="compNode" presStyleCnt="0"/>
      <dgm:spPr/>
    </dgm:pt>
    <dgm:pt modelId="{D7CB67A0-A792-4C6C-965E-AE6F3CD5DB34}" type="pres">
      <dgm:prSet presAssocID="{2F92D1DB-F0FD-4BE8-94A6-CE634FAB520A}" presName="bgRect" presStyleLbl="bgShp" presStyleIdx="3" presStyleCnt="4"/>
      <dgm:spPr/>
    </dgm:pt>
    <dgm:pt modelId="{D671D9F7-6E67-4A49-9E45-44D8CF6A2872}" type="pres">
      <dgm:prSet presAssocID="{2F92D1DB-F0FD-4BE8-94A6-CE634FAB520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udentmössa med hel fyllning"/>
        </a:ext>
      </dgm:extLst>
    </dgm:pt>
    <dgm:pt modelId="{A56E13F8-6898-4A7F-9C5C-90CBF5E10677}" type="pres">
      <dgm:prSet presAssocID="{2F92D1DB-F0FD-4BE8-94A6-CE634FAB520A}" presName="spaceRect" presStyleCnt="0"/>
      <dgm:spPr/>
    </dgm:pt>
    <dgm:pt modelId="{DA57E1D4-D4D1-4DFF-9219-4122BDAAD82C}" type="pres">
      <dgm:prSet presAssocID="{2F92D1DB-F0FD-4BE8-94A6-CE634FAB520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64C361C-D81B-474C-B3B1-B43C366EE9EB}" type="presOf" srcId="{6EEC72E3-6727-44EB-9618-FA997B760B3B}" destId="{5444B5B0-60BF-4F89-B1A7-E09E31867266}" srcOrd="0" destOrd="0" presId="urn:microsoft.com/office/officeart/2018/2/layout/IconVerticalSolidList"/>
    <dgm:cxn modelId="{6731251F-B4BC-402D-8035-99B720FF3DF8}" type="presOf" srcId="{B418B5B5-1974-4C34-BFCB-5D02E4AC0E79}" destId="{8A008146-52F5-4F0E-AB98-D44B30184EE6}" srcOrd="0" destOrd="0" presId="urn:microsoft.com/office/officeart/2018/2/layout/IconVerticalSolidList"/>
    <dgm:cxn modelId="{A91E4120-F00C-4B86-8D0B-2D3D911E33B0}" type="presOf" srcId="{4B19A704-0364-4CC0-9C53-063BB2E3D44C}" destId="{0B09F532-4582-4D03-B980-C1FD3792AC34}" srcOrd="0" destOrd="0" presId="urn:microsoft.com/office/officeart/2018/2/layout/IconVerticalSolidList"/>
    <dgm:cxn modelId="{1AFB8029-AB67-4C47-9919-99C7BA9AFF61}" srcId="{B418B5B5-1974-4C34-BFCB-5D02E4AC0E79}" destId="{2F92D1DB-F0FD-4BE8-94A6-CE634FAB520A}" srcOrd="3" destOrd="0" parTransId="{C78BACA6-8F61-407A-B190-527ACA01C85B}" sibTransId="{5AD78DB4-0557-4C01-A20B-BC41DCF0D979}"/>
    <dgm:cxn modelId="{DF055B48-4F1D-487C-A7AE-11EE1F102BE8}" srcId="{B418B5B5-1974-4C34-BFCB-5D02E4AC0E79}" destId="{47412DAF-9B7D-4A4C-8274-7427EDA1D5EE}" srcOrd="1" destOrd="0" parTransId="{BA8A7CCB-A31E-454E-9191-6E898A99F73C}" sibTransId="{B42B0B51-5B4F-488F-8D6F-5FF90F40C387}"/>
    <dgm:cxn modelId="{80279A6F-472F-485D-BC83-B97A2DD9B366}" type="presOf" srcId="{2F92D1DB-F0FD-4BE8-94A6-CE634FAB520A}" destId="{DA57E1D4-D4D1-4DFF-9219-4122BDAAD82C}" srcOrd="0" destOrd="0" presId="urn:microsoft.com/office/officeart/2018/2/layout/IconVerticalSolidList"/>
    <dgm:cxn modelId="{2286868A-2AC3-4669-9688-1A15CCDF304D}" srcId="{B418B5B5-1974-4C34-BFCB-5D02E4AC0E79}" destId="{6EEC72E3-6727-44EB-9618-FA997B760B3B}" srcOrd="2" destOrd="0" parTransId="{67D9D60C-BE91-498B-904F-78BE583ECCD6}" sibTransId="{0B580D88-3146-4D6E-8A1F-B1A5258A0FB3}"/>
    <dgm:cxn modelId="{B6974BE5-F17B-481A-BB4A-382603853D18}" type="presOf" srcId="{47412DAF-9B7D-4A4C-8274-7427EDA1D5EE}" destId="{ABBAB49D-904A-4A71-B26D-4992BF33853B}" srcOrd="0" destOrd="0" presId="urn:microsoft.com/office/officeart/2018/2/layout/IconVerticalSolidList"/>
    <dgm:cxn modelId="{7D01A2EF-6581-4BA3-80CE-045951396A42}" srcId="{B418B5B5-1974-4C34-BFCB-5D02E4AC0E79}" destId="{4B19A704-0364-4CC0-9C53-063BB2E3D44C}" srcOrd="0" destOrd="0" parTransId="{82EC33D5-12A2-4688-9F1F-A7D8763C9CBB}" sibTransId="{225B2E0F-035D-4692-BF72-AE30ACE29CDC}"/>
    <dgm:cxn modelId="{78466EF9-D683-4B97-92FC-1152F4C7059D}" type="presParOf" srcId="{8A008146-52F5-4F0E-AB98-D44B30184EE6}" destId="{43B6851D-3A22-451D-AF00-0C56C98EFB30}" srcOrd="0" destOrd="0" presId="urn:microsoft.com/office/officeart/2018/2/layout/IconVerticalSolidList"/>
    <dgm:cxn modelId="{D2150E3A-BE47-47C5-9209-A4F9352C3F14}" type="presParOf" srcId="{43B6851D-3A22-451D-AF00-0C56C98EFB30}" destId="{B9F9AF4C-96E4-46D1-949A-3A2D973449DE}" srcOrd="0" destOrd="0" presId="urn:microsoft.com/office/officeart/2018/2/layout/IconVerticalSolidList"/>
    <dgm:cxn modelId="{D30BA3D5-6022-4101-AE0A-E1B5220C897B}" type="presParOf" srcId="{43B6851D-3A22-451D-AF00-0C56C98EFB30}" destId="{292D3BA7-86FE-4D8B-8BBA-09306D5FA3EA}" srcOrd="1" destOrd="0" presId="urn:microsoft.com/office/officeart/2018/2/layout/IconVerticalSolidList"/>
    <dgm:cxn modelId="{147A9F4D-721A-4F16-8D78-04127DB90B98}" type="presParOf" srcId="{43B6851D-3A22-451D-AF00-0C56C98EFB30}" destId="{525277D9-79A8-405D-B9EF-FCEF7CFD3B28}" srcOrd="2" destOrd="0" presId="urn:microsoft.com/office/officeart/2018/2/layout/IconVerticalSolidList"/>
    <dgm:cxn modelId="{CDBAE12A-B615-4D98-92E2-7809034A7A17}" type="presParOf" srcId="{43B6851D-3A22-451D-AF00-0C56C98EFB30}" destId="{0B09F532-4582-4D03-B980-C1FD3792AC34}" srcOrd="3" destOrd="0" presId="urn:microsoft.com/office/officeart/2018/2/layout/IconVerticalSolidList"/>
    <dgm:cxn modelId="{ADB78EFE-F9F6-4EA3-9CE4-D15744BC6553}" type="presParOf" srcId="{8A008146-52F5-4F0E-AB98-D44B30184EE6}" destId="{1492E2E5-39A4-46B5-AD63-E1B5BFA669D0}" srcOrd="1" destOrd="0" presId="urn:microsoft.com/office/officeart/2018/2/layout/IconVerticalSolidList"/>
    <dgm:cxn modelId="{B727C713-F933-419D-AF48-EB2C1A763D2E}" type="presParOf" srcId="{8A008146-52F5-4F0E-AB98-D44B30184EE6}" destId="{2926CC9F-0FC6-41CD-9E48-4CA454AC998A}" srcOrd="2" destOrd="0" presId="urn:microsoft.com/office/officeart/2018/2/layout/IconVerticalSolidList"/>
    <dgm:cxn modelId="{022D7970-8CD4-4385-986F-C532A52645CB}" type="presParOf" srcId="{2926CC9F-0FC6-41CD-9E48-4CA454AC998A}" destId="{938D66E8-448C-478A-902B-968FB94A1EFB}" srcOrd="0" destOrd="0" presId="urn:microsoft.com/office/officeart/2018/2/layout/IconVerticalSolidList"/>
    <dgm:cxn modelId="{15D0C49F-62E1-4A11-8247-7026ABD0C1AB}" type="presParOf" srcId="{2926CC9F-0FC6-41CD-9E48-4CA454AC998A}" destId="{ABD92305-167C-4786-81C2-E7BE78857B32}" srcOrd="1" destOrd="0" presId="urn:microsoft.com/office/officeart/2018/2/layout/IconVerticalSolidList"/>
    <dgm:cxn modelId="{6846E0FA-2B43-4317-9ABD-C6C65B0F7863}" type="presParOf" srcId="{2926CC9F-0FC6-41CD-9E48-4CA454AC998A}" destId="{205AAD7E-DF34-4635-A68C-DE84A5AB6EF5}" srcOrd="2" destOrd="0" presId="urn:microsoft.com/office/officeart/2018/2/layout/IconVerticalSolidList"/>
    <dgm:cxn modelId="{9578A96B-F7A6-467F-AF12-BC86335E1852}" type="presParOf" srcId="{2926CC9F-0FC6-41CD-9E48-4CA454AC998A}" destId="{ABBAB49D-904A-4A71-B26D-4992BF33853B}" srcOrd="3" destOrd="0" presId="urn:microsoft.com/office/officeart/2018/2/layout/IconVerticalSolidList"/>
    <dgm:cxn modelId="{816D2081-DDFD-4C12-8649-F6F5204F2DBD}" type="presParOf" srcId="{8A008146-52F5-4F0E-AB98-D44B30184EE6}" destId="{6E7CC9D1-71E4-4431-B41D-41872B427F08}" srcOrd="3" destOrd="0" presId="urn:microsoft.com/office/officeart/2018/2/layout/IconVerticalSolidList"/>
    <dgm:cxn modelId="{2C03F71A-F1B4-4627-9B5E-C0142B1F04A8}" type="presParOf" srcId="{8A008146-52F5-4F0E-AB98-D44B30184EE6}" destId="{EA358CDF-5E5C-4418-AA73-B1B65B7CF6CC}" srcOrd="4" destOrd="0" presId="urn:microsoft.com/office/officeart/2018/2/layout/IconVerticalSolidList"/>
    <dgm:cxn modelId="{DCE0C614-04B9-4F30-9CFB-C0CDD4835737}" type="presParOf" srcId="{EA358CDF-5E5C-4418-AA73-B1B65B7CF6CC}" destId="{B8C8ECD0-7DE9-4058-ABBA-2F56EFF9B17B}" srcOrd="0" destOrd="0" presId="urn:microsoft.com/office/officeart/2018/2/layout/IconVerticalSolidList"/>
    <dgm:cxn modelId="{2DF14027-1305-4074-85A1-8733F048975E}" type="presParOf" srcId="{EA358CDF-5E5C-4418-AA73-B1B65B7CF6CC}" destId="{250DD92E-DAAF-460A-85BD-4F754E636E22}" srcOrd="1" destOrd="0" presId="urn:microsoft.com/office/officeart/2018/2/layout/IconVerticalSolidList"/>
    <dgm:cxn modelId="{40870E48-A0CC-4125-869A-419999BDD7B9}" type="presParOf" srcId="{EA358CDF-5E5C-4418-AA73-B1B65B7CF6CC}" destId="{B29E1826-4C0C-4824-9BFD-1AF02EC16975}" srcOrd="2" destOrd="0" presId="urn:microsoft.com/office/officeart/2018/2/layout/IconVerticalSolidList"/>
    <dgm:cxn modelId="{2F58E585-4DB2-4999-AAD0-595E2C2C0AFE}" type="presParOf" srcId="{EA358CDF-5E5C-4418-AA73-B1B65B7CF6CC}" destId="{5444B5B0-60BF-4F89-B1A7-E09E31867266}" srcOrd="3" destOrd="0" presId="urn:microsoft.com/office/officeart/2018/2/layout/IconVerticalSolidList"/>
    <dgm:cxn modelId="{6C8A855F-92A5-4702-9AE0-357AFA584D09}" type="presParOf" srcId="{8A008146-52F5-4F0E-AB98-D44B30184EE6}" destId="{D526B9BE-83B9-4CCB-AF2C-BA2A27DC283E}" srcOrd="5" destOrd="0" presId="urn:microsoft.com/office/officeart/2018/2/layout/IconVerticalSolidList"/>
    <dgm:cxn modelId="{BDEED342-3AAA-443A-AE9F-28788260DA5C}" type="presParOf" srcId="{8A008146-52F5-4F0E-AB98-D44B30184EE6}" destId="{B0FB6BFA-EA5F-494D-998C-AB4C07F96C17}" srcOrd="6" destOrd="0" presId="urn:microsoft.com/office/officeart/2018/2/layout/IconVerticalSolidList"/>
    <dgm:cxn modelId="{65D419AC-AF71-4D66-ADDF-DE534493A46B}" type="presParOf" srcId="{B0FB6BFA-EA5F-494D-998C-AB4C07F96C17}" destId="{D7CB67A0-A792-4C6C-965E-AE6F3CD5DB34}" srcOrd="0" destOrd="0" presId="urn:microsoft.com/office/officeart/2018/2/layout/IconVerticalSolidList"/>
    <dgm:cxn modelId="{3FFB56E8-B4EE-4137-82B6-5119AFA362B0}" type="presParOf" srcId="{B0FB6BFA-EA5F-494D-998C-AB4C07F96C17}" destId="{D671D9F7-6E67-4A49-9E45-44D8CF6A2872}" srcOrd="1" destOrd="0" presId="urn:microsoft.com/office/officeart/2018/2/layout/IconVerticalSolidList"/>
    <dgm:cxn modelId="{6AB85A6E-CC4D-4D3F-8773-B04D57669BC6}" type="presParOf" srcId="{B0FB6BFA-EA5F-494D-998C-AB4C07F96C17}" destId="{A56E13F8-6898-4A7F-9C5C-90CBF5E10677}" srcOrd="2" destOrd="0" presId="urn:microsoft.com/office/officeart/2018/2/layout/IconVerticalSolidList"/>
    <dgm:cxn modelId="{B6BF34DB-AC7E-4E54-89F9-E2A36E6E3369}" type="presParOf" srcId="{B0FB6BFA-EA5F-494D-998C-AB4C07F96C17}" destId="{DA57E1D4-D4D1-4DFF-9219-4122BDAAD82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F9AF4C-96E4-46D1-949A-3A2D973449DE}">
      <dsp:nvSpPr>
        <dsp:cNvPr id="0" name=""/>
        <dsp:cNvSpPr/>
      </dsp:nvSpPr>
      <dsp:spPr>
        <a:xfrm>
          <a:off x="0" y="1329"/>
          <a:ext cx="8426450" cy="6738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2D3BA7-86FE-4D8B-8BBA-09306D5FA3EA}">
      <dsp:nvSpPr>
        <dsp:cNvPr id="0" name=""/>
        <dsp:cNvSpPr/>
      </dsp:nvSpPr>
      <dsp:spPr>
        <a:xfrm>
          <a:off x="203847" y="152951"/>
          <a:ext cx="370632" cy="37063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09F532-4582-4D03-B980-C1FD3792AC34}">
      <dsp:nvSpPr>
        <dsp:cNvPr id="0" name=""/>
        <dsp:cNvSpPr/>
      </dsp:nvSpPr>
      <dsp:spPr>
        <a:xfrm>
          <a:off x="778327" y="1329"/>
          <a:ext cx="7648122" cy="673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319" tIns="71319" rIns="71319" bIns="7131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Does VET have an attractiveness deficit in the first place and what are the individual characteristics associated with suitability for VET and general education (GE) </a:t>
          </a:r>
          <a:r>
            <a:rPr lang="en-US" sz="1400" b="0" kern="1200" dirty="0">
              <a:sym typeface="Wingdings" panose="05000000000000000000" pitchFamily="2" charset="2"/>
            </a:rPr>
            <a:t></a:t>
          </a:r>
          <a:r>
            <a:rPr lang="en-US" sz="1400" b="0" kern="1200" dirty="0"/>
            <a:t> Vignette experiment 1</a:t>
          </a:r>
        </a:p>
      </dsp:txBody>
      <dsp:txXfrm>
        <a:off x="778327" y="1329"/>
        <a:ext cx="7648122" cy="673877"/>
      </dsp:txXfrm>
    </dsp:sp>
    <dsp:sp modelId="{938D66E8-448C-478A-902B-968FB94A1EFB}">
      <dsp:nvSpPr>
        <dsp:cNvPr id="0" name=""/>
        <dsp:cNvSpPr/>
      </dsp:nvSpPr>
      <dsp:spPr>
        <a:xfrm>
          <a:off x="0" y="843675"/>
          <a:ext cx="8426450" cy="6738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D92305-167C-4786-81C2-E7BE78857B32}">
      <dsp:nvSpPr>
        <dsp:cNvPr id="0" name=""/>
        <dsp:cNvSpPr/>
      </dsp:nvSpPr>
      <dsp:spPr>
        <a:xfrm>
          <a:off x="203847" y="995298"/>
          <a:ext cx="370632" cy="37063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BAB49D-904A-4A71-B26D-4992BF33853B}">
      <dsp:nvSpPr>
        <dsp:cNvPr id="0" name=""/>
        <dsp:cNvSpPr/>
      </dsp:nvSpPr>
      <dsp:spPr>
        <a:xfrm>
          <a:off x="778327" y="843675"/>
          <a:ext cx="7648122" cy="673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319" tIns="71319" rIns="71319" bIns="7131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The dimensions that make an upper-secondary education program attractive </a:t>
          </a:r>
          <a:r>
            <a:rPr lang="en-US" sz="1400" b="0" kern="1200" dirty="0">
              <a:sym typeface="Wingdings" panose="05000000000000000000" pitchFamily="2" charset="2"/>
            </a:rPr>
            <a:t></a:t>
          </a:r>
          <a:r>
            <a:rPr lang="en-US" sz="1400" b="0" kern="1200" dirty="0"/>
            <a:t> Vignette experiment 2</a:t>
          </a:r>
        </a:p>
      </dsp:txBody>
      <dsp:txXfrm>
        <a:off x="778327" y="843675"/>
        <a:ext cx="7648122" cy="673877"/>
      </dsp:txXfrm>
    </dsp:sp>
    <dsp:sp modelId="{B8C8ECD0-7DE9-4058-ABBA-2F56EFF9B17B}">
      <dsp:nvSpPr>
        <dsp:cNvPr id="0" name=""/>
        <dsp:cNvSpPr/>
      </dsp:nvSpPr>
      <dsp:spPr>
        <a:xfrm>
          <a:off x="0" y="1686022"/>
          <a:ext cx="8426450" cy="6738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0DD92E-DAAF-460A-85BD-4F754E636E22}">
      <dsp:nvSpPr>
        <dsp:cNvPr id="0" name=""/>
        <dsp:cNvSpPr/>
      </dsp:nvSpPr>
      <dsp:spPr>
        <a:xfrm>
          <a:off x="203847" y="1837644"/>
          <a:ext cx="370632" cy="37063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4B5B0-60BF-4F89-B1A7-E09E31867266}">
      <dsp:nvSpPr>
        <dsp:cNvPr id="0" name=""/>
        <dsp:cNvSpPr/>
      </dsp:nvSpPr>
      <dsp:spPr>
        <a:xfrm>
          <a:off x="778327" y="1686022"/>
          <a:ext cx="7648122" cy="673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319" tIns="71319" rIns="71319" bIns="7131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Do (mis)perceptions of VET have an impact on its attractiveness </a:t>
          </a:r>
          <a:r>
            <a:rPr lang="en-US" sz="1400" b="0" kern="1200" dirty="0">
              <a:sym typeface="Wingdings" panose="05000000000000000000" pitchFamily="2" charset="2"/>
            </a:rPr>
            <a:t></a:t>
          </a:r>
          <a:r>
            <a:rPr lang="en-US" sz="1400" b="0" kern="1200" dirty="0"/>
            <a:t> Information treatment</a:t>
          </a:r>
        </a:p>
      </dsp:txBody>
      <dsp:txXfrm>
        <a:off x="778327" y="1686022"/>
        <a:ext cx="7648122" cy="673877"/>
      </dsp:txXfrm>
    </dsp:sp>
    <dsp:sp modelId="{D7CB67A0-A792-4C6C-965E-AE6F3CD5DB34}">
      <dsp:nvSpPr>
        <dsp:cNvPr id="0" name=""/>
        <dsp:cNvSpPr/>
      </dsp:nvSpPr>
      <dsp:spPr>
        <a:xfrm>
          <a:off x="0" y="2528368"/>
          <a:ext cx="8426450" cy="6738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71D9F7-6E67-4A49-9E45-44D8CF6A2872}">
      <dsp:nvSpPr>
        <dsp:cNvPr id="0" name=""/>
        <dsp:cNvSpPr/>
      </dsp:nvSpPr>
      <dsp:spPr>
        <a:xfrm>
          <a:off x="203847" y="2679990"/>
          <a:ext cx="370632" cy="37063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7E1D4-D4D1-4DFF-9219-4122BDAAD82C}">
      <dsp:nvSpPr>
        <dsp:cNvPr id="0" name=""/>
        <dsp:cNvSpPr/>
      </dsp:nvSpPr>
      <dsp:spPr>
        <a:xfrm>
          <a:off x="778327" y="2528368"/>
          <a:ext cx="7648122" cy="673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319" tIns="71319" rIns="71319" bIns="71319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The impact of increasing the permeability from VET to higher education </a:t>
          </a:r>
          <a:r>
            <a:rPr lang="en-US" sz="1400" b="0" kern="1200" dirty="0">
              <a:sym typeface="Wingdings" panose="05000000000000000000" pitchFamily="2" charset="2"/>
            </a:rPr>
            <a:t></a:t>
          </a:r>
          <a:r>
            <a:rPr lang="en-US" sz="1400" b="0" kern="1200" dirty="0"/>
            <a:t> Relative attractiveness of upper secondary education tracks</a:t>
          </a:r>
        </a:p>
      </dsp:txBody>
      <dsp:txXfrm>
        <a:off x="778327" y="2528368"/>
        <a:ext cx="7648122" cy="673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45CE27-0FC1-4345-A9D1-813E9F3C96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FF02-ADA2-494F-92F2-18E0CD47E8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4C96F-5C6D-48ED-8D42-B768302B23AD}" type="datetimeFigureOut">
              <a:rPr lang="de-CH" smtClean="0"/>
              <a:t>04.03.2025</a:t>
            </a:fld>
            <a:endParaRPr lang="de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7311C-885A-4219-9687-E8E9C81D34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755352-F100-4DC1-827B-1EFA0F247A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6BEFE-BF9F-47C0-9B2B-37E6860B00C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45436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D3A44-FA09-4C0A-99A6-1BA009890161}" type="datetimeFigureOut">
              <a:rPr lang="de-CH" smtClean="0"/>
              <a:t>04.03.2025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FE3F1-1C0D-4780-BCDC-4F7033F6C9E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8721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27D45-15D0-46A9-81BC-F877EDC2BF58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6592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Project </a:t>
            </a:r>
            <a:r>
              <a:rPr lang="de-DE" dirty="0" err="1"/>
              <a:t>based</a:t>
            </a:r>
            <a:r>
              <a:rPr lang="de-DE" dirty="0"/>
              <a:t> in Lausanne and SG</a:t>
            </a:r>
          </a:p>
          <a:p>
            <a:pPr marL="171450" indent="-171450">
              <a:buFontTx/>
              <a:buChar char="-"/>
            </a:pPr>
            <a:r>
              <a:rPr lang="de-DE" dirty="0"/>
              <a:t>Postdocs: </a:t>
            </a:r>
            <a:r>
              <a:rPr lang="de-DE" dirty="0" err="1"/>
              <a:t>success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recent</a:t>
            </a:r>
            <a:r>
              <a:rPr lang="de-DE" dirty="0"/>
              <a:t> </a:t>
            </a:r>
            <a:r>
              <a:rPr lang="de-DE" dirty="0" err="1"/>
              <a:t>postdocs</a:t>
            </a:r>
            <a:r>
              <a:rPr lang="de-DE" dirty="0"/>
              <a:t> on </a:t>
            </a:r>
            <a:r>
              <a:rPr lang="de-DE" dirty="0" err="1"/>
              <a:t>job</a:t>
            </a:r>
            <a:r>
              <a:rPr lang="de-DE" dirty="0"/>
              <a:t> </a:t>
            </a:r>
            <a:r>
              <a:rPr lang="de-DE" dirty="0" err="1"/>
              <a:t>market</a:t>
            </a:r>
            <a:r>
              <a:rPr lang="de-DE" dirty="0"/>
              <a:t> (Lina just </a:t>
            </a:r>
            <a:r>
              <a:rPr lang="de-DE" dirty="0" err="1"/>
              <a:t>reelected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Bundestag)</a:t>
            </a:r>
          </a:p>
          <a:p>
            <a:pPr marL="171450" indent="-171450">
              <a:buFontTx/>
              <a:buChar char="-"/>
            </a:pPr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27356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Overarching</a:t>
            </a:r>
            <a:r>
              <a:rPr lang="de-DE" dirty="0"/>
              <a:t> </a:t>
            </a:r>
            <a:r>
              <a:rPr lang="de-DE" dirty="0" err="1"/>
              <a:t>interest</a:t>
            </a:r>
            <a:r>
              <a:rPr lang="de-DE" dirty="0"/>
              <a:t> in </a:t>
            </a:r>
            <a:r>
              <a:rPr lang="de-DE" dirty="0" err="1"/>
              <a:t>structural</a:t>
            </a:r>
            <a:r>
              <a:rPr lang="de-DE" dirty="0"/>
              <a:t> </a:t>
            </a:r>
            <a:r>
              <a:rPr lang="de-DE" dirty="0" err="1"/>
              <a:t>pressures</a:t>
            </a:r>
            <a:r>
              <a:rPr lang="de-DE" dirty="0"/>
              <a:t> on </a:t>
            </a:r>
            <a:r>
              <a:rPr lang="de-DE" dirty="0" err="1"/>
              <a:t>employer</a:t>
            </a:r>
            <a:r>
              <a:rPr lang="de-DE" dirty="0"/>
              <a:t> </a:t>
            </a:r>
            <a:r>
              <a:rPr lang="de-DE" dirty="0" err="1"/>
              <a:t>coordination</a:t>
            </a:r>
            <a:r>
              <a:rPr lang="de-DE" dirty="0"/>
              <a:t> and social </a:t>
            </a:r>
            <a:r>
              <a:rPr lang="de-DE" dirty="0" err="1"/>
              <a:t>solidarity</a:t>
            </a:r>
            <a:r>
              <a:rPr lang="de-DE" dirty="0"/>
              <a:t>, and potential trade-offs</a:t>
            </a:r>
          </a:p>
          <a:p>
            <a:pPr marL="171450" indent="-171450">
              <a:buFontTx/>
              <a:buChar char="-"/>
            </a:pPr>
            <a:r>
              <a:rPr lang="en-GB" dirty="0"/>
              <a:t>2.2: technological and organizational changes linked to KE</a:t>
            </a:r>
          </a:p>
          <a:p>
            <a:pPr marL="171450" indent="-171450">
              <a:buFontTx/>
              <a:buChar char="-"/>
            </a:pPr>
            <a:r>
              <a:rPr lang="en-GB" dirty="0"/>
              <a:t>2.3: ongoing high immigration makes VET crucial for economic integration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More approachable terminology: governance challenge: right skills for employers while keeping system inclusive, this being constantly challenged (not immigration research, immigrants are the least likely case!)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8098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Methodologically</a:t>
            </a:r>
            <a:r>
              <a:rPr lang="de-DE" dirty="0"/>
              <a:t> </a:t>
            </a:r>
            <a:r>
              <a:rPr lang="de-DE" dirty="0" err="1"/>
              <a:t>pluralist</a:t>
            </a:r>
            <a:r>
              <a:rPr lang="de-DE" dirty="0"/>
              <a:t> </a:t>
            </a:r>
            <a:r>
              <a:rPr lang="de-DE" dirty="0" err="1"/>
              <a:t>approach</a:t>
            </a:r>
            <a:r>
              <a:rPr lang="de-DE" dirty="0"/>
              <a:t>: </a:t>
            </a:r>
            <a:r>
              <a:rPr lang="de-DE" dirty="0" err="1"/>
              <a:t>experiments</a:t>
            </a:r>
            <a:r>
              <a:rPr lang="de-DE" dirty="0"/>
              <a:t>, </a:t>
            </a:r>
            <a:r>
              <a:rPr lang="de-DE" dirty="0" err="1"/>
              <a:t>surveys</a:t>
            </a:r>
            <a:r>
              <a:rPr lang="de-DE" dirty="0"/>
              <a:t>, qualitative </a:t>
            </a:r>
            <a:r>
              <a:rPr lang="de-DE" dirty="0" err="1"/>
              <a:t>interviews</a:t>
            </a:r>
            <a:r>
              <a:rPr lang="de-DE" dirty="0"/>
              <a:t> and </a:t>
            </a:r>
            <a:r>
              <a:rPr lang="de-DE" dirty="0" err="1"/>
              <a:t>archival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, </a:t>
            </a:r>
            <a:r>
              <a:rPr lang="de-DE" dirty="0" err="1"/>
              <a:t>discourse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, etc.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Switzerland</a:t>
            </a:r>
            <a:r>
              <a:rPr lang="de-DE" dirty="0"/>
              <a:t> </a:t>
            </a:r>
            <a:r>
              <a:rPr lang="de-DE" dirty="0" err="1"/>
              <a:t>features</a:t>
            </a:r>
            <a:r>
              <a:rPr lang="de-DE" dirty="0"/>
              <a:t> </a:t>
            </a:r>
            <a:r>
              <a:rPr lang="de-DE" dirty="0" err="1"/>
              <a:t>prominently</a:t>
            </a:r>
            <a:r>
              <a:rPr lang="de-DE" dirty="0"/>
              <a:t>, but </a:t>
            </a:r>
            <a:r>
              <a:rPr lang="de-DE" dirty="0" err="1"/>
              <a:t>comparative</a:t>
            </a:r>
            <a:r>
              <a:rPr lang="de-DE" dirty="0"/>
              <a:t> </a:t>
            </a:r>
            <a:r>
              <a:rPr lang="de-DE" dirty="0" err="1"/>
              <a:t>perspective</a:t>
            </a:r>
            <a:r>
              <a:rPr lang="de-DE" dirty="0"/>
              <a:t> (not limited </a:t>
            </a:r>
            <a:r>
              <a:rPr lang="de-DE" dirty="0" err="1"/>
              <a:t>to</a:t>
            </a:r>
            <a:r>
              <a:rPr lang="de-DE" dirty="0"/>
              <a:t> CSFS countries)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important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Ambition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engage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broad</a:t>
            </a:r>
            <a:r>
              <a:rPr lang="de-DE" dirty="0"/>
              <a:t> </a:t>
            </a:r>
            <a:r>
              <a:rPr lang="de-DE" dirty="0" err="1"/>
              <a:t>political-economic</a:t>
            </a:r>
            <a:r>
              <a:rPr lang="de-DE" dirty="0"/>
              <a:t> </a:t>
            </a:r>
            <a:r>
              <a:rPr lang="de-DE" dirty="0" err="1"/>
              <a:t>debates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technological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, </a:t>
            </a:r>
            <a:r>
              <a:rPr lang="de-DE" dirty="0" err="1"/>
              <a:t>immigration</a:t>
            </a:r>
            <a:r>
              <a:rPr lang="de-DE" dirty="0"/>
              <a:t>, </a:t>
            </a:r>
            <a:r>
              <a:rPr lang="de-DE" dirty="0" err="1"/>
              <a:t>demographic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, etc., </a:t>
            </a:r>
            <a:r>
              <a:rPr lang="de-DE" dirty="0" err="1"/>
              <a:t>how</a:t>
            </a:r>
            <a:r>
              <a:rPr lang="de-DE" dirty="0"/>
              <a:t> VET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help</a:t>
            </a:r>
            <a:r>
              <a:rPr lang="de-DE" dirty="0"/>
              <a:t> deal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challenges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And </a:t>
            </a:r>
            <a:r>
              <a:rPr lang="de-DE" dirty="0" err="1"/>
              <a:t>thereby</a:t>
            </a:r>
            <a:r>
              <a:rPr lang="de-DE" dirty="0"/>
              <a:t> also </a:t>
            </a:r>
            <a:r>
              <a:rPr lang="de-DE" dirty="0" err="1"/>
              <a:t>ensure</a:t>
            </a:r>
            <a:r>
              <a:rPr lang="de-DE" dirty="0"/>
              <a:t>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relevance</a:t>
            </a:r>
            <a:r>
              <a:rPr lang="de-DE" dirty="0"/>
              <a:t>; GOVPET </a:t>
            </a:r>
            <a:r>
              <a:rPr lang="de-DE" dirty="0" err="1"/>
              <a:t>researchers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contributed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OECD </a:t>
            </a:r>
            <a:r>
              <a:rPr lang="de-DE" dirty="0" err="1"/>
              <a:t>reports</a:t>
            </a:r>
            <a:r>
              <a:rPr lang="de-DE" dirty="0"/>
              <a:t>, etc.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1075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a taste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, 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recent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 </a:t>
            </a:r>
            <a:r>
              <a:rPr lang="de-DE" dirty="0" err="1"/>
              <a:t>publications</a:t>
            </a:r>
            <a:endParaRPr lang="de-DE" dirty="0"/>
          </a:p>
          <a:p>
            <a:endParaRPr lang="de-DE" dirty="0"/>
          </a:p>
          <a:p>
            <a:r>
              <a:rPr lang="de-DE" dirty="0"/>
              <a:t>Not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political</a:t>
            </a:r>
            <a:r>
              <a:rPr lang="de-DE" dirty="0"/>
              <a:t> </a:t>
            </a:r>
            <a:r>
              <a:rPr lang="de-DE" dirty="0" err="1"/>
              <a:t>sciency</a:t>
            </a:r>
            <a:endParaRPr lang="de-DE" dirty="0"/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3553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Small </a:t>
            </a:r>
            <a:r>
              <a:rPr lang="de-DE" dirty="0" err="1"/>
              <a:t>selection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numerous</a:t>
            </a:r>
            <a:r>
              <a:rPr lang="de-DE" dirty="0"/>
              <a:t> </a:t>
            </a:r>
            <a:r>
              <a:rPr lang="de-DE" dirty="0" err="1"/>
              <a:t>ongoing</a:t>
            </a:r>
            <a:r>
              <a:rPr lang="de-DE" dirty="0"/>
              <a:t> </a:t>
            </a:r>
            <a:r>
              <a:rPr lang="de-DE" dirty="0" err="1"/>
              <a:t>projects</a:t>
            </a:r>
            <a:r>
              <a:rPr lang="de-DE" dirty="0"/>
              <a:t>,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a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concrete</a:t>
            </a:r>
            <a:r>
              <a:rPr lang="de-DE" dirty="0"/>
              <a:t> </a:t>
            </a:r>
            <a:r>
              <a:rPr lang="de-DE" dirty="0" err="1"/>
              <a:t>impression</a:t>
            </a:r>
            <a:r>
              <a:rPr lang="de-DE" dirty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03525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Broad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(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means</a:t>
            </a:r>
            <a:r>
              <a:rPr lang="de-DE" dirty="0"/>
              <a:t> exhaustive)</a:t>
            </a:r>
          </a:p>
          <a:p>
            <a:pPr marL="171450" indent="-171450">
              <a:buFontTx/>
              <a:buChar char="-"/>
            </a:pPr>
            <a:r>
              <a:rPr lang="de-DE" dirty="0"/>
              <a:t>Survey: </a:t>
            </a:r>
            <a:r>
              <a:rPr lang="de-DE" dirty="0" err="1"/>
              <a:t>people‘s</a:t>
            </a:r>
            <a:r>
              <a:rPr lang="de-DE" dirty="0"/>
              <a:t> </a:t>
            </a:r>
            <a:r>
              <a:rPr lang="de-DE" dirty="0" err="1"/>
              <a:t>views</a:t>
            </a:r>
            <a:r>
              <a:rPr lang="de-DE" dirty="0"/>
              <a:t> and </a:t>
            </a:r>
            <a:r>
              <a:rPr lang="de-DE" dirty="0" err="1"/>
              <a:t>preferences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Work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practitioners</a:t>
            </a:r>
            <a:r>
              <a:rPr lang="de-DE" dirty="0"/>
              <a:t> on LM </a:t>
            </a:r>
            <a:r>
              <a:rPr lang="de-DE" dirty="0" err="1"/>
              <a:t>integration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Survey: </a:t>
            </a:r>
            <a:r>
              <a:rPr lang="de-DE" dirty="0" err="1"/>
              <a:t>concerns</a:t>
            </a:r>
            <a:r>
              <a:rPr lang="de-DE" dirty="0"/>
              <a:t> and </a:t>
            </a:r>
            <a:r>
              <a:rPr lang="de-DE" dirty="0" err="1"/>
              <a:t>priorities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Swiss </a:t>
            </a:r>
            <a:r>
              <a:rPr lang="de-DE" dirty="0" err="1"/>
              <a:t>training</a:t>
            </a:r>
            <a:r>
              <a:rPr lang="de-DE" dirty="0"/>
              <a:t> </a:t>
            </a:r>
            <a:r>
              <a:rPr lang="de-DE" dirty="0" err="1"/>
              <a:t>firms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Mention </a:t>
            </a:r>
            <a:r>
              <a:rPr lang="de-DE" dirty="0" err="1"/>
              <a:t>prominently</a:t>
            </a:r>
            <a:r>
              <a:rPr lang="de-DE" dirty="0"/>
              <a:t>: not just </a:t>
            </a:r>
            <a:r>
              <a:rPr lang="de-DE" dirty="0" err="1"/>
              <a:t>doing</a:t>
            </a:r>
            <a:r>
              <a:rPr lang="de-DE" dirty="0"/>
              <a:t> </a:t>
            </a:r>
            <a:r>
              <a:rPr lang="de-DE" dirty="0" err="1"/>
              <a:t>surveys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Non-initial VET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strategy</a:t>
            </a:r>
            <a:r>
              <a:rPr lang="de-DE" dirty="0"/>
              <a:t> for </a:t>
            </a:r>
            <a:r>
              <a:rPr lang="de-DE" dirty="0" err="1"/>
              <a:t>dealing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skill</a:t>
            </a:r>
            <a:r>
              <a:rPr lang="de-DE" dirty="0"/>
              <a:t> </a:t>
            </a:r>
            <a:r>
              <a:rPr lang="de-DE" dirty="0" err="1"/>
              <a:t>shortage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Macro</a:t>
            </a:r>
            <a:r>
              <a:rPr lang="de-DE" dirty="0"/>
              <a:t>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dual VET </a:t>
            </a:r>
            <a:r>
              <a:rPr lang="de-DE" dirty="0" err="1"/>
              <a:t>systems</a:t>
            </a:r>
            <a:r>
              <a:rPr lang="de-DE" dirty="0"/>
              <a:t> in </a:t>
            </a:r>
            <a:r>
              <a:rPr lang="de-DE" dirty="0" err="1"/>
              <a:t>comparative</a:t>
            </a:r>
            <a:r>
              <a:rPr lang="de-DE" dirty="0"/>
              <a:t> </a:t>
            </a:r>
            <a:r>
              <a:rPr lang="de-DE" dirty="0" err="1"/>
              <a:t>perspective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Young </a:t>
            </a:r>
            <a:r>
              <a:rPr lang="de-DE" dirty="0" err="1"/>
              <a:t>people‘s</a:t>
            </a:r>
            <a:r>
              <a:rPr lang="de-DE" dirty="0"/>
              <a:t> </a:t>
            </a:r>
            <a:r>
              <a:rPr lang="de-DE" dirty="0" err="1"/>
              <a:t>preferences</a:t>
            </a:r>
            <a:r>
              <a:rPr lang="de-DE" dirty="0"/>
              <a:t> and </a:t>
            </a:r>
            <a:r>
              <a:rPr lang="de-DE" dirty="0" err="1"/>
              <a:t>gender</a:t>
            </a:r>
            <a:r>
              <a:rPr lang="de-DE" dirty="0"/>
              <a:t> </a:t>
            </a:r>
            <a:r>
              <a:rPr lang="de-DE" dirty="0" err="1"/>
              <a:t>dynamics</a:t>
            </a:r>
            <a:endParaRPr lang="de-D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65145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Future GOVPET </a:t>
            </a:r>
            <a:r>
              <a:rPr lang="de-DE" dirty="0" err="1"/>
              <a:t>research</a:t>
            </a:r>
            <a:r>
              <a:rPr lang="de-DE" dirty="0"/>
              <a:t> will </a:t>
            </a:r>
            <a:r>
              <a:rPr lang="de-DE" dirty="0" err="1"/>
              <a:t>maintain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overarching</a:t>
            </a:r>
            <a:r>
              <a:rPr lang="de-DE" dirty="0"/>
              <a:t> </a:t>
            </a:r>
            <a:r>
              <a:rPr lang="de-DE" dirty="0" err="1"/>
              <a:t>interest</a:t>
            </a:r>
            <a:r>
              <a:rPr lang="de-DE" dirty="0"/>
              <a:t> but </a:t>
            </a:r>
            <a:r>
              <a:rPr lang="de-DE" dirty="0" err="1"/>
              <a:t>sharpen</a:t>
            </a:r>
            <a:r>
              <a:rPr lang="de-DE" dirty="0"/>
              <a:t> </a:t>
            </a:r>
            <a:r>
              <a:rPr lang="de-DE" dirty="0" err="1"/>
              <a:t>focus</a:t>
            </a:r>
            <a:r>
              <a:rPr lang="de-DE" dirty="0"/>
              <a:t> on </a:t>
            </a:r>
            <a:r>
              <a:rPr lang="de-DE" dirty="0" err="1"/>
              <a:t>current</a:t>
            </a:r>
            <a:r>
              <a:rPr lang="de-DE" dirty="0"/>
              <a:t>/</a:t>
            </a:r>
            <a:r>
              <a:rPr lang="de-DE" dirty="0" err="1"/>
              <a:t>emerging</a:t>
            </a:r>
            <a:r>
              <a:rPr lang="de-DE" dirty="0"/>
              <a:t> </a:t>
            </a:r>
            <a:r>
              <a:rPr lang="de-DE" dirty="0" err="1"/>
              <a:t>challenges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VET </a:t>
            </a:r>
            <a:r>
              <a:rPr lang="de-DE" dirty="0" err="1"/>
              <a:t>help</a:t>
            </a:r>
            <a:r>
              <a:rPr lang="de-DE" dirty="0"/>
              <a:t> </a:t>
            </a:r>
            <a:r>
              <a:rPr lang="de-DE" dirty="0" err="1"/>
              <a:t>alleviate</a:t>
            </a:r>
            <a:r>
              <a:rPr lang="de-DE" dirty="0"/>
              <a:t> </a:t>
            </a:r>
            <a:r>
              <a:rPr lang="de-DE" dirty="0" err="1"/>
              <a:t>labour</a:t>
            </a:r>
            <a:r>
              <a:rPr lang="de-DE" dirty="0"/>
              <a:t> and </a:t>
            </a:r>
            <a:r>
              <a:rPr lang="de-DE" dirty="0" err="1"/>
              <a:t>skill</a:t>
            </a:r>
            <a:r>
              <a:rPr lang="de-DE" dirty="0"/>
              <a:t> </a:t>
            </a:r>
            <a:r>
              <a:rPr lang="de-DE" dirty="0" err="1"/>
              <a:t>shortages</a:t>
            </a:r>
            <a:r>
              <a:rPr lang="de-DE" dirty="0"/>
              <a:t>?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VET </a:t>
            </a:r>
            <a:r>
              <a:rPr lang="de-DE" dirty="0" err="1"/>
              <a:t>help</a:t>
            </a:r>
            <a:r>
              <a:rPr lang="de-DE" dirty="0"/>
              <a:t> </a:t>
            </a:r>
            <a:r>
              <a:rPr lang="de-DE" dirty="0" err="1"/>
              <a:t>meet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skill</a:t>
            </a:r>
            <a:r>
              <a:rPr lang="de-DE" dirty="0"/>
              <a:t> </a:t>
            </a:r>
            <a:r>
              <a:rPr lang="de-DE" dirty="0" err="1"/>
              <a:t>requirements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twin</a:t>
            </a:r>
            <a:r>
              <a:rPr lang="de-DE" dirty="0"/>
              <a:t> </a:t>
            </a:r>
            <a:r>
              <a:rPr lang="de-DE" dirty="0" err="1"/>
              <a:t>transition</a:t>
            </a:r>
            <a:r>
              <a:rPr lang="de-DE" dirty="0"/>
              <a:t> (</a:t>
            </a:r>
            <a:r>
              <a:rPr lang="de-DE" dirty="0" err="1"/>
              <a:t>green</a:t>
            </a:r>
            <a:r>
              <a:rPr lang="de-DE" dirty="0"/>
              <a:t>/digital)?</a:t>
            </a:r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5052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52918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Reference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relevance</a:t>
            </a:r>
            <a:endParaRPr lang="de-DE" dirty="0"/>
          </a:p>
          <a:p>
            <a:pPr marL="171450" indent="-171450">
              <a:buFontTx/>
              <a:buChar char="-"/>
            </a:pPr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11176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53954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73893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Talk </a:t>
            </a:r>
            <a:r>
              <a:rPr lang="de-DE" dirty="0" err="1"/>
              <a:t>about</a:t>
            </a:r>
            <a:r>
              <a:rPr lang="de-DE" dirty="0"/>
              <a:t> relative </a:t>
            </a:r>
            <a:r>
              <a:rPr lang="de-DE" dirty="0" err="1"/>
              <a:t>attractiveness</a:t>
            </a:r>
            <a:r>
              <a:rPr lang="de-DE" dirty="0"/>
              <a:t> (</a:t>
            </a:r>
            <a:r>
              <a:rPr lang="de-DE" dirty="0" err="1"/>
              <a:t>unlike</a:t>
            </a:r>
            <a:r>
              <a:rPr lang="de-DE" dirty="0"/>
              <a:t> </a:t>
            </a:r>
            <a:r>
              <a:rPr lang="de-DE" dirty="0" err="1"/>
              <a:t>previous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), </a:t>
            </a:r>
            <a:r>
              <a:rPr lang="de-DE" dirty="0" err="1"/>
              <a:t>people</a:t>
            </a:r>
            <a:r>
              <a:rPr lang="de-DE" dirty="0"/>
              <a:t> </a:t>
            </a:r>
            <a:r>
              <a:rPr lang="de-DE" dirty="0" err="1"/>
              <a:t>evaluate</a:t>
            </a:r>
            <a:r>
              <a:rPr lang="de-DE" dirty="0"/>
              <a:t> </a:t>
            </a:r>
            <a:r>
              <a:rPr lang="de-DE" dirty="0" err="1"/>
              <a:t>options</a:t>
            </a:r>
            <a:r>
              <a:rPr lang="de-DE" dirty="0"/>
              <a:t> relative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others</a:t>
            </a:r>
            <a:endParaRPr lang="de-DE" dirty="0"/>
          </a:p>
          <a:p>
            <a:pPr marL="171450" indent="-171450">
              <a:buFontTx/>
              <a:buChar char="-"/>
            </a:pPr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39995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87045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F77B6-33B1-D13C-C567-8C0CBC97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B085756-AEB4-288F-2EE7-0B1EBC634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51E4230-8E21-46E4-6774-5668AE065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Shorter, not </a:t>
            </a:r>
            <a:r>
              <a:rPr lang="de-DE" dirty="0" err="1"/>
              <a:t>too</a:t>
            </a:r>
            <a:r>
              <a:rPr lang="de-DE" dirty="0"/>
              <a:t> negative</a:t>
            </a:r>
            <a:endParaRPr lang="sv-CH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2837785-E811-9947-9A17-DFE82E0632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14593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FE684-0377-FE2E-E205-F805DC523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6ADE3E6-A0B0-3DA5-8FB8-4A34DAF74E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CBE8E889-10AE-8D6F-5FB0-A21495B957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CH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125126D-CD67-6B94-BA0D-3B486353E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20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05676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Reference absolute and relative </a:t>
            </a:r>
            <a:r>
              <a:rPr lang="de-DE" dirty="0" err="1"/>
              <a:t>effects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10651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Highlight </a:t>
            </a:r>
            <a:r>
              <a:rPr lang="de-DE" dirty="0" err="1"/>
              <a:t>Switzerland</a:t>
            </a:r>
            <a:r>
              <a:rPr lang="de-DE" dirty="0"/>
              <a:t> </a:t>
            </a:r>
            <a:r>
              <a:rPr lang="de-DE" dirty="0" err="1"/>
              <a:t>earlier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96038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CH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17640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second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highlight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paper</a:t>
            </a:r>
            <a:r>
              <a:rPr lang="de-DE" dirty="0"/>
              <a:t> </a:t>
            </a:r>
            <a:r>
              <a:rPr lang="de-DE" dirty="0" err="1"/>
              <a:t>that‘s</a:t>
            </a:r>
            <a:r>
              <a:rPr lang="de-DE" dirty="0"/>
              <a:t> </a:t>
            </a:r>
            <a:r>
              <a:rPr lang="de-DE" dirty="0" err="1"/>
              <a:t>currently</a:t>
            </a:r>
            <a:r>
              <a:rPr lang="de-DE" dirty="0"/>
              <a:t> </a:t>
            </a:r>
            <a:r>
              <a:rPr lang="de-DE" dirty="0" err="1"/>
              <a:t>under</a:t>
            </a:r>
            <a:r>
              <a:rPr lang="de-DE" dirty="0"/>
              <a:t> review at </a:t>
            </a:r>
            <a:r>
              <a:rPr lang="de-DE" dirty="0" err="1"/>
              <a:t>Comparative</a:t>
            </a:r>
            <a:r>
              <a:rPr lang="de-DE" dirty="0"/>
              <a:t> Political Studies. The </a:t>
            </a:r>
            <a:r>
              <a:rPr lang="de-DE" dirty="0" err="1"/>
              <a:t>paper</a:t>
            </a:r>
            <a:r>
              <a:rPr lang="de-DE" dirty="0"/>
              <a:t> </a:t>
            </a:r>
            <a:r>
              <a:rPr lang="de-DE" dirty="0" err="1"/>
              <a:t>deals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very</a:t>
            </a:r>
            <a:r>
              <a:rPr lang="de-DE" dirty="0"/>
              <a:t> prominent </a:t>
            </a:r>
            <a:r>
              <a:rPr lang="de-DE" dirty="0" err="1"/>
              <a:t>debate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comparative</a:t>
            </a:r>
            <a:r>
              <a:rPr lang="de-DE" dirty="0"/>
              <a:t> </a:t>
            </a:r>
            <a:r>
              <a:rPr lang="de-DE" dirty="0" err="1"/>
              <a:t>politics</a:t>
            </a:r>
            <a:r>
              <a:rPr lang="de-DE" dirty="0"/>
              <a:t>/</a:t>
            </a:r>
            <a:r>
              <a:rPr lang="de-DE" dirty="0" err="1"/>
              <a:t>political</a:t>
            </a:r>
            <a:r>
              <a:rPr lang="de-DE" dirty="0"/>
              <a:t> </a:t>
            </a:r>
            <a:r>
              <a:rPr lang="de-DE" dirty="0" err="1"/>
              <a:t>behaviour</a:t>
            </a:r>
            <a:r>
              <a:rPr lang="de-DE" dirty="0"/>
              <a:t> </a:t>
            </a:r>
            <a:r>
              <a:rPr lang="de-DE" dirty="0" err="1"/>
              <a:t>literature</a:t>
            </a:r>
            <a:r>
              <a:rPr lang="de-DE" dirty="0"/>
              <a:t> –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technological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impact</a:t>
            </a:r>
            <a:r>
              <a:rPr lang="de-DE" dirty="0"/>
              <a:t> social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preferences</a:t>
            </a:r>
            <a:r>
              <a:rPr lang="de-DE" dirty="0"/>
              <a:t>? – and </a:t>
            </a:r>
            <a:r>
              <a:rPr lang="de-DE" dirty="0" err="1"/>
              <a:t>argues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formative </a:t>
            </a:r>
            <a:r>
              <a:rPr lang="de-DE" dirty="0" err="1"/>
              <a:t>role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education</a:t>
            </a:r>
            <a:r>
              <a:rPr lang="de-DE" dirty="0"/>
              <a:t> (in </a:t>
            </a:r>
            <a:r>
              <a:rPr lang="de-DE" dirty="0" err="1"/>
              <a:t>particular</a:t>
            </a:r>
            <a:r>
              <a:rPr lang="de-DE" dirty="0"/>
              <a:t>, dual VET)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unduly</a:t>
            </a:r>
            <a:r>
              <a:rPr lang="de-DE" dirty="0"/>
              <a:t> </a:t>
            </a:r>
            <a:r>
              <a:rPr lang="de-DE" dirty="0" err="1"/>
              <a:t>neglected</a:t>
            </a:r>
            <a:endParaRPr lang="de-DE" dirty="0"/>
          </a:p>
          <a:p>
            <a:endParaRPr lang="de-DE" dirty="0"/>
          </a:p>
          <a:p>
            <a:r>
              <a:rPr lang="de-DE" dirty="0"/>
              <a:t>Not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SPP,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expression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people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worried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77043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27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832669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Existing</a:t>
            </a:r>
            <a:r>
              <a:rPr lang="de-DE" dirty="0"/>
              <a:t> </a:t>
            </a:r>
            <a:r>
              <a:rPr lang="de-DE" dirty="0" err="1"/>
              <a:t>literatures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looked</a:t>
            </a:r>
            <a:r>
              <a:rPr lang="de-DE" dirty="0"/>
              <a:t> at </a:t>
            </a:r>
            <a:r>
              <a:rPr lang="de-DE" dirty="0" err="1"/>
              <a:t>issues</a:t>
            </a:r>
            <a:r>
              <a:rPr lang="de-DE" dirty="0"/>
              <a:t> in </a:t>
            </a:r>
            <a:r>
              <a:rPr lang="de-DE" dirty="0" err="1"/>
              <a:t>pairs</a:t>
            </a:r>
            <a:r>
              <a:rPr lang="de-DE" dirty="0"/>
              <a:t>: </a:t>
            </a:r>
            <a:r>
              <a:rPr lang="de-DE" dirty="0" err="1"/>
              <a:t>skills</a:t>
            </a:r>
            <a:r>
              <a:rPr lang="de-DE" dirty="0"/>
              <a:t> – </a:t>
            </a:r>
            <a:r>
              <a:rPr lang="de-DE" dirty="0" err="1"/>
              <a:t>technology</a:t>
            </a:r>
            <a:r>
              <a:rPr lang="de-DE" dirty="0"/>
              <a:t> (</a:t>
            </a:r>
            <a:r>
              <a:rPr lang="de-DE" dirty="0" err="1"/>
              <a:t>labour</a:t>
            </a:r>
            <a:r>
              <a:rPr lang="de-DE" dirty="0"/>
              <a:t> </a:t>
            </a:r>
            <a:r>
              <a:rPr lang="de-DE" dirty="0" err="1"/>
              <a:t>economics</a:t>
            </a:r>
            <a:r>
              <a:rPr lang="de-DE" dirty="0"/>
              <a:t>); </a:t>
            </a:r>
            <a:r>
              <a:rPr lang="de-DE" dirty="0" err="1"/>
              <a:t>technology</a:t>
            </a:r>
            <a:r>
              <a:rPr lang="de-DE" dirty="0"/>
              <a:t> – SPP (</a:t>
            </a:r>
            <a:r>
              <a:rPr lang="de-DE" dirty="0" err="1"/>
              <a:t>political</a:t>
            </a:r>
            <a:r>
              <a:rPr lang="de-DE" dirty="0"/>
              <a:t> </a:t>
            </a:r>
            <a:r>
              <a:rPr lang="de-DE" dirty="0" err="1"/>
              <a:t>behaviour</a:t>
            </a:r>
            <a:r>
              <a:rPr lang="de-DE" dirty="0"/>
              <a:t>); </a:t>
            </a:r>
            <a:r>
              <a:rPr lang="de-DE" dirty="0" err="1"/>
              <a:t>skills</a:t>
            </a:r>
            <a:r>
              <a:rPr lang="de-DE" dirty="0"/>
              <a:t> – SPP (</a:t>
            </a:r>
            <a:r>
              <a:rPr lang="de-DE" dirty="0" err="1"/>
              <a:t>VoC</a:t>
            </a:r>
            <a:r>
              <a:rPr lang="de-DE" dirty="0"/>
              <a:t>)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mention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missing</a:t>
            </a:r>
            <a:r>
              <a:rPr lang="de-DE" dirty="0">
                <a:sym typeface="Wingdings" panose="05000000000000000000" pitchFamily="2" charset="2"/>
              </a:rPr>
              <a:t> link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Posited</a:t>
            </a:r>
            <a:r>
              <a:rPr lang="de-DE" dirty="0"/>
              <a:t> </a:t>
            </a:r>
            <a:r>
              <a:rPr lang="de-DE" dirty="0" err="1"/>
              <a:t>mechanisms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not </a:t>
            </a:r>
            <a:r>
              <a:rPr lang="de-DE" dirty="0" err="1"/>
              <a:t>mutually</a:t>
            </a:r>
            <a:r>
              <a:rPr lang="de-DE" dirty="0"/>
              <a:t> </a:t>
            </a:r>
            <a:r>
              <a:rPr lang="de-DE" dirty="0" err="1"/>
              <a:t>exclusive</a:t>
            </a:r>
            <a:endParaRPr lang="de-DE" dirty="0"/>
          </a:p>
          <a:p>
            <a:endParaRPr lang="de-DE" dirty="0"/>
          </a:p>
          <a:p>
            <a:r>
              <a:rPr lang="de-DE" dirty="0"/>
              <a:t>Risk and </a:t>
            </a:r>
            <a:r>
              <a:rPr lang="de-DE" dirty="0" err="1"/>
              <a:t>concerns</a:t>
            </a:r>
            <a:r>
              <a:rPr lang="de-DE" dirty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165258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Mediation </a:t>
            </a:r>
            <a:r>
              <a:rPr lang="de-DE" dirty="0" err="1"/>
              <a:t>analyses</a:t>
            </a:r>
            <a:r>
              <a:rPr lang="de-DE" dirty="0"/>
              <a:t> for </a:t>
            </a:r>
            <a:r>
              <a:rPr lang="de-DE" dirty="0" err="1"/>
              <a:t>mechanisms</a:t>
            </a:r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775645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static</a:t>
            </a:r>
            <a:r>
              <a:rPr lang="de-DE" dirty="0"/>
              <a:t> </a:t>
            </a:r>
            <a:r>
              <a:rPr lang="de-DE" dirty="0" err="1"/>
              <a:t>result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interaction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automation</a:t>
            </a:r>
            <a:r>
              <a:rPr lang="de-DE" dirty="0"/>
              <a:t> </a:t>
            </a:r>
            <a:r>
              <a:rPr lang="de-DE" dirty="0" err="1"/>
              <a:t>risk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Comparing</a:t>
            </a:r>
            <a:r>
              <a:rPr lang="de-DE" dirty="0"/>
              <a:t> VET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everyone</a:t>
            </a:r>
            <a:r>
              <a:rPr lang="de-DE" dirty="0"/>
              <a:t> </a:t>
            </a:r>
            <a:r>
              <a:rPr lang="de-DE" dirty="0" err="1"/>
              <a:t>else</a:t>
            </a:r>
            <a:r>
              <a:rPr lang="de-DE" dirty="0"/>
              <a:t> (</a:t>
            </a:r>
            <a:r>
              <a:rPr lang="de-DE" dirty="0" err="1"/>
              <a:t>left</a:t>
            </a:r>
            <a:r>
              <a:rPr lang="de-DE" dirty="0"/>
              <a:t>) </a:t>
            </a:r>
            <a:r>
              <a:rPr lang="de-DE" dirty="0" err="1"/>
              <a:t>or</a:t>
            </a:r>
            <a:r>
              <a:rPr lang="de-DE" dirty="0"/>
              <a:t> same US </a:t>
            </a:r>
            <a:r>
              <a:rPr lang="de-DE" dirty="0" err="1"/>
              <a:t>level</a:t>
            </a:r>
            <a:r>
              <a:rPr lang="de-DE" dirty="0"/>
              <a:t> but different </a:t>
            </a:r>
            <a:r>
              <a:rPr lang="de-DE" dirty="0" err="1"/>
              <a:t>orientation</a:t>
            </a:r>
            <a:r>
              <a:rPr lang="de-DE" dirty="0"/>
              <a:t> (</a:t>
            </a:r>
            <a:r>
              <a:rPr lang="de-DE" dirty="0" err="1"/>
              <a:t>right</a:t>
            </a:r>
            <a:r>
              <a:rPr lang="de-DE" dirty="0"/>
              <a:t>) </a:t>
            </a:r>
            <a:r>
              <a:rPr lang="de-DE" dirty="0" err="1"/>
              <a:t>shows</a:t>
            </a:r>
            <a:r>
              <a:rPr lang="de-DE" dirty="0"/>
              <a:t> </a:t>
            </a:r>
            <a:r>
              <a:rPr lang="de-DE" dirty="0" err="1"/>
              <a:t>identical</a:t>
            </a:r>
            <a:r>
              <a:rPr lang="de-DE" dirty="0"/>
              <a:t> </a:t>
            </a:r>
            <a:r>
              <a:rPr lang="de-DE" dirty="0" err="1"/>
              <a:t>results</a:t>
            </a:r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30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995481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Key </a:t>
            </a:r>
            <a:r>
              <a:rPr lang="de-DE" dirty="0" err="1"/>
              <a:t>result</a:t>
            </a:r>
            <a:r>
              <a:rPr lang="de-DE" dirty="0"/>
              <a:t> in </a:t>
            </a:r>
            <a:r>
              <a:rPr lang="de-DE" dirty="0" err="1"/>
              <a:t>existing</a:t>
            </a:r>
            <a:r>
              <a:rPr lang="de-DE" dirty="0"/>
              <a:t> </a:t>
            </a:r>
            <a:r>
              <a:rPr lang="de-DE" dirty="0" err="1"/>
              <a:t>literature</a:t>
            </a:r>
            <a:r>
              <a:rPr lang="de-DE" dirty="0"/>
              <a:t>: high RTI (</a:t>
            </a:r>
            <a:r>
              <a:rPr lang="de-DE" dirty="0" err="1"/>
              <a:t>automation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)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associated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support for </a:t>
            </a:r>
            <a:r>
              <a:rPr lang="de-DE" dirty="0" err="1"/>
              <a:t>compensatory</a:t>
            </a:r>
            <a:r>
              <a:rPr lang="de-DE" dirty="0"/>
              <a:t> SP</a:t>
            </a:r>
          </a:p>
          <a:p>
            <a:endParaRPr lang="de-DE" dirty="0"/>
          </a:p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: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in </a:t>
            </a:r>
            <a:r>
              <a:rPr lang="de-DE" dirty="0" err="1"/>
              <a:t>places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meaningful</a:t>
            </a:r>
            <a:r>
              <a:rPr lang="de-DE" dirty="0"/>
              <a:t> dual VET </a:t>
            </a:r>
            <a:r>
              <a:rPr lang="de-DE" dirty="0" err="1"/>
              <a:t>system</a:t>
            </a:r>
            <a:r>
              <a:rPr lang="de-DE" dirty="0"/>
              <a:t> (but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cross</a:t>
            </a:r>
            <a:r>
              <a:rPr lang="de-DE" dirty="0"/>
              <a:t>-level </a:t>
            </a:r>
            <a:r>
              <a:rPr lang="de-DE" dirty="0" err="1"/>
              <a:t>interaction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at individual-level </a:t>
            </a:r>
            <a:r>
              <a:rPr lang="de-DE" dirty="0" err="1"/>
              <a:t>effects</a:t>
            </a:r>
            <a:r>
              <a:rPr lang="de-DE" dirty="0"/>
              <a:t>)</a:t>
            </a:r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31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951802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de-DE" dirty="0"/>
              <a:t> in DACH countries,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distinguish</a:t>
            </a:r>
            <a:r>
              <a:rPr lang="de-DE" dirty="0"/>
              <a:t> (</a:t>
            </a:r>
            <a:r>
              <a:rPr lang="de-DE" dirty="0" err="1"/>
              <a:t>approximately</a:t>
            </a:r>
            <a:r>
              <a:rPr lang="de-DE" dirty="0"/>
              <a:t>) </a:t>
            </a:r>
            <a:r>
              <a:rPr lang="de-DE" dirty="0" err="1"/>
              <a:t>between</a:t>
            </a:r>
            <a:r>
              <a:rPr lang="de-DE" dirty="0"/>
              <a:t> school-</a:t>
            </a:r>
            <a:r>
              <a:rPr lang="de-DE" dirty="0" err="1"/>
              <a:t>based</a:t>
            </a:r>
            <a:r>
              <a:rPr lang="de-DE" dirty="0"/>
              <a:t> and dual VET</a:t>
            </a:r>
          </a:p>
          <a:p>
            <a:endParaRPr lang="de-DE" dirty="0"/>
          </a:p>
          <a:p>
            <a:r>
              <a:rPr lang="de-DE" dirty="0"/>
              <a:t>Supports </a:t>
            </a:r>
            <a:r>
              <a:rPr lang="de-DE" dirty="0" err="1"/>
              <a:t>previous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: </a:t>
            </a:r>
            <a:r>
              <a:rPr lang="de-DE" dirty="0" err="1"/>
              <a:t>individuals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dual VET </a:t>
            </a:r>
            <a:r>
              <a:rPr lang="de-DE" dirty="0" err="1"/>
              <a:t>background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reaction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RTI, </a:t>
            </a:r>
            <a:r>
              <a:rPr lang="de-DE" dirty="0" err="1"/>
              <a:t>people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school-</a:t>
            </a:r>
            <a:r>
              <a:rPr lang="de-DE" dirty="0" err="1"/>
              <a:t>based</a:t>
            </a:r>
            <a:r>
              <a:rPr lang="de-DE" dirty="0"/>
              <a:t> VET do</a:t>
            </a:r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32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536787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Highlight </a:t>
            </a:r>
            <a:r>
              <a:rPr lang="de-DE" dirty="0" err="1"/>
              <a:t>that</a:t>
            </a:r>
            <a:r>
              <a:rPr lang="de-DE" dirty="0"/>
              <a:t> VET </a:t>
            </a:r>
            <a:r>
              <a:rPr lang="de-DE" dirty="0" err="1"/>
              <a:t>perceived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protecting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risk</a:t>
            </a:r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33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59768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Contribute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theoretical</a:t>
            </a:r>
            <a:r>
              <a:rPr lang="de-DE" dirty="0"/>
              <a:t> </a:t>
            </a:r>
            <a:r>
              <a:rPr lang="de-DE" dirty="0" err="1"/>
              <a:t>debates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</a:t>
            </a:r>
            <a:r>
              <a:rPr lang="de-DE" dirty="0" err="1"/>
              <a:t>knowledge</a:t>
            </a:r>
            <a:r>
              <a:rPr lang="de-DE" dirty="0"/>
              <a:t> </a:t>
            </a:r>
            <a:r>
              <a:rPr lang="de-DE" dirty="0" err="1"/>
              <a:t>economy</a:t>
            </a:r>
            <a:r>
              <a:rPr lang="de-DE" dirty="0"/>
              <a:t>, </a:t>
            </a:r>
            <a:r>
              <a:rPr lang="de-DE" dirty="0" err="1"/>
              <a:t>skill</a:t>
            </a:r>
            <a:r>
              <a:rPr lang="de-DE" dirty="0"/>
              <a:t> </a:t>
            </a:r>
            <a:r>
              <a:rPr lang="de-DE" dirty="0" err="1"/>
              <a:t>shortages</a:t>
            </a:r>
            <a:r>
              <a:rPr lang="de-DE" dirty="0"/>
              <a:t>, </a:t>
            </a:r>
            <a:r>
              <a:rPr lang="de-DE" dirty="0" err="1"/>
              <a:t>immigration</a:t>
            </a:r>
            <a:r>
              <a:rPr lang="de-DE" dirty="0"/>
              <a:t>, and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issues</a:t>
            </a:r>
            <a:r>
              <a:rPr lang="de-DE" dirty="0"/>
              <a:t>, </a:t>
            </a:r>
            <a:r>
              <a:rPr lang="de-DE" dirty="0" err="1"/>
              <a:t>inserting</a:t>
            </a:r>
            <a:r>
              <a:rPr lang="de-DE" dirty="0"/>
              <a:t> a VET angle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debates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Aim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systematically</a:t>
            </a:r>
            <a:r>
              <a:rPr lang="de-DE" dirty="0"/>
              <a:t> </a:t>
            </a:r>
            <a:r>
              <a:rPr lang="de-DE" dirty="0" err="1"/>
              <a:t>map</a:t>
            </a:r>
            <a:r>
              <a:rPr lang="de-DE" dirty="0"/>
              <a:t> and </a:t>
            </a:r>
            <a:r>
              <a:rPr lang="de-DE" dirty="0" err="1"/>
              <a:t>study</a:t>
            </a:r>
            <a:r>
              <a:rPr lang="de-DE" dirty="0"/>
              <a:t> </a:t>
            </a:r>
            <a:r>
              <a:rPr lang="de-DE" dirty="0" err="1"/>
              <a:t>contemporary</a:t>
            </a:r>
            <a:r>
              <a:rPr lang="de-DE" dirty="0"/>
              <a:t> and </a:t>
            </a:r>
            <a:r>
              <a:rPr lang="de-DE" dirty="0" err="1"/>
              <a:t>future</a:t>
            </a:r>
            <a:r>
              <a:rPr lang="de-DE" dirty="0"/>
              <a:t> </a:t>
            </a:r>
            <a:r>
              <a:rPr lang="de-DE" dirty="0" err="1"/>
              <a:t>challenges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governance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VET</a:t>
            </a:r>
          </a:p>
          <a:p>
            <a:pPr marL="171450" indent="-171450">
              <a:buFontTx/>
              <a:buChar char="-"/>
            </a:pPr>
            <a:r>
              <a:rPr lang="de-DE" dirty="0"/>
              <a:t>And </a:t>
            </a:r>
            <a:r>
              <a:rPr lang="de-DE" dirty="0" err="1"/>
              <a:t>thereby</a:t>
            </a:r>
            <a:r>
              <a:rPr lang="de-DE" dirty="0"/>
              <a:t> </a:t>
            </a:r>
            <a:r>
              <a:rPr lang="de-DE" dirty="0" err="1"/>
              <a:t>produce</a:t>
            </a:r>
            <a:r>
              <a:rPr lang="de-DE" dirty="0"/>
              <a:t> not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academically</a:t>
            </a:r>
            <a:r>
              <a:rPr lang="de-DE" dirty="0"/>
              <a:t> </a:t>
            </a:r>
            <a:r>
              <a:rPr lang="de-DE" dirty="0" err="1"/>
              <a:t>rigorous</a:t>
            </a:r>
            <a:r>
              <a:rPr lang="de-DE" dirty="0"/>
              <a:t> but also </a:t>
            </a:r>
            <a:r>
              <a:rPr lang="de-DE" dirty="0" err="1"/>
              <a:t>policy</a:t>
            </a:r>
            <a:r>
              <a:rPr lang="de-DE" dirty="0"/>
              <a:t>-relevant </a:t>
            </a:r>
            <a:r>
              <a:rPr lang="de-DE" dirty="0" err="1"/>
              <a:t>insights</a:t>
            </a:r>
            <a:r>
              <a:rPr lang="de-DE" dirty="0"/>
              <a:t> for </a:t>
            </a:r>
            <a:r>
              <a:rPr lang="de-DE" dirty="0" err="1"/>
              <a:t>practitioners</a:t>
            </a:r>
            <a:r>
              <a:rPr lang="de-DE" dirty="0"/>
              <a:t> and </a:t>
            </a:r>
            <a:r>
              <a:rPr lang="de-DE" dirty="0" err="1"/>
              <a:t>policymakers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Future GOVPET </a:t>
            </a:r>
            <a:r>
              <a:rPr lang="de-DE" dirty="0" err="1"/>
              <a:t>research</a:t>
            </a:r>
            <a:r>
              <a:rPr lang="de-DE" dirty="0"/>
              <a:t> will </a:t>
            </a:r>
            <a:r>
              <a:rPr lang="de-DE" dirty="0" err="1"/>
              <a:t>continue</a:t>
            </a:r>
            <a:r>
              <a:rPr lang="de-DE" dirty="0"/>
              <a:t> on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path</a:t>
            </a:r>
            <a:r>
              <a:rPr lang="de-DE" dirty="0"/>
              <a:t>, </a:t>
            </a:r>
            <a:r>
              <a:rPr lang="de-DE" dirty="0" err="1"/>
              <a:t>highlighting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challenges</a:t>
            </a:r>
            <a:r>
              <a:rPr lang="de-DE" dirty="0"/>
              <a:t> such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labour</a:t>
            </a:r>
            <a:r>
              <a:rPr lang="de-DE" dirty="0"/>
              <a:t> </a:t>
            </a:r>
            <a:r>
              <a:rPr lang="de-DE" dirty="0" err="1"/>
              <a:t>shortage</a:t>
            </a:r>
            <a:r>
              <a:rPr lang="de-DE" dirty="0"/>
              <a:t>, AI, and </a:t>
            </a:r>
            <a:r>
              <a:rPr lang="de-DE" dirty="0" err="1"/>
              <a:t>green</a:t>
            </a:r>
            <a:r>
              <a:rPr lang="de-DE" dirty="0"/>
              <a:t> </a:t>
            </a:r>
            <a:r>
              <a:rPr lang="de-DE" dirty="0" err="1"/>
              <a:t>transition</a:t>
            </a:r>
            <a:endParaRPr lang="sv-CH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34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951041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35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4560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fi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1" y="0"/>
            <a:ext cx="9143999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 sz="1350"/>
          </a:p>
        </p:txBody>
      </p:sp>
      <p:sp>
        <p:nvSpPr>
          <p:cNvPr id="12" name="Rechteck 11"/>
          <p:cNvSpPr/>
          <p:nvPr userDrawn="1"/>
        </p:nvSpPr>
        <p:spPr>
          <a:xfrm>
            <a:off x="2728914" y="0"/>
            <a:ext cx="34289" cy="5143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sp>
        <p:nvSpPr>
          <p:cNvPr id="9" name="Rechteck 8"/>
          <p:cNvSpPr/>
          <p:nvPr userDrawn="1"/>
        </p:nvSpPr>
        <p:spPr>
          <a:xfrm flipV="1">
            <a:off x="0" y="3077528"/>
            <a:ext cx="9144000" cy="34289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 dirty="0"/>
          </a:p>
        </p:txBody>
      </p:sp>
      <p:sp>
        <p:nvSpPr>
          <p:cNvPr id="8" name="Rechteck 7"/>
          <p:cNvSpPr/>
          <p:nvPr userDrawn="1"/>
        </p:nvSpPr>
        <p:spPr>
          <a:xfrm>
            <a:off x="0" y="1560197"/>
            <a:ext cx="9144000" cy="3428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35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35704" y="1622008"/>
            <a:ext cx="5679647" cy="1422422"/>
          </a:xfrm>
        </p:spPr>
        <p:txBody>
          <a:bodyPr anchor="ctr" anchorCtr="0">
            <a:normAutofit/>
          </a:bodyPr>
          <a:lstStyle>
            <a:lvl1pPr algn="l">
              <a:defRPr sz="2400" u="none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35704" y="3138726"/>
            <a:ext cx="5679647" cy="898922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Formatvorlage des Untertitelmasters durch Klicken bearbeiten</a:t>
            </a:r>
            <a:endParaRPr lang="de-CH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5FBEA5C-0811-42DB-B126-5214D1A56E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24" y="1699163"/>
            <a:ext cx="1783531" cy="126811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EF2AA9F9-0D54-494E-AE9B-9F31E820DA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239" y="4787321"/>
            <a:ext cx="1493324" cy="270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31F3900-A04C-4F97-856F-0D9147957B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326" y="4787321"/>
            <a:ext cx="1017217" cy="270000"/>
          </a:xfrm>
          <a:prstGeom prst="rect">
            <a:avLst/>
          </a:prstGeom>
        </p:spPr>
      </p:pic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FE163F17-811F-922D-1C9D-E3B0A9F0DDD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38" y="4701142"/>
            <a:ext cx="736922" cy="3561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689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3D7A234-EBF8-4A9A-ACFF-4329BD747ADC}"/>
              </a:ext>
            </a:extLst>
          </p:cNvPr>
          <p:cNvSpPr>
            <a:spLocks noChangeAspect="1"/>
          </p:cNvSpPr>
          <p:nvPr userDrawn="1"/>
        </p:nvSpPr>
        <p:spPr>
          <a:xfrm>
            <a:off x="4575791" y="3166310"/>
            <a:ext cx="4568210" cy="5009983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891F29F-BED8-4555-9938-829D3AC33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5" y="1098178"/>
            <a:ext cx="7958210" cy="1792800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654089-CB0E-4321-8557-8E0B4ACD84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1027" y="3123868"/>
            <a:ext cx="3650486" cy="1356057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F83483E-C742-7691-FFA0-D76736B94B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05" y="143616"/>
            <a:ext cx="1014995" cy="72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6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9B6FC2A-29C4-4742-B32D-604659C0CB22}"/>
              </a:ext>
            </a:extLst>
          </p:cNvPr>
          <p:cNvSpPr txBox="1"/>
          <p:nvPr userDrawn="1"/>
        </p:nvSpPr>
        <p:spPr>
          <a:xfrm>
            <a:off x="828000" y="4613375"/>
            <a:ext cx="199756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00" dirty="0">
                <a:solidFill>
                  <a:schemeClr val="tx1"/>
                </a:solidFill>
              </a:rPr>
              <a:t>From </a:t>
            </a:r>
            <a:r>
              <a:rPr lang="en-GB" sz="1000" dirty="0" err="1">
                <a:solidFill>
                  <a:schemeClr val="tx1"/>
                </a:solidFill>
              </a:rPr>
              <a:t>insight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to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impact</a:t>
            </a:r>
            <a:r>
              <a:rPr lang="en-GB" sz="1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ACC6D5-D1D4-442A-84CB-4AA5E5B9EC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65200" y="0"/>
            <a:ext cx="3178800" cy="5143500"/>
          </a:xfrm>
        </p:spPr>
        <p:txBody>
          <a:bodyPr/>
          <a:lstStyle/>
          <a:p>
            <a:r>
              <a:rPr lang="en-GB" dirty="0"/>
              <a:t>Click icon to add picture</a:t>
            </a: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80E529E2-449E-41BE-B0F7-70294EC1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3" y="1276350"/>
            <a:ext cx="4764489" cy="1942874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CEDF5E3-A68C-469F-902C-69F694A0D4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027" y="3452115"/>
            <a:ext cx="3034391" cy="1027810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endParaRPr lang="en-GB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8407757-EE03-5F26-6158-225F844FC7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05" y="143616"/>
            <a:ext cx="1014995" cy="72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2B100237-7431-49D0-8F7C-9E1F2717B96C}"/>
              </a:ext>
            </a:extLst>
          </p:cNvPr>
          <p:cNvSpPr/>
          <p:nvPr userDrawn="1"/>
        </p:nvSpPr>
        <p:spPr>
          <a:xfrm>
            <a:off x="5761585" y="1624745"/>
            <a:ext cx="2419577" cy="2689737"/>
          </a:xfrm>
          <a:custGeom>
            <a:avLst/>
            <a:gdLst>
              <a:gd name="connsiteX0" fmla="*/ 0 w 1861343"/>
              <a:gd name="connsiteY0" fmla="*/ 0 h 2329962"/>
              <a:gd name="connsiteX1" fmla="*/ 1861343 w 1861343"/>
              <a:gd name="connsiteY1" fmla="*/ 0 h 2329962"/>
              <a:gd name="connsiteX2" fmla="*/ 1861343 w 1861343"/>
              <a:gd name="connsiteY2" fmla="*/ 2329962 h 2329962"/>
              <a:gd name="connsiteX3" fmla="*/ 0 w 1861343"/>
              <a:gd name="connsiteY3" fmla="*/ 2329962 h 2329962"/>
              <a:gd name="connsiteX4" fmla="*/ 0 w 1861343"/>
              <a:gd name="connsiteY4" fmla="*/ 0 h 2329962"/>
              <a:gd name="connsiteX0" fmla="*/ 0 w 3408789"/>
              <a:gd name="connsiteY0" fmla="*/ 852854 h 2329962"/>
              <a:gd name="connsiteX1" fmla="*/ 3408789 w 3408789"/>
              <a:gd name="connsiteY1" fmla="*/ 0 h 2329962"/>
              <a:gd name="connsiteX2" fmla="*/ 3408789 w 3408789"/>
              <a:gd name="connsiteY2" fmla="*/ 2329962 h 2329962"/>
              <a:gd name="connsiteX3" fmla="*/ 1547446 w 3408789"/>
              <a:gd name="connsiteY3" fmla="*/ 2329962 h 2329962"/>
              <a:gd name="connsiteX4" fmla="*/ 0 w 3408789"/>
              <a:gd name="connsiteY4" fmla="*/ 852854 h 2329962"/>
              <a:gd name="connsiteX0" fmla="*/ 0 w 3408789"/>
              <a:gd name="connsiteY0" fmla="*/ 852854 h 3516924"/>
              <a:gd name="connsiteX1" fmla="*/ 3408789 w 3408789"/>
              <a:gd name="connsiteY1" fmla="*/ 0 h 3516924"/>
              <a:gd name="connsiteX2" fmla="*/ 3408789 w 3408789"/>
              <a:gd name="connsiteY2" fmla="*/ 2329962 h 3516924"/>
              <a:gd name="connsiteX3" fmla="*/ 483577 w 3408789"/>
              <a:gd name="connsiteY3" fmla="*/ 3516924 h 3516924"/>
              <a:gd name="connsiteX4" fmla="*/ 0 w 3408789"/>
              <a:gd name="connsiteY4" fmla="*/ 852854 h 3516924"/>
              <a:gd name="connsiteX0" fmla="*/ 0 w 3417582"/>
              <a:gd name="connsiteY0" fmla="*/ 852854 h 3789485"/>
              <a:gd name="connsiteX1" fmla="*/ 3408789 w 3417582"/>
              <a:gd name="connsiteY1" fmla="*/ 0 h 3789485"/>
              <a:gd name="connsiteX2" fmla="*/ 3417582 w 3417582"/>
              <a:gd name="connsiteY2" fmla="*/ 3789485 h 3789485"/>
              <a:gd name="connsiteX3" fmla="*/ 483577 w 3417582"/>
              <a:gd name="connsiteY3" fmla="*/ 3516924 h 3789485"/>
              <a:gd name="connsiteX4" fmla="*/ 0 w 3417582"/>
              <a:gd name="connsiteY4" fmla="*/ 852854 h 3789485"/>
              <a:gd name="connsiteX0" fmla="*/ 0 w 3417582"/>
              <a:gd name="connsiteY0" fmla="*/ 852854 h 3789485"/>
              <a:gd name="connsiteX1" fmla="*/ 3408789 w 3417582"/>
              <a:gd name="connsiteY1" fmla="*/ 0 h 3789485"/>
              <a:gd name="connsiteX2" fmla="*/ 3417582 w 3417582"/>
              <a:gd name="connsiteY2" fmla="*/ 3789485 h 3789485"/>
              <a:gd name="connsiteX3" fmla="*/ 501162 w 3417582"/>
              <a:gd name="connsiteY3" fmla="*/ 3570549 h 3789485"/>
              <a:gd name="connsiteX4" fmla="*/ 0 w 3417582"/>
              <a:gd name="connsiteY4" fmla="*/ 852854 h 3789485"/>
              <a:gd name="connsiteX0" fmla="*/ 0 w 3408789"/>
              <a:gd name="connsiteY0" fmla="*/ 852854 h 3852049"/>
              <a:gd name="connsiteX1" fmla="*/ 3408789 w 3408789"/>
              <a:gd name="connsiteY1" fmla="*/ 0 h 3852049"/>
              <a:gd name="connsiteX2" fmla="*/ 3399997 w 3408789"/>
              <a:gd name="connsiteY2" fmla="*/ 3852049 h 3852049"/>
              <a:gd name="connsiteX3" fmla="*/ 501162 w 3408789"/>
              <a:gd name="connsiteY3" fmla="*/ 3570549 h 3852049"/>
              <a:gd name="connsiteX4" fmla="*/ 0 w 3408789"/>
              <a:gd name="connsiteY4" fmla="*/ 852854 h 3852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8789" h="3852049">
                <a:moveTo>
                  <a:pt x="0" y="852854"/>
                </a:moveTo>
                <a:lnTo>
                  <a:pt x="3408789" y="0"/>
                </a:lnTo>
                <a:cubicBezTo>
                  <a:pt x="3405858" y="1284016"/>
                  <a:pt x="3402928" y="2568033"/>
                  <a:pt x="3399997" y="3852049"/>
                </a:cubicBezTo>
                <a:lnTo>
                  <a:pt x="501162" y="3570549"/>
                </a:lnTo>
                <a:lnTo>
                  <a:pt x="0" y="852854"/>
                </a:lnTo>
                <a:close/>
              </a:path>
            </a:pathLst>
          </a:cu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7013848-41F0-44AD-9301-BEF9A1A4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3" y="1276350"/>
            <a:ext cx="4503600" cy="1942874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8245421C-670F-4227-B79D-994FE547F9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027" y="3452115"/>
            <a:ext cx="3650486" cy="1027810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endParaRPr lang="en-GB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979D0F1-78CE-08A3-FFA1-F597D82CF1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05" y="143616"/>
            <a:ext cx="1014995" cy="721672"/>
          </a:xfrm>
          <a:prstGeom prst="rect">
            <a:avLst/>
          </a:prstGeom>
        </p:spPr>
      </p:pic>
      <p:sp>
        <p:nvSpPr>
          <p:cNvPr id="5" name="Bildplatzhalter 4">
            <a:extLst>
              <a:ext uri="{FF2B5EF4-FFF2-40B4-BE49-F238E27FC236}">
                <a16:creationId xmlns:a16="http://schemas.microsoft.com/office/drawing/2014/main" id="{F2CB5444-05A5-8A53-1271-292D32E9DFD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84686" y="1276350"/>
            <a:ext cx="2918052" cy="2497138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51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2FAFF1B-D695-4F04-8B58-692674CF4A5C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D5294-8509-42D7-B32F-8FB3BCBBB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5464509" cy="675727"/>
          </a:xfrm>
        </p:spPr>
        <p:txBody>
          <a:bodyPr/>
          <a:lstStyle>
            <a:lvl1pPr>
              <a:lnSpc>
                <a:spcPts val="44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F3237B-A6D8-401E-A0E8-75ED37DDC0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775" y="1276350"/>
            <a:ext cx="5000404" cy="3203575"/>
          </a:xfrm>
        </p:spPr>
        <p:txBody>
          <a:bodyPr>
            <a:normAutofit/>
          </a:bodyPr>
          <a:lstStyle>
            <a:lvl1pPr marL="396000" indent="-396000">
              <a:spcAft>
                <a:spcPts val="600"/>
              </a:spcAft>
              <a:buFont typeface="+mj-lt"/>
              <a:buAutoNum type="arabicPeriod"/>
              <a:defRPr sz="1600"/>
            </a:lvl1pPr>
            <a:lvl2pPr marL="342900" indent="-342900">
              <a:spcAft>
                <a:spcPts val="600"/>
              </a:spcAft>
              <a:buFont typeface="+mj-lt"/>
              <a:buAutoNum type="arabicPeriod"/>
              <a:defRPr sz="1600"/>
            </a:lvl2pPr>
            <a:lvl3pPr marL="342900" indent="-342900">
              <a:spcAft>
                <a:spcPts val="600"/>
              </a:spcAft>
              <a:buFont typeface="+mj-lt"/>
              <a:buAutoNum type="arabicPeriod"/>
              <a:defRPr sz="1600"/>
            </a:lvl3pPr>
            <a:lvl4pPr marL="342900" indent="-342900">
              <a:spcAft>
                <a:spcPts val="600"/>
              </a:spcAft>
              <a:buFont typeface="+mj-lt"/>
              <a:buAutoNum type="arabicPeriod"/>
              <a:defRPr sz="1600"/>
            </a:lvl4pPr>
            <a:lvl5pPr marL="342900" indent="-342900">
              <a:spcAft>
                <a:spcPts val="600"/>
              </a:spcAft>
              <a:buFont typeface="+mj-lt"/>
              <a:buAutoNum type="arabicPeriod"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4CDDE-58C2-4810-8B30-D17CF249E2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Rectangle 9" descr="{&quot;templafy&quot;:{&quot;id&quot;:&quot;74692991-fb2c-47d7-9725-b57c8dfb810f&quot;}}">
            <a:extLst>
              <a:ext uri="{FF2B5EF4-FFF2-40B4-BE49-F238E27FC236}">
                <a16:creationId xmlns:a16="http://schemas.microsoft.com/office/drawing/2014/main" id="{AA1C14F3-85E4-47DF-A8F9-0A6C945C6727}"/>
              </a:ext>
            </a:extLst>
          </p:cNvPr>
          <p:cNvSpPr/>
          <p:nvPr userDrawn="1"/>
        </p:nvSpPr>
        <p:spPr>
          <a:xfrm>
            <a:off x="2516261" y="4767263"/>
            <a:ext cx="3307023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3" name="Rectangle 12" descr="{&quot;templafy&quot;:{&quot;id&quot;:&quot;8158047d-7f20-4391-89fd-a7b17a7c46d5&quot;}}" hidden="1">
            <a:extLst>
              <a:ext uri="{FF2B5EF4-FFF2-40B4-BE49-F238E27FC236}">
                <a16:creationId xmlns:a16="http://schemas.microsoft.com/office/drawing/2014/main" id="{829DC8B1-9D54-4E8C-B174-7B9355FD57F9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School of Economics and Political Science (SEPS-HSG)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6B4793A-F62E-1B9A-7634-33B5A018C1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0" y="4637314"/>
            <a:ext cx="446400" cy="317395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E973505-916B-5258-A123-D268681FF1E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36976" y="16759"/>
            <a:ext cx="3307023" cy="5126741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1394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B88CA-EB6E-49E8-8E20-86448C52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000" y="376238"/>
            <a:ext cx="7237225" cy="2496171"/>
          </a:xfrm>
        </p:spPr>
        <p:txBody>
          <a:bodyPr anchor="b">
            <a:normAutofit/>
          </a:bodyPr>
          <a:lstStyle>
            <a:lvl1pPr marL="0" indent="0" algn="l">
              <a:lnSpc>
                <a:spcPts val="5200"/>
              </a:lnSpc>
              <a:buFont typeface="+mj-lt"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82261-379D-435B-BB30-A2A9B6CF3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000" y="3001618"/>
            <a:ext cx="6025617" cy="147830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A3A5247-554A-42FF-BCCF-A11D65465AA4}"/>
              </a:ext>
            </a:extLst>
          </p:cNvPr>
          <p:cNvSpPr>
            <a:spLocks noChangeAspect="1"/>
          </p:cNvSpPr>
          <p:nvPr userDrawn="1"/>
        </p:nvSpPr>
        <p:spPr>
          <a:xfrm>
            <a:off x="4572001" y="3166310"/>
            <a:ext cx="4572000" cy="5009983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24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DC68F798-C07C-4BF8-8573-0552735B83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  <a:solidFill>
            <a:srgbClr val="C00000"/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B88CA-EB6E-49E8-8E20-86448C52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000" y="376238"/>
            <a:ext cx="7237225" cy="2496171"/>
          </a:xfrm>
        </p:spPr>
        <p:txBody>
          <a:bodyPr anchor="b">
            <a:normAutofit/>
          </a:bodyPr>
          <a:lstStyle>
            <a:lvl1pPr marL="0" indent="0" algn="l">
              <a:lnSpc>
                <a:spcPts val="5200"/>
              </a:lnSpc>
              <a:buFont typeface="+mj-lt"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82261-379D-435B-BB30-A2A9B6CF3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000" y="3001618"/>
            <a:ext cx="6025617" cy="147830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1138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zwei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543F47-BCA1-4586-9B7A-452F67C480C8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4952E-FCB6-493B-899A-78F0FFCB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7A6B4-FE62-49DA-AB92-A00E16DDD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276349"/>
            <a:ext cx="4122738" cy="3203576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DB25E-F340-4288-90DE-3831A8F49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2487" y="1276350"/>
            <a:ext cx="4122737" cy="3203575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2CF5E38-DB35-4A9B-8D0E-E97D18CDB2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Rectangle 14" descr="{&quot;templafy&quot;:{&quot;id&quot;:&quot;29767e23-da12-47f6-b6d1-9c9a22c7261b&quot;}}">
            <a:extLst>
              <a:ext uri="{FF2B5EF4-FFF2-40B4-BE49-F238E27FC236}">
                <a16:creationId xmlns:a16="http://schemas.microsoft.com/office/drawing/2014/main" id="{6247B37A-A555-44A3-BECD-66BD8151E865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6" name="Rectangle 5" descr="{&quot;templafy&quot;:{&quot;id&quot;:&quot;c084206a-90fe-44e6-8d8a-fcd6a9ac125c&quot;}}">
            <a:extLst>
              <a:ext uri="{FF2B5EF4-FFF2-40B4-BE49-F238E27FC236}">
                <a16:creationId xmlns:a16="http://schemas.microsoft.com/office/drawing/2014/main" id="{4E03CCCD-CB66-429F-BC77-64B5370808F2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7" name="Rectangle 6" descr="{&quot;templafy&quot;:{&quot;id&quot;:&quot;97e04a4a-64cf-4d65-a79c-823b2ac924fd&quot;}}" hidden="1">
            <a:extLst>
              <a:ext uri="{FF2B5EF4-FFF2-40B4-BE49-F238E27FC236}">
                <a16:creationId xmlns:a16="http://schemas.microsoft.com/office/drawing/2014/main" id="{B915E154-BDC4-452C-BDE7-882BE349B509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School of Economics and Political Science (SEPS-HSG)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E895BC-93EE-0E9E-3A73-3839E6F2BE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0" y="4637314"/>
            <a:ext cx="446400" cy="31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4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2FAFF1B-D695-4F04-8B58-692674CF4A5C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D5294-8509-42D7-B32F-8FB3BCBBB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DFF60-9E69-4915-A0DD-67FF25328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CB9FAC9-1E0D-44F5-8B7F-C8D103F4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8" descr="{&quot;templafy&quot;:{&quot;id&quot;:&quot;4755847c-b588-44fc-97c4-55d57317060b&quot;}}" hidden="1">
            <a:extLst>
              <a:ext uri="{FF2B5EF4-FFF2-40B4-BE49-F238E27FC236}">
                <a16:creationId xmlns:a16="http://schemas.microsoft.com/office/drawing/2014/main" id="{2B2F7145-7DCA-4B3F-A8AE-07622CB5DF8E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School of Economics and Political Science (SEPS-HSG)</a:t>
            </a:r>
          </a:p>
        </p:txBody>
      </p:sp>
    </p:spTree>
    <p:extLst>
      <p:ext uri="{BB962C8B-B14F-4D97-AF65-F5344CB8AC3E}">
        <p14:creationId xmlns:p14="http://schemas.microsoft.com/office/powerpoint/2010/main" val="4154111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B4469C7-7D0E-49E1-8F7D-6E7D287176ED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4952E-FCB6-493B-899A-78F0FFCB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794AC-1E69-4E4D-9E6D-26F34827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6547A73-96B4-4B49-A320-28015EA72F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8774" y="1276350"/>
            <a:ext cx="4213225" cy="3203576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3F6FA5C-D25E-4346-815E-CF6B33F724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1276350"/>
            <a:ext cx="4213225" cy="3203575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5" name="Rectangle 14" descr="{&quot;templafy&quot;:{&quot;id&quot;:&quot;2678ee85-8b92-4cae-8c92-925090da853b&quot;}}" hidden="1">
            <a:extLst>
              <a:ext uri="{FF2B5EF4-FFF2-40B4-BE49-F238E27FC236}">
                <a16:creationId xmlns:a16="http://schemas.microsoft.com/office/drawing/2014/main" id="{544AC9A2-9666-4133-BC67-BE44B6459332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School of Economics and Political Science (SEPS-HSG)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F6EF17C-6696-BD54-69AD-A412BB7CDD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0" y="4637314"/>
            <a:ext cx="446400" cy="31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76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 mit Le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FEC9FF2-0829-44EA-809D-F5C42173624F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794AC-1E69-4E4D-9E6D-26F34827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6547A73-96B4-4B49-A320-28015EA72F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999" cy="388759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3F6FA5C-D25E-4346-815E-CF6B33F724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388759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FAD45-6EEE-4522-8CA6-5189DCDD48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8775" y="3989388"/>
            <a:ext cx="4122738" cy="490537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47F9A9E-BA08-4C8F-96E1-0E7C7D71B3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62487" y="3989387"/>
            <a:ext cx="4122738" cy="490537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Rectangle 15" descr="{&quot;templafy&quot;:{&quot;id&quot;:&quot;cba3decf-5eeb-426d-bb41-d995e202fb35&quot;}}" hidden="1">
            <a:extLst>
              <a:ext uri="{FF2B5EF4-FFF2-40B4-BE49-F238E27FC236}">
                <a16:creationId xmlns:a16="http://schemas.microsoft.com/office/drawing/2014/main" id="{97ACC166-7757-4B59-A180-1D797D03E7B1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School of Economics and Political Science (SEPS-HSG)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D3956B0-2C8B-99CF-7E21-179010B17D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0" y="4637314"/>
            <a:ext cx="446400" cy="31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01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D8E670C-89F1-48DF-ADBA-904A263650AF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FF4CC-30A2-4B7B-BA9D-1A66D476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D39D30-BB72-44AA-B142-468FFB51D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 descr="{&quot;templafy&quot;:{&quot;id&quot;:&quot;a3935f29-70ef-4c9b-91c5-b1aaad469034&quot;}}" hidden="1">
            <a:extLst>
              <a:ext uri="{FF2B5EF4-FFF2-40B4-BE49-F238E27FC236}">
                <a16:creationId xmlns:a16="http://schemas.microsoft.com/office/drawing/2014/main" id="{87F7EA06-4518-4086-9E1C-ACD1F4782ADD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School of Economics and Political Science (SEPS-HSG)</a:t>
            </a:r>
          </a:p>
        </p:txBody>
      </p:sp>
    </p:spTree>
    <p:extLst>
      <p:ext uri="{BB962C8B-B14F-4D97-AF65-F5344CB8AC3E}">
        <p14:creationId xmlns:p14="http://schemas.microsoft.com/office/powerpoint/2010/main" val="3851403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C11C186-C392-4982-A2C0-7824EE98FA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89334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schwarze Sch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5F94A4-74DF-4FC6-AF8D-8F883B56E7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000" y="735013"/>
            <a:ext cx="7957225" cy="2525712"/>
          </a:xfrm>
        </p:spPr>
        <p:txBody>
          <a:bodyPr anchor="b">
            <a:normAutofit/>
          </a:bodyPr>
          <a:lstStyle>
            <a:lvl1pPr marL="0">
              <a:lnSpc>
                <a:spcPct val="110000"/>
              </a:lnSpc>
              <a:buFontTx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  <a:lvl2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2pPr>
            <a:lvl3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3pPr>
            <a:lvl4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4pPr>
            <a:lvl5pPr marL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D12DF-4F43-44AF-B5F9-5E632D8CD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7999" y="3548063"/>
            <a:ext cx="5741765" cy="931862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120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weisse Schri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5F94A4-74DF-4FC6-AF8D-8F883B56E7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000" y="735013"/>
            <a:ext cx="7957225" cy="2525712"/>
          </a:xfrm>
        </p:spPr>
        <p:txBody>
          <a:bodyPr anchor="b">
            <a:normAutofit/>
          </a:bodyPr>
          <a:lstStyle>
            <a:lvl1pPr marL="0">
              <a:lnSpc>
                <a:spcPct val="110000"/>
              </a:lnSpc>
              <a:buFontTx/>
              <a:buNone/>
              <a:defRPr sz="5000">
                <a:solidFill>
                  <a:schemeClr val="bg1"/>
                </a:solidFill>
                <a:latin typeface="Gill Sans Nova Light" panose="020B0302020104020203" pitchFamily="34" charset="0"/>
              </a:defRPr>
            </a:lvl1pPr>
            <a:lvl2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2pPr>
            <a:lvl3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3pPr>
            <a:lvl4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4pPr>
            <a:lvl5pPr marL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D12DF-4F43-44AF-B5F9-5E632D8CD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7999" y="3548063"/>
            <a:ext cx="5741765" cy="931862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851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1F60-1436-43F1-AAD9-4C241529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735013"/>
            <a:ext cx="5148000" cy="3728674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7900">
                <a:solidFill>
                  <a:schemeClr val="bg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40949B5-E4F8-48A4-9D3A-2312F9CD46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5225" y="735013"/>
            <a:ext cx="2160000" cy="21600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558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1F60-1436-43F1-AAD9-4C241529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998" y="735013"/>
            <a:ext cx="5148000" cy="3728674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79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40949B5-E4F8-48A4-9D3A-2312F9CD46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5225" y="735013"/>
            <a:ext cx="2160000" cy="21600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02494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021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81B0-6792-4738-ACB8-05073073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044000"/>
            <a:ext cx="7957225" cy="685801"/>
          </a:xfrm>
        </p:spPr>
        <p:txBody>
          <a:bodyPr/>
          <a:lstStyle>
            <a:lvl1pPr>
              <a:lnSpc>
                <a:spcPts val="5200"/>
              </a:lnSpc>
              <a:defRPr sz="5000"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7D0F6F-53A1-4152-9807-5EC1BBC884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8000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824BC02-7B0E-4C56-B49A-5A28F9E62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8000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DF580D6-76FA-48E5-A6F9-C7D7F9ECA0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86816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6CE2E2F-1BA4-4018-8B3C-5192B4A35E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86816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43444648" name="Rectangle 10" descr="{&quot;templafy&quot;:{&quot;id&quot;:&quot;11726d8d-5510-46a8-99c1-4b536a0da1b0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806" y="4099500"/>
            <a:ext cx="2117019" cy="4391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801E6FC-EB50-C39D-AFA1-BDE356638E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5398" y="3547942"/>
            <a:ext cx="1802010" cy="1100342"/>
          </a:xfrm>
          <a:prstGeom prst="rect">
            <a:avLst/>
          </a:prstGeom>
        </p:spPr>
      </p:pic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B08B7141-FD01-8DB0-075B-A91E157D73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592" y="3991920"/>
            <a:ext cx="1051802" cy="50837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60968C0-CCD5-76BF-6D8E-CF2F83BAE35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834" y="4002906"/>
            <a:ext cx="1428749" cy="53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09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072C7-786E-4CDF-B498-A0E43C94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AB401-27B1-4459-8033-ADE495ECD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39B70-EA91-4D1E-AD6F-9A1F4FF36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 descr="{&quot;templafy&quot;:{&quot;id&quot;:&quot;78d87a44-47a9-4687-a7e6-9b6af23b9359&quot;}}">
            <a:extLst>
              <a:ext uri="{FF2B5EF4-FFF2-40B4-BE49-F238E27FC236}">
                <a16:creationId xmlns:a16="http://schemas.microsoft.com/office/drawing/2014/main" id="{BB3C8683-B834-4D63-9D68-06A85DD6080E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dirty="0">
                <a:solidFill>
                  <a:schemeClr val="tx1"/>
                </a:solidFill>
              </a:rPr>
              <a:t>20 October 2022</a:t>
            </a:r>
          </a:p>
        </p:txBody>
      </p:sp>
    </p:spTree>
    <p:extLst>
      <p:ext uri="{BB962C8B-B14F-4D97-AF65-F5344CB8AC3E}">
        <p14:creationId xmlns:p14="http://schemas.microsoft.com/office/powerpoint/2010/main" val="1837207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27F37-4AAD-450C-8838-DE5B9F07D8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286A52-83BF-4684-B707-32690AD3C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5666C-0F9A-44A4-B3AC-35B212491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 descr="{&quot;templafy&quot;:{&quot;id&quot;:&quot;15a072aa-5793-47df-8fcc-05c787bc7711&quot;}}">
            <a:extLst>
              <a:ext uri="{FF2B5EF4-FFF2-40B4-BE49-F238E27FC236}">
                <a16:creationId xmlns:a16="http://schemas.microsoft.com/office/drawing/2014/main" id="{D21A4773-433D-4BA4-8284-587A192E038E}"/>
              </a:ext>
            </a:extLst>
          </p:cNvPr>
          <p:cNvSpPr/>
          <p:nvPr userDrawn="1"/>
        </p:nvSpPr>
        <p:spPr>
          <a:xfrm>
            <a:off x="6804000" y="4770373"/>
            <a:ext cx="1177196" cy="18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dirty="0">
                <a:solidFill>
                  <a:schemeClr val="tx1"/>
                </a:solidFill>
              </a:rPr>
              <a:t>20 October 2022</a:t>
            </a:r>
          </a:p>
        </p:txBody>
      </p:sp>
    </p:spTree>
    <p:extLst>
      <p:ext uri="{BB962C8B-B14F-4D97-AF65-F5344CB8AC3E}">
        <p14:creationId xmlns:p14="http://schemas.microsoft.com/office/powerpoint/2010/main" val="85152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501321-794C-47B8-ABDC-7DAF88C9D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6096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94A2-50F8-430F-B46C-2D50472D7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1276350"/>
            <a:ext cx="8426450" cy="32035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CEDF7-309C-40F3-8700-9F4DBE766E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04000" y="4770375"/>
            <a:ext cx="1177196" cy="1843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ED8FFC02-F414-406A-9AF9-AE6E7846E736}" type="datetime4">
              <a:rPr lang="en-GB" smtClean="0"/>
              <a:t>04 March 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B08D8-7EDB-4388-A7EE-8AB294EA7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999" y="4770374"/>
            <a:ext cx="3086100" cy="1843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/>
              <a:t>Corporate Design - Power Point Master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6C2A0-BCAA-4FD2-BD67-F5225215B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71600" y="4767263"/>
            <a:ext cx="2160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800" spc="-30" baseline="0">
                <a:solidFill>
                  <a:schemeClr val="bg2"/>
                </a:solidFill>
              </a:defRPr>
            </a:lvl1pPr>
          </a:lstStyle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03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61" r:id="rId2"/>
    <p:sldLayoutId id="2147483688" r:id="rId3"/>
    <p:sldLayoutId id="2147483689" r:id="rId4"/>
    <p:sldLayoutId id="2147483677" r:id="rId5"/>
    <p:sldLayoutId id="2147483663" r:id="rId6"/>
    <p:sldLayoutId id="2147483686" r:id="rId7"/>
    <p:sldLayoutId id="2147483664" r:id="rId8"/>
    <p:sldLayoutId id="2147483662" r:id="rId9"/>
    <p:sldLayoutId id="2147483672" r:id="rId10"/>
    <p:sldLayoutId id="2147483673" r:id="rId11"/>
    <p:sldLayoutId id="2147483666" r:id="rId12"/>
    <p:sldLayoutId id="2147483680" r:id="rId13"/>
    <p:sldLayoutId id="2147483678" r:id="rId14"/>
    <p:sldLayoutId id="2147483679" r:id="rId15"/>
    <p:sldLayoutId id="2147483675" r:id="rId16"/>
    <p:sldLayoutId id="2147483683" r:id="rId17"/>
    <p:sldLayoutId id="2147483667" r:id="rId18"/>
    <p:sldLayoutId id="2147483681" r:id="rId19"/>
    <p:sldLayoutId id="2147483670" r:id="rId20"/>
    <p:sldLayoutId id="2147483671" r:id="rId2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‒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03">
          <p15:clr>
            <a:srgbClr val="F26B43"/>
          </p15:clr>
        </p15:guide>
        <p15:guide id="3" pos="226">
          <p15:clr>
            <a:srgbClr val="F26B43"/>
          </p15:clr>
        </p15:guide>
        <p15:guide id="4" pos="5534">
          <p15:clr>
            <a:srgbClr val="F26B43"/>
          </p15:clr>
        </p15:guide>
        <p15:guide id="5" orient="horz" pos="237">
          <p15:clr>
            <a:srgbClr val="F26B43"/>
          </p15:clr>
        </p15:guide>
        <p15:guide id="6" orient="horz" pos="804" userDrawn="1">
          <p15:clr>
            <a:srgbClr val="F26B43"/>
          </p15:clr>
        </p15:guide>
        <p15:guide id="7" orient="horz" pos="2822">
          <p15:clr>
            <a:srgbClr val="F26B43"/>
          </p15:clr>
        </p15:guide>
        <p15:guide id="8" pos="2823">
          <p15:clr>
            <a:srgbClr val="F26B43"/>
          </p15:clr>
        </p15:guide>
        <p15:guide id="9" pos="2937">
          <p15:clr>
            <a:srgbClr val="F26B43"/>
          </p15:clr>
        </p15:guide>
        <p15:guide id="10" orient="horz" pos="4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jpeg"/><Relationship Id="rId7" Type="http://schemas.openxmlformats.org/officeDocument/2006/relationships/image" Target="../media/image5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customXml" Target="../../customXml/item10.xml"/><Relationship Id="rId1" Type="http://schemas.openxmlformats.org/officeDocument/2006/relationships/customXml" Target="../../customXml/item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A5FCDF-67CA-45C6-8F24-42DC42D3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5704" y="1622008"/>
            <a:ext cx="6058265" cy="1422422"/>
          </a:xfrm>
        </p:spPr>
        <p:txBody>
          <a:bodyPr>
            <a:normAutofit fontScale="90000"/>
          </a:bodyPr>
          <a:lstStyle/>
          <a:p>
            <a:r>
              <a:rPr lang="sv-SE" sz="3600" i="0" u="none" strike="noStrike" dirty="0" err="1">
                <a:solidFill>
                  <a:srgbClr val="000000"/>
                </a:solidFill>
                <a:effectLst/>
                <a:latin typeface="Gill Sans Nova Light" panose="020B0302020104020203" pitchFamily="34" charset="0"/>
              </a:rPr>
              <a:t>Governance</a:t>
            </a:r>
            <a:r>
              <a:rPr lang="sv-SE" sz="3600" i="0" u="none" strike="noStrike" dirty="0">
                <a:solidFill>
                  <a:srgbClr val="000000"/>
                </a:solidFill>
                <a:effectLst/>
                <a:latin typeface="Gill Sans Nova Light" panose="020B0302020104020203" pitchFamily="34" charset="0"/>
              </a:rPr>
              <a:t> in </a:t>
            </a:r>
            <a:r>
              <a:rPr lang="sv-SE" sz="3600" i="0" u="none" strike="noStrike" dirty="0" err="1">
                <a:solidFill>
                  <a:srgbClr val="000000"/>
                </a:solidFill>
                <a:effectLst/>
                <a:latin typeface="Gill Sans Nova Light" panose="020B0302020104020203" pitchFamily="34" charset="0"/>
              </a:rPr>
              <a:t>Vocational</a:t>
            </a:r>
            <a:r>
              <a:rPr lang="sv-SE" sz="3600" i="0" u="none" strike="noStrike" dirty="0">
                <a:solidFill>
                  <a:srgbClr val="000000"/>
                </a:solidFill>
                <a:effectLst/>
                <a:latin typeface="Gill Sans Nova Light" panose="020B0302020104020203" pitchFamily="34" charset="0"/>
              </a:rPr>
              <a:t> and </a:t>
            </a:r>
            <a:r>
              <a:rPr lang="sv-SE" sz="3600" i="0" u="none" strike="noStrike" dirty="0" err="1">
                <a:solidFill>
                  <a:srgbClr val="000000"/>
                </a:solidFill>
                <a:effectLst/>
                <a:latin typeface="Gill Sans Nova Light" panose="020B0302020104020203" pitchFamily="34" charset="0"/>
              </a:rPr>
              <a:t>Professional</a:t>
            </a:r>
            <a:r>
              <a:rPr lang="sv-SE" sz="3600" i="0" u="none" strike="noStrike" dirty="0">
                <a:solidFill>
                  <a:srgbClr val="000000"/>
                </a:solidFill>
                <a:effectLst/>
                <a:latin typeface="Gill Sans Nova Light" panose="020B0302020104020203" pitchFamily="34" charset="0"/>
              </a:rPr>
              <a:t> </a:t>
            </a:r>
            <a:r>
              <a:rPr lang="sv-SE" sz="3600" i="0" u="none" strike="noStrike" dirty="0" err="1">
                <a:solidFill>
                  <a:srgbClr val="000000"/>
                </a:solidFill>
                <a:effectLst/>
                <a:latin typeface="Gill Sans Nova Light" panose="020B0302020104020203" pitchFamily="34" charset="0"/>
              </a:rPr>
              <a:t>Education</a:t>
            </a:r>
            <a:r>
              <a:rPr lang="sv-SE" sz="3600" i="0" u="none" strike="noStrike" dirty="0">
                <a:solidFill>
                  <a:srgbClr val="000000"/>
                </a:solidFill>
                <a:effectLst/>
                <a:latin typeface="Gill Sans Nova Light" panose="020B0302020104020203" pitchFamily="34" charset="0"/>
              </a:rPr>
              <a:t> and </a:t>
            </a:r>
            <a:r>
              <a:rPr lang="sv-SE" sz="3600" i="0" u="none" strike="noStrike" dirty="0" err="1">
                <a:solidFill>
                  <a:srgbClr val="000000"/>
                </a:solidFill>
                <a:effectLst/>
                <a:latin typeface="Gill Sans Nova Light" panose="020B0302020104020203" pitchFamily="34" charset="0"/>
              </a:rPr>
              <a:t>Training</a:t>
            </a:r>
            <a:r>
              <a:rPr lang="sv-SE" sz="3600" i="0" u="none" strike="noStrike" dirty="0">
                <a:solidFill>
                  <a:srgbClr val="000000"/>
                </a:solidFill>
                <a:effectLst/>
                <a:latin typeface="Gill Sans Nova Light" panose="020B0302020104020203" pitchFamily="34" charset="0"/>
              </a:rPr>
              <a:t> (GOVPET)</a:t>
            </a:r>
            <a:br>
              <a:rPr lang="en-US" sz="2100" b="1" dirty="0">
                <a:latin typeface="Gill Sans Nova Light" panose="020B0402020204020203" pitchFamily="34" charset="0"/>
                <a:cs typeface="Arial" panose="020B0604020202020204" pitchFamily="34" charset="0"/>
              </a:rPr>
            </a:br>
            <a:endParaRPr lang="de-CH" sz="1800" dirty="0">
              <a:latin typeface="Gill Sans Nova Light" panose="020B040202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056A20A-3215-4552-9CC4-A447D795B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5704" y="3277622"/>
            <a:ext cx="6058265" cy="1587272"/>
          </a:xfrm>
        </p:spPr>
        <p:txBody>
          <a:bodyPr>
            <a:normAutofit/>
          </a:bodyPr>
          <a:lstStyle/>
          <a:p>
            <a:r>
              <a:rPr lang="en-US" sz="1600" b="1" dirty="0">
                <a:latin typeface="Gill Sans Nova Light" panose="020B0302020104020203" pitchFamily="34" charset="0"/>
                <a:cs typeface="Arial" panose="020B0604020202020204" pitchFamily="34" charset="0"/>
              </a:rPr>
              <a:t>SERI conference on VET research Thun, 6/7 March 2025</a:t>
            </a:r>
          </a:p>
          <a:p>
            <a:endParaRPr lang="en-US" sz="1600" dirty="0">
              <a:latin typeface="+mn-lt"/>
              <a:cs typeface="Arial" panose="020B0604020202020204" pitchFamily="34" charset="0"/>
            </a:endParaRPr>
          </a:p>
          <a:p>
            <a:r>
              <a:rPr lang="en-US" sz="1600" dirty="0">
                <a:latin typeface="Gill Sans Nova Light" panose="020B0302020104020203" pitchFamily="34" charset="0"/>
                <a:cs typeface="Arial" panose="020B0604020202020204" pitchFamily="34" charset="0"/>
              </a:rPr>
              <a:t>Matthias Haslberger and Anna Wilson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C317EB-2F41-C375-4052-A1D0476B7E08}"/>
              </a:ext>
            </a:extLst>
          </p:cNvPr>
          <p:cNvSpPr/>
          <p:nvPr/>
        </p:nvSpPr>
        <p:spPr>
          <a:xfrm>
            <a:off x="5955957" y="4662616"/>
            <a:ext cx="1029729" cy="435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730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2C1765-07CC-C895-7BEC-7747BA6EE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The </a:t>
            </a:r>
            <a:r>
              <a:rPr lang="de-DE" dirty="0"/>
              <a:t>T</a:t>
            </a:r>
            <a:r>
              <a:rPr lang="sv-CH" dirty="0"/>
              <a:t>eam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E7A9623-43FC-4050-7494-E71C4D033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CH"/>
          </a:p>
        </p:txBody>
      </p:sp>
    </p:spTree>
    <p:extLst>
      <p:ext uri="{BB962C8B-B14F-4D97-AF65-F5344CB8AC3E}">
        <p14:creationId xmlns:p14="http://schemas.microsoft.com/office/powerpoint/2010/main" val="374592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f. Dr. Giuliano Bonoli">
            <a:extLst>
              <a:ext uri="{FF2B5EF4-FFF2-40B4-BE49-F238E27FC236}">
                <a16:creationId xmlns:a16="http://schemas.microsoft.com/office/drawing/2014/main" id="{37094121-2126-9073-F35F-5D34F192AD1F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 bwMode="auto">
          <a:xfrm>
            <a:off x="1086009" y="82671"/>
            <a:ext cx="1993296" cy="112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f. Dr. Patrick Emmenegger">
            <a:extLst>
              <a:ext uri="{FF2B5EF4-FFF2-40B4-BE49-F238E27FC236}">
                <a16:creationId xmlns:a16="http://schemas.microsoft.com/office/drawing/2014/main" id="{DCC790DC-AE10-272F-F4E4-7B24CDFE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378" y="73660"/>
            <a:ext cx="127635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r. Alina Felder">
            <a:extLst>
              <a:ext uri="{FF2B5EF4-FFF2-40B4-BE49-F238E27FC236}">
                <a16:creationId xmlns:a16="http://schemas.microsoft.com/office/drawing/2014/main" id="{205C6876-2897-3AFC-99BA-BCDA645FE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496" y="1412118"/>
            <a:ext cx="1328057" cy="132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AF62570-6615-3A51-963C-51A260DB6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096" y="1405408"/>
            <a:ext cx="1328058" cy="132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3FA77D16-1DA8-2724-B078-D8AF5B8F2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679" y="2967566"/>
            <a:ext cx="1419377" cy="141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ecilia Ivardi">
            <a:extLst>
              <a:ext uri="{FF2B5EF4-FFF2-40B4-BE49-F238E27FC236}">
                <a16:creationId xmlns:a16="http://schemas.microsoft.com/office/drawing/2014/main" id="{F12CEDCD-4020-E0F4-D760-D29485A63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79214"/>
            <a:ext cx="1411213" cy="141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Linda Wanklin">
            <a:extLst>
              <a:ext uri="{FF2B5EF4-FFF2-40B4-BE49-F238E27FC236}">
                <a16:creationId xmlns:a16="http://schemas.microsoft.com/office/drawing/2014/main" id="{619CB795-F6BC-F6DE-C04D-A19A6D045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956" y="2979213"/>
            <a:ext cx="1411213" cy="141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Dr. Anna Wilson">
            <a:extLst>
              <a:ext uri="{FF2B5EF4-FFF2-40B4-BE49-F238E27FC236}">
                <a16:creationId xmlns:a16="http://schemas.microsoft.com/office/drawing/2014/main" id="{1CF5BF0B-99B4-11C8-A44E-FD9EF086C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13" y="1388323"/>
            <a:ext cx="1362228" cy="136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B689A74D-6CB0-7EBD-3249-4BE297210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75" y="2953040"/>
            <a:ext cx="1411212" cy="141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3FAA3085-90D5-C328-24B9-673785EF1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634" y="4595268"/>
            <a:ext cx="1427544" cy="53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662391C1-4E0F-B928-A36A-C923ADCAD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922" y="4684001"/>
            <a:ext cx="2162347" cy="45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Giovanni Greco">
            <a:extLst>
              <a:ext uri="{FF2B5EF4-FFF2-40B4-BE49-F238E27FC236}">
                <a16:creationId xmlns:a16="http://schemas.microsoft.com/office/drawing/2014/main" id="{82EE50E8-6795-D6BF-C7FC-78F3B3A74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001" y="2967566"/>
            <a:ext cx="1427543" cy="142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A9BEDA2F-F7E7-233F-7469-88BB38760E24}"/>
              </a:ext>
            </a:extLst>
          </p:cNvPr>
          <p:cNvSpPr txBox="1"/>
          <p:nvPr/>
        </p:nvSpPr>
        <p:spPr>
          <a:xfrm>
            <a:off x="3025703" y="510539"/>
            <a:ext cx="165513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Prof. Giuliano Bonoli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504A1E10-47C1-EB9A-8434-BB3A98564F02}"/>
              </a:ext>
            </a:extLst>
          </p:cNvPr>
          <p:cNvSpPr txBox="1"/>
          <p:nvPr/>
        </p:nvSpPr>
        <p:spPr>
          <a:xfrm>
            <a:off x="7189212" y="510539"/>
            <a:ext cx="20208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Prof. Patrick Emmenegger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C420AAD5-854B-9D73-F2F7-75E8B0F8B051}"/>
              </a:ext>
            </a:extLst>
          </p:cNvPr>
          <p:cNvSpPr txBox="1"/>
          <p:nvPr/>
        </p:nvSpPr>
        <p:spPr>
          <a:xfrm>
            <a:off x="149114" y="1350010"/>
            <a:ext cx="86145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Dr. Anna </a:t>
            </a:r>
          </a:p>
          <a:p>
            <a:r>
              <a:rPr lang="sv-CH" dirty="0"/>
              <a:t>Wilson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3A05604-21BF-D1D7-6A15-0FB56644267B}"/>
              </a:ext>
            </a:extLst>
          </p:cNvPr>
          <p:cNvSpPr txBox="1"/>
          <p:nvPr/>
        </p:nvSpPr>
        <p:spPr>
          <a:xfrm>
            <a:off x="4175597" y="2333521"/>
            <a:ext cx="10818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Dr. Alina </a:t>
            </a:r>
          </a:p>
          <a:p>
            <a:r>
              <a:rPr lang="sv-CH" dirty="0"/>
              <a:t>Felder-Stindt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0C724918-628D-7879-60D2-1097AC48ECB4}"/>
              </a:ext>
            </a:extLst>
          </p:cNvPr>
          <p:cNvSpPr txBox="1"/>
          <p:nvPr/>
        </p:nvSpPr>
        <p:spPr>
          <a:xfrm>
            <a:off x="7957154" y="2306579"/>
            <a:ext cx="109388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Dr. Matthias </a:t>
            </a:r>
          </a:p>
          <a:p>
            <a:r>
              <a:rPr lang="sv-CH" dirty="0"/>
              <a:t>Haslberger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2D539186-D85B-C9B9-9083-BF6E84B894D1}"/>
              </a:ext>
            </a:extLst>
          </p:cNvPr>
          <p:cNvSpPr txBox="1"/>
          <p:nvPr/>
        </p:nvSpPr>
        <p:spPr>
          <a:xfrm>
            <a:off x="335196" y="4395109"/>
            <a:ext cx="12523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Kousha Vahidi, </a:t>
            </a:r>
          </a:p>
          <a:p>
            <a:r>
              <a:rPr lang="sv-CH" dirty="0"/>
              <a:t>PhD candidate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C1F5D0A-1DE4-F521-D59D-FCC7C5DE6A7F}"/>
              </a:ext>
            </a:extLst>
          </p:cNvPr>
          <p:cNvSpPr txBox="1"/>
          <p:nvPr/>
        </p:nvSpPr>
        <p:spPr>
          <a:xfrm>
            <a:off x="2633880" y="4386943"/>
            <a:ext cx="137723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Giovanni Greco, </a:t>
            </a:r>
          </a:p>
          <a:p>
            <a:r>
              <a:rPr lang="sv-CH" dirty="0"/>
              <a:t>PhD candidate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CE5CAC7-CA1C-5E49-2B6B-2092BBA7F97A}"/>
              </a:ext>
            </a:extLst>
          </p:cNvPr>
          <p:cNvSpPr txBox="1"/>
          <p:nvPr/>
        </p:nvSpPr>
        <p:spPr>
          <a:xfrm>
            <a:off x="4289012" y="4364252"/>
            <a:ext cx="133587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Scherwin Bajka, </a:t>
            </a:r>
          </a:p>
          <a:p>
            <a:r>
              <a:rPr lang="sv-CH" dirty="0"/>
              <a:t>PhD candidate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A8278FA2-892C-9D54-D822-2BE495F50277}"/>
              </a:ext>
            </a:extLst>
          </p:cNvPr>
          <p:cNvSpPr txBox="1"/>
          <p:nvPr/>
        </p:nvSpPr>
        <p:spPr>
          <a:xfrm>
            <a:off x="5981894" y="4405919"/>
            <a:ext cx="120731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Cecilia Ivardi, </a:t>
            </a:r>
          </a:p>
          <a:p>
            <a:r>
              <a:rPr lang="sv-CH" dirty="0"/>
              <a:t>PhD candidate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3D4676AC-9B83-51C9-7282-602EA986CAA4}"/>
              </a:ext>
            </a:extLst>
          </p:cNvPr>
          <p:cNvSpPr txBox="1"/>
          <p:nvPr/>
        </p:nvSpPr>
        <p:spPr>
          <a:xfrm>
            <a:off x="7349785" y="4456874"/>
            <a:ext cx="144738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Dr. Linda Wanklin</a:t>
            </a:r>
          </a:p>
        </p:txBody>
      </p:sp>
      <p:pic>
        <p:nvPicPr>
          <p:cNvPr id="1058" name="Picture 34">
            <a:extLst>
              <a:ext uri="{FF2B5EF4-FFF2-40B4-BE49-F238E27FC236}">
                <a16:creationId xmlns:a16="http://schemas.microsoft.com/office/drawing/2014/main" id="{BEAEFA3B-F481-2F16-D797-C388B023A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665" y="1389027"/>
            <a:ext cx="1362227" cy="136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45804540-81ED-224A-A9D5-05122180A555}"/>
              </a:ext>
            </a:extLst>
          </p:cNvPr>
          <p:cNvSpPr txBox="1"/>
          <p:nvPr/>
        </p:nvSpPr>
        <p:spPr>
          <a:xfrm>
            <a:off x="3706818" y="1362092"/>
            <a:ext cx="123674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dirty="0"/>
              <a:t>Prof. Annatina </a:t>
            </a:r>
          </a:p>
          <a:p>
            <a:r>
              <a:rPr lang="sv-CH" dirty="0"/>
              <a:t>Aerne</a:t>
            </a:r>
          </a:p>
        </p:txBody>
      </p:sp>
      <p:pic>
        <p:nvPicPr>
          <p:cNvPr id="2" name="Picture 2" descr="Trinity College Dublin | Qualia Analytics">
            <a:extLst>
              <a:ext uri="{FF2B5EF4-FFF2-40B4-BE49-F238E27FC236}">
                <a16:creationId xmlns:a16="http://schemas.microsoft.com/office/drawing/2014/main" id="{DE337889-62ED-7F3F-763D-5D7D0B20D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452" y="1840584"/>
            <a:ext cx="718289" cy="49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64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1B2D09-AE68-71D2-A8CE-1C5386C6C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The Research Programme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9216083-4533-8022-CC93-325423DCBC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CH"/>
          </a:p>
        </p:txBody>
      </p:sp>
    </p:spTree>
    <p:extLst>
      <p:ext uri="{BB962C8B-B14F-4D97-AF65-F5344CB8AC3E}">
        <p14:creationId xmlns:p14="http://schemas.microsoft.com/office/powerpoint/2010/main" val="904671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9E1522-DF89-B43A-D471-E66804B8A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609662"/>
          </a:xfrm>
        </p:spPr>
        <p:txBody>
          <a:bodyPr anchor="t">
            <a:normAutofit/>
          </a:bodyPr>
          <a:lstStyle/>
          <a:p>
            <a:r>
              <a:rPr lang="de-CH" dirty="0"/>
              <a:t>The GOVPET </a:t>
            </a:r>
            <a:r>
              <a:rPr lang="de-CH" dirty="0" err="1"/>
              <a:t>research</a:t>
            </a:r>
            <a:r>
              <a:rPr lang="de-CH" dirty="0"/>
              <a:t> </a:t>
            </a:r>
            <a:r>
              <a:rPr lang="de-CH" dirty="0" err="1"/>
              <a:t>programme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BE7D6CD-C3F7-1282-7747-9938CF6503F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571600" y="4767263"/>
            <a:ext cx="216000" cy="273844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559FC98-AF75-4A00-A03C-DF9FEBF6BCB9}" type="slidenum">
              <a:rPr lang="en-GB" smtClean="0"/>
              <a:pPr>
                <a:spcAft>
                  <a:spcPts val="600"/>
                </a:spcAft>
              </a:pPr>
              <a:t>5</a:t>
            </a:fld>
            <a:endParaRPr lang="en-GB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4F61F17-8296-2CE7-D4F2-95747D496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" r="1100"/>
          <a:stretch/>
        </p:blipFill>
        <p:spPr>
          <a:xfrm>
            <a:off x="95794" y="1195825"/>
            <a:ext cx="8750552" cy="309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66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C22D5-67EA-A1D3-7DD9-2531AD30C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67AC1-4855-92C3-EF7A-841AAA0B3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609662"/>
          </a:xfrm>
        </p:spPr>
        <p:txBody>
          <a:bodyPr anchor="t">
            <a:normAutofit/>
          </a:bodyPr>
          <a:lstStyle/>
          <a:p>
            <a:r>
              <a:rPr lang="de-CH" dirty="0"/>
              <a:t>The GOVPET </a:t>
            </a:r>
            <a:r>
              <a:rPr lang="de-CH" dirty="0" err="1"/>
              <a:t>research</a:t>
            </a:r>
            <a:r>
              <a:rPr lang="de-CH" dirty="0"/>
              <a:t> </a:t>
            </a:r>
            <a:r>
              <a:rPr lang="de-CH" dirty="0" err="1"/>
              <a:t>programme</a:t>
            </a:r>
            <a:endParaRPr lang="de-CH" dirty="0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A6BA49D-ABD5-A3FF-E148-FBE8E092B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9223" y="1352504"/>
            <a:ext cx="3948982" cy="3688603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/>
              <a:t>Methodological pluralism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/>
              <a:t>Comparative perspectives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/>
              <a:t>Broad theoretical debates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/>
              <a:t>Policy relevance</a:t>
            </a:r>
          </a:p>
          <a:p>
            <a:endParaRPr lang="en-US" sz="19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2E9289-F257-CB03-E0A4-0644188F6C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571600" y="4767263"/>
            <a:ext cx="216000" cy="273844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559FC98-AF75-4A00-A03C-DF9FEBF6BCB9}" type="slidenum">
              <a:rPr lang="en-GB" smtClean="0"/>
              <a:pPr>
                <a:spcAft>
                  <a:spcPts val="600"/>
                </a:spcAft>
              </a:pPr>
              <a:t>6</a:t>
            </a:fld>
            <a:endParaRPr lang="en-GB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176997-2113-C259-59F1-13B551667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" r="1100"/>
          <a:stretch/>
        </p:blipFill>
        <p:spPr>
          <a:xfrm>
            <a:off x="95795" y="1599480"/>
            <a:ext cx="4400849" cy="155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4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C22D5-67EA-A1D3-7DD9-2531AD30C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67AC1-4855-92C3-EF7A-841AAA0B3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609662"/>
          </a:xfrm>
        </p:spPr>
        <p:txBody>
          <a:bodyPr anchor="t">
            <a:normAutofit/>
          </a:bodyPr>
          <a:lstStyle/>
          <a:p>
            <a:r>
              <a:rPr lang="de-CH" dirty="0" err="1"/>
              <a:t>Recent</a:t>
            </a:r>
            <a:r>
              <a:rPr lang="de-CH" dirty="0"/>
              <a:t> </a:t>
            </a:r>
            <a:r>
              <a:rPr lang="de-CH" dirty="0" err="1"/>
              <a:t>headline</a:t>
            </a:r>
            <a:r>
              <a:rPr lang="de-CH" dirty="0"/>
              <a:t> </a:t>
            </a:r>
            <a:r>
              <a:rPr lang="de-CH" dirty="0" err="1"/>
              <a:t>publications</a:t>
            </a:r>
            <a:endParaRPr lang="de-CH" dirty="0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A6BA49D-ABD5-A3FF-E148-FBE8E092B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6400" y="1132113"/>
            <a:ext cx="6052637" cy="3711735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150" dirty="0" err="1"/>
              <a:t>Chuard</a:t>
            </a:r>
            <a:r>
              <a:rPr lang="en-GB" sz="1150" dirty="0"/>
              <a:t>, C., </a:t>
            </a:r>
            <a:r>
              <a:rPr lang="en-GB" sz="1150" b="1" dirty="0"/>
              <a:t>Aerne, A</a:t>
            </a:r>
            <a:r>
              <a:rPr lang="en-GB" sz="1150" dirty="0"/>
              <a:t>., Eugster, B. &amp; </a:t>
            </a:r>
            <a:r>
              <a:rPr lang="en-GB" sz="1150" dirty="0" err="1"/>
              <a:t>Hodler</a:t>
            </a:r>
            <a:r>
              <a:rPr lang="en-GB" sz="1150" dirty="0"/>
              <a:t>, R. (2025, forthcoming). Ethnic clustering in schools and early career outcomes. </a:t>
            </a:r>
            <a:r>
              <a:rPr lang="en-GB" sz="1150" i="1" dirty="0"/>
              <a:t>Economics of Education Review</a:t>
            </a:r>
            <a:r>
              <a:rPr lang="en-GB" sz="115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150" b="1" dirty="0"/>
              <a:t>Otmani, I</a:t>
            </a:r>
            <a:r>
              <a:rPr lang="en-GB" sz="1150" dirty="0"/>
              <a:t>. (2024). Towards a ‘low ambition equilibrium’: Managing refugee aspirations during the integration process in Switzerland. </a:t>
            </a:r>
            <a:r>
              <a:rPr lang="en-GB" sz="1150" i="1" dirty="0"/>
              <a:t>Journal of Ethnic and Migration Studies</a:t>
            </a:r>
            <a:r>
              <a:rPr lang="en-GB" sz="1150" dirty="0"/>
              <a:t>, 50(4), 854-872.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150" b="1" dirty="0"/>
              <a:t>Graf, L</a:t>
            </a:r>
            <a:r>
              <a:rPr lang="en-GB" sz="1150" dirty="0"/>
              <a:t>., Lohse, A. P., &amp; Bernhard, N. (2024). Varieties of Work-based Higher Education: France, Germany and the United States Compared. </a:t>
            </a:r>
            <a:r>
              <a:rPr lang="en-GB" sz="1150" i="1" dirty="0"/>
              <a:t>International Journal of Training and Development</a:t>
            </a:r>
            <a:r>
              <a:rPr lang="en-GB" sz="1150" dirty="0"/>
              <a:t>, 1-19.</a:t>
            </a:r>
            <a:endParaRPr lang="en-US" sz="115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150" dirty="0"/>
              <a:t>Carstensen, M. B. &amp; </a:t>
            </a:r>
            <a:r>
              <a:rPr lang="en-US" sz="1150" b="1" dirty="0"/>
              <a:t>Emmenegger, P. </a:t>
            </a:r>
            <a:r>
              <a:rPr lang="en-US" sz="1150" dirty="0"/>
              <a:t>(Eds.) </a:t>
            </a:r>
            <a:r>
              <a:rPr lang="en-GB" sz="1150" dirty="0"/>
              <a:t>(2023). Special Issue: Education as Social Policy: New Tensions in Maturing Knowledge Economies. </a:t>
            </a:r>
            <a:r>
              <a:rPr lang="en-GB" sz="1150" i="1" dirty="0"/>
              <a:t>Social Policy and Administration, 57</a:t>
            </a:r>
            <a:r>
              <a:rPr lang="en-GB" sz="1150" dirty="0"/>
              <a:t>(2).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150" b="1" dirty="0"/>
              <a:t>Emmenegger, P., Bajka, S. M. &amp; Ivardi, C.</a:t>
            </a:r>
            <a:r>
              <a:rPr lang="da-DK" sz="1150" dirty="0"/>
              <a:t> (2023). </a:t>
            </a:r>
            <a:r>
              <a:rPr lang="en-GB" sz="1150" dirty="0"/>
              <a:t>How Coordinated Capitalism Adapts to the Knowledge Economy: Different Upskilling Strategies in Germany and Switzerland. </a:t>
            </a:r>
            <a:r>
              <a:rPr lang="en-GB" sz="1150" i="1" dirty="0"/>
              <a:t>Swiss Political Science Review, 29</a:t>
            </a:r>
            <a:r>
              <a:rPr lang="en-GB" sz="1150" dirty="0"/>
              <a:t>(4), 355-378.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150" dirty="0"/>
              <a:t>Giudici, A., Gingrich, J., Chevalier, T. &amp; </a:t>
            </a:r>
            <a:r>
              <a:rPr lang="en-GB" sz="1150" b="1" dirty="0"/>
              <a:t>Haslberger, M. </a:t>
            </a:r>
            <a:r>
              <a:rPr lang="en-GB" sz="1150" dirty="0"/>
              <a:t>(2023). Center-right Parties and Post-War Secondary Education. </a:t>
            </a:r>
            <a:r>
              <a:rPr lang="en-GB" sz="1150" i="1" dirty="0"/>
              <a:t>Comparative Politics, 55</a:t>
            </a:r>
            <a:r>
              <a:rPr lang="en-GB" sz="1150" dirty="0"/>
              <a:t>(2), 193-218.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150" b="1" dirty="0"/>
              <a:t>Graf, L., </a:t>
            </a:r>
            <a:r>
              <a:rPr lang="en-GB" sz="1150" b="1" dirty="0" err="1"/>
              <a:t>Strebel</a:t>
            </a:r>
            <a:r>
              <a:rPr lang="en-GB" sz="1150" b="1" dirty="0"/>
              <a:t>, A. &amp; Emmenegger, P.</a:t>
            </a:r>
            <a:r>
              <a:rPr lang="en-GB" sz="1150" dirty="0"/>
              <a:t> (2023). State‐led bricolage and the extension of collective governance: Hybridity in the Swiss skill formation system. </a:t>
            </a:r>
            <a:r>
              <a:rPr lang="en-GB" sz="1150" i="1" dirty="0"/>
              <a:t>Regulation &amp; Governance</a:t>
            </a:r>
            <a:r>
              <a:rPr lang="en-GB" sz="1150" dirty="0"/>
              <a:t>, 17(1), 103-120.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150" b="1" dirty="0"/>
              <a:t>Bonoli, G. &amp; Emmenegger, P. </a:t>
            </a:r>
            <a:r>
              <a:rPr lang="en-US" sz="1150" dirty="0"/>
              <a:t>(Eds.) (2022). Collective Skill Formation in the Knowledge Economy. Oxford: Oxford University Press.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150" dirty="0"/>
              <a:t>…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2E9289-F257-CB03-E0A4-0644188F6C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571600" y="4767263"/>
            <a:ext cx="216000" cy="273844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559FC98-AF75-4A00-A03C-DF9FEBF6BCB9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  <p:pic>
        <p:nvPicPr>
          <p:cNvPr id="16" name="Picture 15" descr="A close-up of a blue building&#10;&#10;AI-generated content may be incorrect.">
            <a:extLst>
              <a:ext uri="{FF2B5EF4-FFF2-40B4-BE49-F238E27FC236}">
                <a16:creationId xmlns:a16="http://schemas.microsoft.com/office/drawing/2014/main" id="{3C8AFAF6-3483-D81A-B494-74F1CAE47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120" y="0"/>
            <a:ext cx="2064880" cy="1493123"/>
          </a:xfrm>
          <a:prstGeom prst="rect">
            <a:avLst/>
          </a:prstGeom>
        </p:spPr>
      </p:pic>
      <p:pic>
        <p:nvPicPr>
          <p:cNvPr id="18" name="Picture 17" descr="A cell phone with text on it&#10;&#10;AI-generated content may be incorrect.">
            <a:extLst>
              <a:ext uri="{FF2B5EF4-FFF2-40B4-BE49-F238E27FC236}">
                <a16:creationId xmlns:a16="http://schemas.microsoft.com/office/drawing/2014/main" id="{C708189A-9641-F02E-32BB-172579ECA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360">
            <a:off x="6770702" y="1354599"/>
            <a:ext cx="1919753" cy="956886"/>
          </a:xfrm>
          <a:prstGeom prst="rect">
            <a:avLst/>
          </a:prstGeom>
        </p:spPr>
      </p:pic>
      <p:pic>
        <p:nvPicPr>
          <p:cNvPr id="20" name="Picture 1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464ABCF-86D0-C58A-2997-B5FEC06A2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7975">
            <a:off x="6883650" y="2055627"/>
            <a:ext cx="2260350" cy="879025"/>
          </a:xfrm>
          <a:prstGeom prst="rect">
            <a:avLst/>
          </a:prstGeom>
        </p:spPr>
      </p:pic>
      <p:pic>
        <p:nvPicPr>
          <p:cNvPr id="22" name="Picture 21" descr="A close-up of a map&#10;&#10;AI-generated content may be incorrect.">
            <a:extLst>
              <a:ext uri="{FF2B5EF4-FFF2-40B4-BE49-F238E27FC236}">
                <a16:creationId xmlns:a16="http://schemas.microsoft.com/office/drawing/2014/main" id="{62CDEDA0-7BEC-A3D7-ACCE-A73B801B4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325" y="2836560"/>
            <a:ext cx="1162835" cy="835276"/>
          </a:xfrm>
          <a:prstGeom prst="rect">
            <a:avLst/>
          </a:prstGeom>
        </p:spPr>
      </p:pic>
      <p:pic>
        <p:nvPicPr>
          <p:cNvPr id="5" name="Picture 4" descr="A cover of a magazine&#10;&#10;AI-generated content may be incorrect.">
            <a:extLst>
              <a:ext uri="{FF2B5EF4-FFF2-40B4-BE49-F238E27FC236}">
                <a16:creationId xmlns:a16="http://schemas.microsoft.com/office/drawing/2014/main" id="{C1FA5A65-1E3B-82CB-BE41-68A21E5E00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16" y="2976415"/>
            <a:ext cx="797783" cy="1127756"/>
          </a:xfrm>
          <a:prstGeom prst="rect">
            <a:avLst/>
          </a:prstGeom>
        </p:spPr>
      </p:pic>
      <p:pic>
        <p:nvPicPr>
          <p:cNvPr id="7" name="Picture 6" descr="A grey and white sign with blue letters&#10;&#10;AI-generated content may be incorrect.">
            <a:extLst>
              <a:ext uri="{FF2B5EF4-FFF2-40B4-BE49-F238E27FC236}">
                <a16:creationId xmlns:a16="http://schemas.microsoft.com/office/drawing/2014/main" id="{DFFEB07C-09FC-8B32-BD98-62BCA4857C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5682">
            <a:off x="6807584" y="3875506"/>
            <a:ext cx="2412482" cy="31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80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0815C5-B2D7-9858-8F4C-80A53C6FA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Ongoing</a:t>
            </a:r>
            <a:r>
              <a:rPr lang="sv-CH" dirty="0"/>
              <a:t> Projects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218E0B6-E6C0-047A-23C0-B3CD29000E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(</a:t>
            </a:r>
            <a:r>
              <a:rPr lang="de-DE" dirty="0" err="1"/>
              <a:t>Selection</a:t>
            </a:r>
            <a:r>
              <a:rPr lang="de-DE" dirty="0"/>
              <a:t>)</a:t>
            </a:r>
            <a:endParaRPr lang="sv-CH" dirty="0"/>
          </a:p>
        </p:txBody>
      </p:sp>
    </p:spTree>
    <p:extLst>
      <p:ext uri="{BB962C8B-B14F-4D97-AF65-F5344CB8AC3E}">
        <p14:creationId xmlns:p14="http://schemas.microsoft.com/office/powerpoint/2010/main" val="310901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69D0BD-3717-BFDE-A67A-8F3B480AA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0" dirty="0">
                <a:effectLst/>
              </a:rPr>
              <a:t>A selection of our ongoing projects</a:t>
            </a:r>
            <a:br>
              <a:rPr lang="sv-SE" b="0" dirty="0">
                <a:effectLst/>
              </a:rPr>
            </a:br>
            <a:endParaRPr lang="sv-CH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9340E2F-EA0E-27D3-F660-682EFACB1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969962"/>
            <a:ext cx="8328024" cy="3203576"/>
          </a:xfrm>
        </p:spPr>
        <p:txBody>
          <a:bodyPr>
            <a:noAutofit/>
          </a:bodyPr>
          <a:lstStyle/>
          <a:p>
            <a:pPr marL="342900" indent="-342900" algn="l">
              <a:buFont typeface="Wingdings" pitchFamily="2" charset="2"/>
              <a:buChar char="v"/>
            </a:pPr>
            <a:r>
              <a:rPr lang="sv-SE" sz="1800" dirty="0">
                <a:solidFill>
                  <a:srgbClr val="000000"/>
                </a:solidFill>
              </a:rPr>
              <a:t>General population s</a:t>
            </a:r>
            <a:r>
              <a:rPr lang="sv-SE" sz="1800" b="0" i="0" u="none" strike="noStrike" dirty="0">
                <a:solidFill>
                  <a:srgbClr val="000000"/>
                </a:solidFill>
                <a:effectLst/>
              </a:rPr>
              <a:t>urvey on prestige and attractiveness of educational tracks</a:t>
            </a:r>
          </a:p>
          <a:p>
            <a:pPr marL="342900" indent="-342900" algn="l">
              <a:buFont typeface="Wingdings" pitchFamily="2" charset="2"/>
              <a:buChar char="v"/>
            </a:pPr>
            <a:endParaRPr lang="sv-SE" sz="1800" dirty="0">
              <a:solidFill>
                <a:srgbClr val="00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de-DE" sz="1800" dirty="0">
                <a:solidFill>
                  <a:srgbClr val="000000"/>
                </a:solidFill>
              </a:rPr>
              <a:t>Survey </a:t>
            </a:r>
            <a:r>
              <a:rPr lang="de-DE" sz="1800" dirty="0" err="1">
                <a:solidFill>
                  <a:srgbClr val="000000"/>
                </a:solidFill>
              </a:rPr>
              <a:t>of</a:t>
            </a:r>
            <a:r>
              <a:rPr lang="de-DE" sz="1800" dirty="0">
                <a:solidFill>
                  <a:srgbClr val="000000"/>
                </a:solidFill>
              </a:rPr>
              <a:t> Swiss </a:t>
            </a:r>
            <a:r>
              <a:rPr lang="de-DE" sz="1800" dirty="0" err="1">
                <a:solidFill>
                  <a:srgbClr val="000000"/>
                </a:solidFill>
              </a:rPr>
              <a:t>training</a:t>
            </a:r>
            <a:r>
              <a:rPr lang="de-DE" sz="1800" dirty="0">
                <a:solidFill>
                  <a:srgbClr val="000000"/>
                </a:solidFill>
              </a:rPr>
              <a:t> </a:t>
            </a:r>
            <a:r>
              <a:rPr lang="de-DE" sz="1800" dirty="0" err="1">
                <a:solidFill>
                  <a:srgbClr val="000000"/>
                </a:solidFill>
              </a:rPr>
              <a:t>firms</a:t>
            </a:r>
            <a:r>
              <a:rPr lang="de-DE" sz="1800" dirty="0">
                <a:solidFill>
                  <a:srgbClr val="000000"/>
                </a:solidFill>
              </a:rPr>
              <a:t> </a:t>
            </a:r>
            <a:endParaRPr lang="sv-SE" sz="1800" dirty="0">
              <a:solidFill>
                <a:srgbClr val="00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endParaRPr lang="sv-SE" sz="1800" dirty="0">
              <a:solidFill>
                <a:srgbClr val="00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sv-SE" sz="1800" dirty="0">
                <a:solidFill>
                  <a:srgbClr val="000000"/>
                </a:solidFill>
              </a:rPr>
              <a:t>Survey of adolescents on occupational preferences and gender segregation in VET</a:t>
            </a:r>
            <a:endParaRPr lang="sv-CH" sz="1800" dirty="0"/>
          </a:p>
          <a:p>
            <a:pPr marL="342900" indent="-342900" algn="l">
              <a:buFont typeface="Wingdings" pitchFamily="2" charset="2"/>
              <a:buChar char="v"/>
            </a:pPr>
            <a:endParaRPr lang="sv-SE" sz="1800" dirty="0">
              <a:solidFill>
                <a:srgbClr val="000000"/>
              </a:solidFill>
            </a:endParaRPr>
          </a:p>
          <a:p>
            <a:pPr marL="342900" indent="-342900" algn="l">
              <a:buFont typeface="Wingdings" pitchFamily="2" charset="2"/>
              <a:buChar char="v"/>
            </a:pPr>
            <a:r>
              <a:rPr lang="sv-SE" sz="1800" dirty="0">
                <a:solidFill>
                  <a:srgbClr val="000000"/>
                </a:solidFill>
              </a:rPr>
              <a:t>Labour market integration of refugees through VET</a:t>
            </a:r>
          </a:p>
          <a:p>
            <a:pPr algn="l"/>
            <a:endParaRPr lang="sv-SE" sz="1800" b="0" i="0" u="none" strike="noStrike" dirty="0">
              <a:solidFill>
                <a:srgbClr val="000000"/>
              </a:solidFill>
              <a:effectLst/>
            </a:endParaRPr>
          </a:p>
          <a:p>
            <a:pPr marL="342900" indent="-342900" algn="l">
              <a:buFont typeface="Wingdings" pitchFamily="2" charset="2"/>
              <a:buChar char="v"/>
            </a:pPr>
            <a:r>
              <a:rPr lang="sv-SE" sz="1800" b="0" i="0" u="none" strike="noStrike" dirty="0">
                <a:solidFill>
                  <a:srgbClr val="000000"/>
                </a:solidFill>
                <a:effectLst/>
              </a:rPr>
              <a:t>VET and adult education as re-skilling strategies in the age of skill shortage</a:t>
            </a:r>
          </a:p>
          <a:p>
            <a:pPr marL="342900" indent="-342900" algn="l">
              <a:buFont typeface="Wingdings" pitchFamily="2" charset="2"/>
              <a:buChar char="v"/>
            </a:pPr>
            <a:endParaRPr lang="sv-SE" sz="1800" dirty="0">
              <a:solidFill>
                <a:srgbClr val="000000"/>
              </a:solidFill>
            </a:endParaRPr>
          </a:p>
          <a:p>
            <a:pPr marL="342900" indent="-342900" algn="l">
              <a:buFont typeface="Wingdings" pitchFamily="2" charset="2"/>
              <a:buChar char="v"/>
            </a:pPr>
            <a:r>
              <a:rPr lang="sv-SE" sz="1800" dirty="0">
                <a:solidFill>
                  <a:srgbClr val="000000"/>
                </a:solidFill>
              </a:rPr>
              <a:t>Effects of VET on wage inequality in the knowledge economy</a:t>
            </a:r>
          </a:p>
          <a:p>
            <a:pPr marL="342900" indent="-342900" algn="l">
              <a:buFont typeface="Wingdings" pitchFamily="2" charset="2"/>
              <a:buChar char="v"/>
            </a:pPr>
            <a:endParaRPr lang="sv-SE" sz="1800" dirty="0">
              <a:solidFill>
                <a:srgbClr val="000000"/>
              </a:solidFill>
            </a:endParaRP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2E64112-B75F-BF8A-C65D-4BCA1DC03CD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41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2BF789-330A-E362-E06A-739B44D3D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 </a:t>
            </a:r>
            <a:r>
              <a:rPr lang="de-DE" dirty="0" err="1"/>
              <a:t>look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future</a:t>
            </a:r>
            <a:r>
              <a:rPr lang="de-DE" dirty="0"/>
              <a:t>…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8D845D-F181-E596-770B-191B3F243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800" dirty="0"/>
              <a:t>Overarching interest in the tensions between efficiency and inclusiveness of vocational education and training but adapt focus to take into account socio-structural changes as well as developments in policy and academic debates: </a:t>
            </a:r>
          </a:p>
          <a:p>
            <a:pPr marL="457200" indent="-369888">
              <a:buFont typeface="+mj-lt"/>
              <a:buAutoNum type="arabicParenBoth"/>
            </a:pPr>
            <a:r>
              <a:rPr lang="en-GB" sz="1800" dirty="0"/>
              <a:t>Labour and skill shortage</a:t>
            </a:r>
          </a:p>
          <a:p>
            <a:pPr marL="457200" indent="-369888">
              <a:buFont typeface="+mj-lt"/>
              <a:buAutoNum type="arabicParenBoth"/>
            </a:pPr>
            <a:r>
              <a:rPr lang="en-GB" sz="1800" dirty="0"/>
              <a:t>Skill requirements of the twin transition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r>
              <a:rPr lang="en-GB" sz="1800" dirty="0"/>
              <a:t>Four focus areas:</a:t>
            </a:r>
          </a:p>
          <a:p>
            <a:pPr marL="444500" lvl="1" indent="-357188">
              <a:buAutoNum type="arabicParenBoth"/>
            </a:pPr>
            <a:r>
              <a:rPr lang="en-GB" sz="1800" dirty="0"/>
              <a:t>The link between social policies and skill formation in the age of skill shortage</a:t>
            </a:r>
          </a:p>
          <a:p>
            <a:pPr marL="444500" lvl="1" indent="-357188">
              <a:buAutoNum type="arabicParenBoth"/>
            </a:pPr>
            <a:r>
              <a:rPr lang="en-GB" sz="1800" dirty="0"/>
              <a:t>Making the most of the human capital brought by migration</a:t>
            </a:r>
          </a:p>
          <a:p>
            <a:pPr marL="444500" lvl="1" indent="-357188">
              <a:buAutoNum type="arabicParenBoth"/>
            </a:pPr>
            <a:r>
              <a:rPr lang="en-GB" sz="1800" dirty="0"/>
              <a:t>The political economy of skill formation for the twin transition</a:t>
            </a:r>
          </a:p>
          <a:p>
            <a:pPr marL="444500" lvl="1" indent="-357188">
              <a:buAutoNum type="arabicParenBoth"/>
            </a:pPr>
            <a:r>
              <a:rPr lang="en-GB" sz="1800" dirty="0"/>
              <a:t>Generative artificial intelligence and skill formation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951FA29-6F8C-63AA-DB98-1A50EE475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198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296CC6-5FF5-BB2C-318C-136BFD439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Today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95753CB-D100-5E20-9D33-D29840819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CH"/>
          </a:p>
        </p:txBody>
      </p:sp>
    </p:spTree>
    <p:extLst>
      <p:ext uri="{BB962C8B-B14F-4D97-AF65-F5344CB8AC3E}">
        <p14:creationId xmlns:p14="http://schemas.microsoft.com/office/powerpoint/2010/main" val="1652163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145450-D7C9-CAAF-E243-8D7E4186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Today we highlight…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40B6A61-28F6-E532-0725-3F50EC707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276348"/>
            <a:ext cx="4122738" cy="349091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sv-SE" sz="2300" b="1" dirty="0">
                <a:effectLst/>
              </a:rPr>
              <a:t>Reconciling employer coordination and social solidarity</a:t>
            </a:r>
          </a:p>
          <a:p>
            <a:endParaRPr lang="sv-SE" sz="2100" b="1" dirty="0"/>
          </a:p>
          <a:p>
            <a:endParaRPr lang="sv-SE" sz="2100" b="1" dirty="0"/>
          </a:p>
          <a:p>
            <a:endParaRPr lang="sv-SE" sz="2100" b="0" i="0" u="none" strike="noStrike" dirty="0">
              <a:solidFill>
                <a:srgbClr val="000000"/>
              </a:solidFill>
              <a:effectLst/>
            </a:endParaRPr>
          </a:p>
          <a:p>
            <a:endParaRPr lang="sv-SE" sz="2100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sv-SE" sz="2300" b="0" i="0" u="none" strike="noStrike" dirty="0">
                <a:solidFill>
                  <a:srgbClr val="000000"/>
                </a:solidFill>
                <a:effectLst/>
              </a:rPr>
              <a:t>Survey on prestige and attractiveness of </a:t>
            </a:r>
            <a:r>
              <a:rPr lang="sv-SE" sz="2300" b="0" i="0" u="none" strike="noStrike" dirty="0" err="1">
                <a:solidFill>
                  <a:srgbClr val="000000"/>
                </a:solidFill>
                <a:effectLst/>
              </a:rPr>
              <a:t>educational</a:t>
            </a:r>
            <a:r>
              <a:rPr lang="sv-SE" sz="23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sv-SE" sz="2300" b="0" i="0" u="none" strike="noStrike" dirty="0" err="1">
                <a:solidFill>
                  <a:srgbClr val="000000"/>
                </a:solidFill>
                <a:effectLst/>
              </a:rPr>
              <a:t>tracks</a:t>
            </a:r>
            <a:endParaRPr lang="sv-SE" sz="2100" b="0" dirty="0">
              <a:effectLst/>
            </a:endParaRPr>
          </a:p>
          <a:p>
            <a:endParaRPr lang="sv-SE" sz="2100" dirty="0"/>
          </a:p>
          <a:p>
            <a:endParaRPr lang="sv-SE" sz="2100" dirty="0"/>
          </a:p>
          <a:p>
            <a:endParaRPr lang="sv-SE" sz="2100" dirty="0"/>
          </a:p>
          <a:p>
            <a:r>
              <a:rPr lang="sv-SE" sz="2300" b="0" i="1" dirty="0">
                <a:effectLst/>
              </a:rPr>
              <a:t>When Top-Down Imposition Meets Bottom-Up Skepticism: The Relative Attractiveness Deficit of VET in Europe </a:t>
            </a:r>
            <a:br>
              <a:rPr lang="sv-SE" b="0" dirty="0">
                <a:effectLst/>
              </a:rPr>
            </a:br>
            <a:endParaRPr lang="sv-CH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54E97B6-4F01-F549-654A-FE63B94E8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2487" y="1274794"/>
            <a:ext cx="4122737" cy="3203575"/>
          </a:xfrm>
        </p:spPr>
        <p:txBody>
          <a:bodyPr>
            <a:normAutofit/>
          </a:bodyPr>
          <a:lstStyle/>
          <a:p>
            <a:r>
              <a:rPr lang="sv-SE" sz="1800" b="1" dirty="0">
                <a:effectLst/>
              </a:rPr>
              <a:t>Adapting skill formation to the knowledge economy</a:t>
            </a:r>
          </a:p>
          <a:p>
            <a:endParaRPr lang="sv-SE" sz="1800" b="1" dirty="0">
              <a:effectLst/>
            </a:endParaRPr>
          </a:p>
          <a:p>
            <a:endParaRPr lang="sv-SE" sz="1800" b="1" dirty="0"/>
          </a:p>
          <a:p>
            <a:endParaRPr lang="sv-SE" sz="1800" b="0" i="1" u="none" strike="noStrike" dirty="0">
              <a:solidFill>
                <a:srgbClr val="000000"/>
              </a:solidFill>
              <a:effectLst/>
            </a:endParaRPr>
          </a:p>
          <a:p>
            <a:r>
              <a:rPr lang="sv-SE" sz="1800" b="0" i="1" u="none" strike="noStrike" dirty="0">
                <a:solidFill>
                  <a:srgbClr val="000000"/>
                </a:solidFill>
                <a:effectLst/>
              </a:rPr>
              <a:t>The Missing Link: Technological Change, Dual VET, and Social Policy Preferences</a:t>
            </a:r>
            <a:endParaRPr lang="sv-SE" sz="1800" i="1" dirty="0">
              <a:solidFill>
                <a:srgbClr val="000000"/>
              </a:solidFill>
            </a:endParaRPr>
          </a:p>
          <a:p>
            <a:endParaRPr lang="sv-CH" sz="1600" b="1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08F9CD7-B4BB-7503-A48E-5B5F0ED5B55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8" name="Ned 7">
            <a:extLst>
              <a:ext uri="{FF2B5EF4-FFF2-40B4-BE49-F238E27FC236}">
                <a16:creationId xmlns:a16="http://schemas.microsoft.com/office/drawing/2014/main" id="{79E39438-88F1-1365-92E0-971E7B44AB57}"/>
              </a:ext>
            </a:extLst>
          </p:cNvPr>
          <p:cNvSpPr/>
          <p:nvPr/>
        </p:nvSpPr>
        <p:spPr>
          <a:xfrm>
            <a:off x="2177829" y="1974524"/>
            <a:ext cx="282342" cy="5293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CH"/>
          </a:p>
        </p:txBody>
      </p:sp>
      <p:sp>
        <p:nvSpPr>
          <p:cNvPr id="9" name="Ned 8">
            <a:extLst>
              <a:ext uri="{FF2B5EF4-FFF2-40B4-BE49-F238E27FC236}">
                <a16:creationId xmlns:a16="http://schemas.microsoft.com/office/drawing/2014/main" id="{694EE124-8D91-4925-5D05-B33A3436C188}"/>
              </a:ext>
            </a:extLst>
          </p:cNvPr>
          <p:cNvSpPr/>
          <p:nvPr/>
        </p:nvSpPr>
        <p:spPr>
          <a:xfrm>
            <a:off x="2156055" y="3021804"/>
            <a:ext cx="282342" cy="5293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CH"/>
          </a:p>
        </p:txBody>
      </p:sp>
      <p:sp>
        <p:nvSpPr>
          <p:cNvPr id="10" name="Ned 9">
            <a:extLst>
              <a:ext uri="{FF2B5EF4-FFF2-40B4-BE49-F238E27FC236}">
                <a16:creationId xmlns:a16="http://schemas.microsoft.com/office/drawing/2014/main" id="{9575E846-E8D3-7DA2-9048-F5EA2235C018}"/>
              </a:ext>
            </a:extLst>
          </p:cNvPr>
          <p:cNvSpPr/>
          <p:nvPr/>
        </p:nvSpPr>
        <p:spPr>
          <a:xfrm>
            <a:off x="6367665" y="1858027"/>
            <a:ext cx="282342" cy="5293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CH"/>
          </a:p>
        </p:txBody>
      </p:sp>
    </p:spTree>
    <p:extLst>
      <p:ext uri="{BB962C8B-B14F-4D97-AF65-F5344CB8AC3E}">
        <p14:creationId xmlns:p14="http://schemas.microsoft.com/office/powerpoint/2010/main" val="3753313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E3C39F-F619-910D-6C7B-A1BFD2AF8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sv-SE" sz="3100" b="0" i="0" u="none" strike="noStrike" dirty="0">
                <a:solidFill>
                  <a:srgbClr val="000000"/>
                </a:solidFill>
                <a:effectLst/>
                <a:latin typeface="Gill Sans MT Pro"/>
              </a:rPr>
            </a:br>
            <a:br>
              <a:rPr lang="sv-SE" sz="3100" b="0" i="0" u="none" strike="noStrike" dirty="0">
                <a:solidFill>
                  <a:srgbClr val="000000"/>
                </a:solidFill>
                <a:effectLst/>
                <a:latin typeface="Gill Sans MT Pro"/>
              </a:rPr>
            </a:br>
            <a:br>
              <a:rPr lang="sv-SE" sz="3100" b="0" i="0" u="none" strike="noStrike" dirty="0">
                <a:solidFill>
                  <a:srgbClr val="000000"/>
                </a:solidFill>
                <a:effectLst/>
                <a:latin typeface="Gill Sans MT Pro"/>
              </a:rPr>
            </a:br>
            <a:br>
              <a:rPr lang="sv-SE" sz="3100" b="0" i="0" u="none" strike="noStrike" dirty="0">
                <a:solidFill>
                  <a:srgbClr val="000000"/>
                </a:solidFill>
                <a:effectLst/>
                <a:latin typeface="Gill Sans MT Pro"/>
              </a:rPr>
            </a:br>
            <a:r>
              <a:rPr lang="sv-SE" sz="4000" b="0" i="0" u="none" strike="noStrike" dirty="0">
                <a:solidFill>
                  <a:srgbClr val="000000"/>
                </a:solidFill>
                <a:effectLst/>
              </a:rPr>
              <a:t>Survey on prestige and attractiveness of educational tracks</a:t>
            </a:r>
            <a:endParaRPr lang="sv-CH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FB1545E-74A3-D747-F015-548625667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000" y="3163850"/>
            <a:ext cx="6025617" cy="1478308"/>
          </a:xfrm>
        </p:spPr>
        <p:txBody>
          <a:bodyPr/>
          <a:lstStyle/>
          <a:p>
            <a:r>
              <a:rPr lang="sv-CH" dirty="0"/>
              <a:t>Aerne, Bajka, Bonoli, Emmenegger, Haslberger, Ivardi, Vahidi and Wilson</a:t>
            </a:r>
          </a:p>
        </p:txBody>
      </p:sp>
    </p:spTree>
    <p:extLst>
      <p:ext uri="{BB962C8B-B14F-4D97-AF65-F5344CB8AC3E}">
        <p14:creationId xmlns:p14="http://schemas.microsoft.com/office/powerpoint/2010/main" val="59431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08CA04-43D7-25D9-1163-53E3A8557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Objectives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DD1DA06-26E4-B317-A2B9-2B6D51DFD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v"/>
              <a:defRPr/>
            </a:pPr>
            <a:r>
              <a:rPr lang="sv-SE" sz="2100" dirty="0" err="1"/>
              <a:t>What’s</a:t>
            </a:r>
            <a:r>
              <a:rPr lang="sv-SE" sz="2100" dirty="0"/>
              <a:t> the </a:t>
            </a:r>
            <a:r>
              <a:rPr lang="sv-SE" sz="2100" dirty="0" err="1"/>
              <a:t>attractiveness</a:t>
            </a:r>
            <a:r>
              <a:rPr lang="sv-SE" sz="2100" dirty="0"/>
              <a:t> </a:t>
            </a:r>
            <a:r>
              <a:rPr lang="sv-SE" sz="2100" dirty="0" err="1"/>
              <a:t>of</a:t>
            </a:r>
            <a:r>
              <a:rPr lang="sv-SE" sz="2100" dirty="0"/>
              <a:t> </a:t>
            </a:r>
            <a:r>
              <a:rPr lang="sv-SE" sz="2100" dirty="0" err="1"/>
              <a:t>vocational</a:t>
            </a:r>
            <a:r>
              <a:rPr lang="sv-SE" sz="2100" dirty="0"/>
              <a:t> </a:t>
            </a:r>
            <a:r>
              <a:rPr lang="sv-SE" sz="2100" dirty="0" err="1"/>
              <a:t>education</a:t>
            </a:r>
            <a:r>
              <a:rPr lang="sv-SE" sz="2100" dirty="0"/>
              <a:t> and </a:t>
            </a:r>
            <a:r>
              <a:rPr lang="sv-SE" sz="2100" dirty="0" err="1"/>
              <a:t>training</a:t>
            </a:r>
            <a:r>
              <a:rPr lang="sv-SE" sz="2100" dirty="0"/>
              <a:t> (VET) relative to </a:t>
            </a:r>
            <a:r>
              <a:rPr lang="sv-SE" sz="2100" dirty="0" err="1"/>
              <a:t>more</a:t>
            </a:r>
            <a:r>
              <a:rPr lang="sv-SE" sz="2100" dirty="0"/>
              <a:t> general and </a:t>
            </a:r>
            <a:r>
              <a:rPr lang="sv-SE" sz="2100" dirty="0" err="1"/>
              <a:t>academic</a:t>
            </a:r>
            <a:r>
              <a:rPr lang="sv-SE" sz="2100" dirty="0"/>
              <a:t> forms </a:t>
            </a:r>
            <a:r>
              <a:rPr lang="sv-SE" sz="2100" dirty="0" err="1"/>
              <a:t>of</a:t>
            </a:r>
            <a:r>
              <a:rPr lang="sv-SE" sz="2100" dirty="0"/>
              <a:t> </a:t>
            </a:r>
            <a:r>
              <a:rPr lang="sv-SE" sz="2100" dirty="0" err="1"/>
              <a:t>education</a:t>
            </a:r>
            <a:r>
              <a:rPr lang="sv-SE" sz="2100" dirty="0"/>
              <a:t>? </a:t>
            </a:r>
          </a:p>
          <a:p>
            <a:pPr>
              <a:defRPr/>
            </a:pPr>
            <a:endParaRPr lang="sv-SE" sz="2100" dirty="0"/>
          </a:p>
          <a:p>
            <a:pPr marL="342900" indent="-342900">
              <a:buFont typeface="Wingdings" pitchFamily="2" charset="2"/>
              <a:buChar char="v"/>
              <a:defRPr/>
            </a:pPr>
            <a:r>
              <a:rPr lang="sv-SE" sz="2100" dirty="0"/>
              <a:t>General population survey 7 diverse </a:t>
            </a:r>
            <a:r>
              <a:rPr lang="sv-SE" sz="2100" dirty="0" err="1"/>
              <a:t>European</a:t>
            </a:r>
            <a:r>
              <a:rPr lang="sv-SE" sz="2100" dirty="0"/>
              <a:t> </a:t>
            </a:r>
            <a:r>
              <a:rPr lang="sv-SE" sz="2100" dirty="0" err="1"/>
              <a:t>countries</a:t>
            </a:r>
            <a:r>
              <a:rPr lang="sv-SE" sz="2100" dirty="0"/>
              <a:t> (</a:t>
            </a:r>
            <a:r>
              <a:rPr lang="sv-SE" sz="2100" dirty="0" err="1"/>
              <a:t>Denmark</a:t>
            </a:r>
            <a:r>
              <a:rPr lang="sv-SE" sz="2100" dirty="0"/>
              <a:t>, </a:t>
            </a:r>
            <a:r>
              <a:rPr lang="sv-SE" sz="2100" dirty="0" err="1"/>
              <a:t>Germany</a:t>
            </a:r>
            <a:r>
              <a:rPr lang="sv-SE" sz="2100" dirty="0"/>
              <a:t>, </a:t>
            </a:r>
            <a:r>
              <a:rPr lang="sv-SE" sz="2100" dirty="0" err="1"/>
              <a:t>Switzerland</a:t>
            </a:r>
            <a:r>
              <a:rPr lang="sv-SE" sz="2100" dirty="0"/>
              <a:t>, England, </a:t>
            </a:r>
            <a:r>
              <a:rPr lang="sv-SE" sz="2100" dirty="0" err="1"/>
              <a:t>France</a:t>
            </a:r>
            <a:r>
              <a:rPr lang="sv-SE" sz="2100" dirty="0"/>
              <a:t>, Portugal, and Sweden) (n=1’600/country, total ca. </a:t>
            </a:r>
            <a:r>
              <a:rPr lang="sv-SE" sz="2100"/>
              <a:t>N=11’000</a:t>
            </a:r>
            <a:r>
              <a:rPr lang="sv-SE" sz="2100" dirty="0"/>
              <a:t>) </a:t>
            </a:r>
          </a:p>
          <a:p>
            <a:pPr marL="342900" indent="-342900">
              <a:buFont typeface="Wingdings" pitchFamily="2" charset="2"/>
              <a:buChar char="v"/>
              <a:defRPr/>
            </a:pPr>
            <a:endParaRPr lang="sv-SE" sz="2100" dirty="0"/>
          </a:p>
          <a:p>
            <a:pPr marL="342900" indent="-342900">
              <a:buFont typeface="Wingdings" pitchFamily="2" charset="2"/>
              <a:buChar char="v"/>
              <a:defRPr/>
            </a:pPr>
            <a:r>
              <a:rPr lang="sv-SE" sz="2100" dirty="0"/>
              <a:t>Cross-national </a:t>
            </a:r>
            <a:r>
              <a:rPr lang="sv-SE" sz="2100" dirty="0" err="1"/>
              <a:t>differences</a:t>
            </a:r>
            <a:r>
              <a:rPr lang="sv-SE" sz="2100" dirty="0"/>
              <a:t> and </a:t>
            </a:r>
            <a:r>
              <a:rPr lang="sv-SE" sz="2100" dirty="0" err="1"/>
              <a:t>similarities</a:t>
            </a:r>
            <a:r>
              <a:rPr lang="sv-SE" sz="2100" dirty="0"/>
              <a:t> in </a:t>
            </a:r>
            <a:r>
              <a:rPr lang="sv-SE" sz="2100" dirty="0" err="1"/>
              <a:t>factors</a:t>
            </a:r>
            <a:r>
              <a:rPr lang="sv-SE" sz="2100" dirty="0"/>
              <a:t> </a:t>
            </a:r>
            <a:r>
              <a:rPr lang="sv-SE" sz="2100" dirty="0" err="1"/>
              <a:t>promoting</a:t>
            </a:r>
            <a:r>
              <a:rPr lang="sv-SE" sz="2100" dirty="0"/>
              <a:t> </a:t>
            </a:r>
            <a:r>
              <a:rPr lang="sv-SE" sz="2100" dirty="0" err="1"/>
              <a:t>attractiveness</a:t>
            </a:r>
            <a:endParaRPr lang="sv-SE" sz="2100" dirty="0"/>
          </a:p>
          <a:p>
            <a:endParaRPr lang="sv-CH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67AA3E7-5715-2944-6341-D06EF26B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31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0C3CB-0BC3-96AC-0D25-A305F4D9D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36A885-A068-D3A3-8A30-3412F8527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609662"/>
          </a:xfrm>
        </p:spPr>
        <p:txBody>
          <a:bodyPr anchor="t">
            <a:normAutofit/>
          </a:bodyPr>
          <a:lstStyle/>
          <a:p>
            <a:r>
              <a:rPr lang="sv-CH" dirty="0"/>
              <a:t>Objectives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22D6AB7-FF53-46FE-7015-879ADA72E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559FC98-AF75-4A00-A03C-DF9FEBF6BCB9}" type="slidenum">
              <a:rPr lang="en-GB" smtClean="0"/>
              <a:pPr>
                <a:spcAft>
                  <a:spcPts val="600"/>
                </a:spcAft>
              </a:pPr>
              <a:t>15</a:t>
            </a:fld>
            <a:endParaRPr lang="en-GB"/>
          </a:p>
        </p:txBody>
      </p:sp>
      <p:graphicFrame>
        <p:nvGraphicFramePr>
          <p:cNvPr id="7" name="Platshållare för innehåll 2">
            <a:extLst>
              <a:ext uri="{FF2B5EF4-FFF2-40B4-BE49-F238E27FC236}">
                <a16:creationId xmlns:a16="http://schemas.microsoft.com/office/drawing/2014/main" id="{D333C013-6441-91EA-B7AB-79B3FDE9EE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2107071"/>
              </p:ext>
            </p:extLst>
          </p:nvPr>
        </p:nvGraphicFramePr>
        <p:xfrm>
          <a:off x="358775" y="1276350"/>
          <a:ext cx="8426450" cy="3203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ktangel 13">
            <a:extLst>
              <a:ext uri="{FF2B5EF4-FFF2-40B4-BE49-F238E27FC236}">
                <a16:creationId xmlns:a16="http://schemas.microsoft.com/office/drawing/2014/main" id="{B3C92D64-A7FE-D693-97C6-3C9FEAB659F6}"/>
              </a:ext>
            </a:extLst>
          </p:cNvPr>
          <p:cNvSpPr/>
          <p:nvPr/>
        </p:nvSpPr>
        <p:spPr>
          <a:xfrm>
            <a:off x="206062" y="985900"/>
            <a:ext cx="8770513" cy="1229266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CH"/>
          </a:p>
        </p:txBody>
      </p:sp>
    </p:spTree>
    <p:extLst>
      <p:ext uri="{BB962C8B-B14F-4D97-AF65-F5344CB8AC3E}">
        <p14:creationId xmlns:p14="http://schemas.microsoft.com/office/powerpoint/2010/main" val="298336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B391E3-DC75-1BB1-A70B-FCD87EFA7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3600" b="0" dirty="0" err="1">
                <a:effectLst/>
              </a:rPr>
              <a:t>When</a:t>
            </a:r>
            <a:r>
              <a:rPr lang="sv-SE" sz="3600" b="0" dirty="0">
                <a:effectLst/>
              </a:rPr>
              <a:t> Top-Down </a:t>
            </a:r>
            <a:r>
              <a:rPr lang="sv-SE" sz="3600" b="0" dirty="0" err="1">
                <a:effectLst/>
              </a:rPr>
              <a:t>Imposition</a:t>
            </a:r>
            <a:r>
              <a:rPr lang="sv-SE" sz="3600" b="0" dirty="0">
                <a:effectLst/>
              </a:rPr>
              <a:t> </a:t>
            </a:r>
            <a:r>
              <a:rPr lang="sv-SE" sz="3600" b="0" dirty="0" err="1">
                <a:effectLst/>
              </a:rPr>
              <a:t>Meets</a:t>
            </a:r>
            <a:r>
              <a:rPr lang="sv-SE" sz="3600" b="0" dirty="0">
                <a:effectLst/>
              </a:rPr>
              <a:t> </a:t>
            </a:r>
            <a:r>
              <a:rPr lang="sv-SE" sz="3600" b="0" dirty="0" err="1">
                <a:effectLst/>
              </a:rPr>
              <a:t>Bottom-Up</a:t>
            </a:r>
            <a:r>
              <a:rPr lang="sv-SE" sz="3600" b="0" dirty="0">
                <a:effectLst/>
              </a:rPr>
              <a:t> Skepticism: The Relative </a:t>
            </a:r>
            <a:r>
              <a:rPr lang="sv-SE" sz="3600" b="0" dirty="0" err="1">
                <a:effectLst/>
              </a:rPr>
              <a:t>Attractiveness</a:t>
            </a:r>
            <a:r>
              <a:rPr lang="sv-SE" sz="3600" b="0" dirty="0">
                <a:effectLst/>
              </a:rPr>
              <a:t> Deficit </a:t>
            </a:r>
            <a:r>
              <a:rPr lang="sv-SE" sz="3600" b="0" dirty="0" err="1">
                <a:effectLst/>
              </a:rPr>
              <a:t>of</a:t>
            </a:r>
            <a:r>
              <a:rPr lang="sv-SE" sz="3600" b="0" dirty="0">
                <a:effectLst/>
              </a:rPr>
              <a:t> VET in </a:t>
            </a:r>
            <a:r>
              <a:rPr lang="sv-SE" sz="3600" b="0" dirty="0" err="1">
                <a:effectLst/>
              </a:rPr>
              <a:t>Europe</a:t>
            </a:r>
            <a:endParaRPr lang="sv-CH" sz="320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0407F81-B960-2838-C1BE-D679B41EF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CH" dirty="0"/>
              <a:t>Patrick Emmenegger</a:t>
            </a:r>
          </a:p>
          <a:p>
            <a:r>
              <a:rPr lang="sv-CH" dirty="0"/>
              <a:t>Matthias Haslberger</a:t>
            </a:r>
          </a:p>
          <a:p>
            <a:r>
              <a:rPr lang="sv-CH" dirty="0"/>
              <a:t>Anna Wilson</a:t>
            </a:r>
          </a:p>
        </p:txBody>
      </p:sp>
    </p:spTree>
    <p:extLst>
      <p:ext uri="{BB962C8B-B14F-4D97-AF65-F5344CB8AC3E}">
        <p14:creationId xmlns:p14="http://schemas.microsoft.com/office/powerpoint/2010/main" val="1865148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CD2ED1-AB1C-CD1D-B7F3-A3BACA16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 err="1">
                <a:effectLst/>
              </a:rPr>
              <a:t>Introduction</a:t>
            </a:r>
            <a:endParaRPr lang="sv-CH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166850C-B9D8-721F-695E-599F4BAB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17</a:t>
            </a:fld>
            <a:endParaRPr lang="en-GB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FA71DF5-121D-C80C-15CD-2DFBB0FDB049}"/>
              </a:ext>
            </a:extLst>
          </p:cNvPr>
          <p:cNvSpPr txBox="1"/>
          <p:nvPr/>
        </p:nvSpPr>
        <p:spPr>
          <a:xfrm>
            <a:off x="358774" y="1491586"/>
            <a:ext cx="760036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sv-CH" sz="2000" dirty="0"/>
              <a:t>Political attempts to boost vocational education and training (VET) have proliferated (Bonoli and Emmenegger, 2022)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sv-CH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v-SE" sz="2000" dirty="0" err="1"/>
              <a:t>How</a:t>
            </a:r>
            <a:r>
              <a:rPr lang="sv-SE" sz="2000" dirty="0"/>
              <a:t> do </a:t>
            </a:r>
            <a:r>
              <a:rPr lang="sv-SE" sz="2000" dirty="0" err="1"/>
              <a:t>citizens</a:t>
            </a:r>
            <a:r>
              <a:rPr lang="sv-SE" sz="2000" dirty="0"/>
              <a:t> </a:t>
            </a:r>
            <a:r>
              <a:rPr lang="sv-SE" sz="2000" dirty="0" err="1"/>
              <a:t>respond</a:t>
            </a:r>
            <a:r>
              <a:rPr lang="sv-SE" sz="2000" dirty="0"/>
              <a:t> to </a:t>
            </a:r>
            <a:r>
              <a:rPr lang="sv-SE" sz="2000" dirty="0" err="1"/>
              <a:t>these</a:t>
            </a:r>
            <a:r>
              <a:rPr lang="sv-SE" sz="2000" dirty="0"/>
              <a:t> </a:t>
            </a:r>
            <a:r>
              <a:rPr lang="sv-SE" sz="2000" dirty="0" err="1"/>
              <a:t>attempts</a:t>
            </a:r>
            <a:r>
              <a:rPr lang="sv-SE" sz="2000" dirty="0"/>
              <a:t> to </a:t>
            </a:r>
            <a:r>
              <a:rPr lang="sv-SE" sz="2000" dirty="0" err="1"/>
              <a:t>promote</a:t>
            </a:r>
            <a:r>
              <a:rPr lang="sv-SE" sz="2000" dirty="0"/>
              <a:t> VET?</a:t>
            </a:r>
            <a:r>
              <a:rPr lang="sv-CH" sz="2000" dirty="0"/>
              <a:t> </a:t>
            </a:r>
            <a:endParaRPr lang="sv-CH" sz="2000" dirty="0">
              <a:sym typeface="Wingdings" pitchFamily="2" charset="2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sv-CH" sz="2000" dirty="0">
              <a:sym typeface="Wingdings" pitchFamily="2" charset="2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v-SE" sz="2000" dirty="0"/>
              <a:t>The paper examines the </a:t>
            </a:r>
            <a:r>
              <a:rPr lang="sv-SE" sz="2000" i="1" dirty="0"/>
              <a:t>relative</a:t>
            </a:r>
            <a:r>
              <a:rPr lang="sv-SE" sz="2000" dirty="0"/>
              <a:t> attractiveness of VET as an </a:t>
            </a:r>
            <a:r>
              <a:rPr lang="sv-SE" sz="2000" dirty="0" err="1"/>
              <a:t>educational</a:t>
            </a:r>
            <a:r>
              <a:rPr lang="sv-SE" sz="2000" dirty="0"/>
              <a:t> option </a:t>
            </a:r>
            <a:r>
              <a:rPr lang="sv-SE" sz="2000" dirty="0" err="1"/>
              <a:t>compared</a:t>
            </a:r>
            <a:r>
              <a:rPr lang="sv-SE" sz="2000" dirty="0"/>
              <a:t> to </a:t>
            </a:r>
            <a:r>
              <a:rPr lang="sv-SE" sz="2000" dirty="0" err="1"/>
              <a:t>its</a:t>
            </a:r>
            <a:r>
              <a:rPr lang="sv-SE" sz="2000" dirty="0"/>
              <a:t> </a:t>
            </a:r>
            <a:r>
              <a:rPr lang="sv-SE" sz="2000" dirty="0" err="1"/>
              <a:t>main</a:t>
            </a:r>
            <a:r>
              <a:rPr lang="sv-SE" sz="2000" dirty="0"/>
              <a:t> alternative, GE</a:t>
            </a:r>
            <a:endParaRPr lang="sv-CH" sz="2000" dirty="0"/>
          </a:p>
        </p:txBody>
      </p:sp>
    </p:spTree>
    <p:extLst>
      <p:ext uri="{BB962C8B-B14F-4D97-AF65-F5344CB8AC3E}">
        <p14:creationId xmlns:p14="http://schemas.microsoft.com/office/powerpoint/2010/main" val="155492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EEFC7-09E6-92D1-7ACB-50E5FBA4B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D79C7A-7011-63F8-F8C6-1156DFDE0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 err="1">
                <a:effectLst/>
              </a:rPr>
              <a:t>Introduction</a:t>
            </a:r>
            <a:endParaRPr lang="sv-CH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79D7344-779E-5E86-4605-2D82801CE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18</a:t>
            </a:fld>
            <a:endParaRPr lang="en-GB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82C8211-3287-DC58-261C-18C7C0A29813}"/>
              </a:ext>
            </a:extLst>
          </p:cNvPr>
          <p:cNvSpPr txBox="1"/>
          <p:nvPr/>
        </p:nvSpPr>
        <p:spPr>
          <a:xfrm>
            <a:off x="457200" y="1392049"/>
            <a:ext cx="8114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v-CH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v-SE" sz="2000" dirty="0"/>
              <a:t>Factorial survey experiment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sv-SE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v-SE" sz="2000" dirty="0"/>
              <a:t>Four fictitious profiles </a:t>
            </a:r>
            <a:r>
              <a:rPr lang="sv-SE" sz="2000" dirty="0" err="1"/>
              <a:t>of</a:t>
            </a:r>
            <a:r>
              <a:rPr lang="sv-SE" sz="2000" dirty="0"/>
              <a:t> 15-year-olds (</a:t>
            </a:r>
            <a:r>
              <a:rPr lang="sv-SE" sz="2000" dirty="0" err="1"/>
              <a:t>academic</a:t>
            </a:r>
            <a:r>
              <a:rPr lang="sv-SE" sz="2000" dirty="0"/>
              <a:t> </a:t>
            </a:r>
            <a:r>
              <a:rPr lang="sv-SE" sz="2000" dirty="0" err="1"/>
              <a:t>performance</a:t>
            </a:r>
            <a:r>
              <a:rPr lang="sv-SE" sz="2000" dirty="0"/>
              <a:t>, </a:t>
            </a:r>
            <a:r>
              <a:rPr lang="sv-SE" sz="2000" dirty="0" err="1"/>
              <a:t>level</a:t>
            </a:r>
            <a:r>
              <a:rPr lang="sv-SE" sz="2000" dirty="0"/>
              <a:t> and </a:t>
            </a:r>
            <a:r>
              <a:rPr lang="sv-SE" sz="2000" dirty="0" err="1"/>
              <a:t>type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motivation, </a:t>
            </a:r>
            <a:r>
              <a:rPr lang="sv-SE" sz="2000" dirty="0" err="1"/>
              <a:t>sociodemographics</a:t>
            </a:r>
            <a:r>
              <a:rPr lang="sv-SE" sz="20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sv-SE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v-SE" sz="2000" i="1" dirty="0"/>
              <a:t>„Would you recommend that this young person pursues VET or GE?” </a:t>
            </a:r>
            <a:r>
              <a:rPr lang="sv-SE" sz="2000" dirty="0"/>
              <a:t>(1-10 </a:t>
            </a:r>
            <a:r>
              <a:rPr lang="sv-SE" sz="2000" dirty="0" err="1"/>
              <a:t>Likert</a:t>
            </a:r>
            <a:r>
              <a:rPr lang="sv-SE" sz="2000" dirty="0"/>
              <a:t> </a:t>
            </a:r>
            <a:r>
              <a:rPr lang="sv-SE" sz="2000" dirty="0" err="1"/>
              <a:t>scale</a:t>
            </a:r>
            <a:r>
              <a:rPr lang="sv-SE" sz="2000" dirty="0"/>
              <a:t>)</a:t>
            </a:r>
            <a:endParaRPr lang="sv-CH" sz="2000" dirty="0"/>
          </a:p>
        </p:txBody>
      </p:sp>
    </p:spTree>
    <p:extLst>
      <p:ext uri="{BB962C8B-B14F-4D97-AF65-F5344CB8AC3E}">
        <p14:creationId xmlns:p14="http://schemas.microsoft.com/office/powerpoint/2010/main" val="327311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1DE8F-9FA3-9C62-E7B4-7B46D2146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11C5BD-044F-D878-1547-BCE7AFAD9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 err="1">
                <a:effectLst/>
              </a:rPr>
              <a:t>Theory</a:t>
            </a:r>
            <a:endParaRPr lang="sv-CH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A8D98AF-64AA-50A8-ABCC-6C59DBF03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19</a:t>
            </a:fld>
            <a:endParaRPr lang="en-GB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90DB1B9-57AC-4180-6785-3279B31F69C7}"/>
              </a:ext>
            </a:extLst>
          </p:cNvPr>
          <p:cNvSpPr txBox="1"/>
          <p:nvPr/>
        </p:nvSpPr>
        <p:spPr>
          <a:xfrm>
            <a:off x="251136" y="1232937"/>
            <a:ext cx="81330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CH" sz="1800" dirty="0"/>
              <a:t>Sociological and political economy literatures to probe the perceptions of the attractiveness of educational tracks</a:t>
            </a:r>
          </a:p>
          <a:p>
            <a:endParaRPr lang="sv-CH" sz="1800" dirty="0"/>
          </a:p>
          <a:p>
            <a:pPr marL="285750" indent="-285750">
              <a:buFont typeface="Wingdings" pitchFamily="2" charset="2"/>
              <a:buChar char="v"/>
            </a:pPr>
            <a:r>
              <a:rPr lang="sv-CH" sz="1800" dirty="0"/>
              <a:t>Perceived Educational Hierarchies</a:t>
            </a:r>
            <a:endParaRPr lang="de-DE" sz="1800" dirty="0"/>
          </a:p>
          <a:p>
            <a:pPr marL="285750" indent="-285750">
              <a:buFont typeface="Wingdings" pitchFamily="2" charset="2"/>
              <a:buChar char="v"/>
            </a:pPr>
            <a:endParaRPr lang="sv-CH" sz="1800" dirty="0"/>
          </a:p>
          <a:p>
            <a:pPr marL="285750" indent="-285750">
              <a:buFont typeface="Wingdings" pitchFamily="2" charset="2"/>
              <a:buChar char="v"/>
            </a:pPr>
            <a:r>
              <a:rPr lang="sv-CH" sz="1800" dirty="0"/>
              <a:t>Social biases</a:t>
            </a:r>
          </a:p>
          <a:p>
            <a:endParaRPr lang="sv-CH" sz="1800" dirty="0"/>
          </a:p>
          <a:p>
            <a:pPr marL="285750" indent="-285750">
              <a:buFont typeface="Wingdings" pitchFamily="2" charset="2"/>
              <a:buChar char="v"/>
            </a:pPr>
            <a:r>
              <a:rPr lang="sv-CH" sz="1800" dirty="0"/>
              <a:t>System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28321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DCF58-A86F-1202-26B7-B664D399E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830182-FF3D-E4CA-C0C5-271E9AAFA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>
                <a:effectLst/>
              </a:rPr>
              <a:t>The </a:t>
            </a:r>
            <a:r>
              <a:rPr lang="sv-SE" sz="2400" dirty="0" err="1">
                <a:effectLst/>
              </a:rPr>
              <a:t>vignette</a:t>
            </a:r>
            <a:endParaRPr lang="sv-CH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40B92D24-F10C-AC64-A40E-C3B84E0ED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20</a:t>
            </a:fld>
            <a:endParaRPr lang="en-GB"/>
          </a:p>
        </p:txBody>
      </p:sp>
      <p:pic>
        <p:nvPicPr>
          <p:cNvPr id="5" name="Picture 4" descr="A white sheet with black text&#10;&#10;AI-generated content may be incorrect.">
            <a:extLst>
              <a:ext uri="{FF2B5EF4-FFF2-40B4-BE49-F238E27FC236}">
                <a16:creationId xmlns:a16="http://schemas.microsoft.com/office/drawing/2014/main" id="{C8424E91-2949-2100-48F6-663B40C20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0" y="830270"/>
            <a:ext cx="4486581" cy="4210837"/>
          </a:xfrm>
          <a:prstGeom prst="rect">
            <a:avLst/>
          </a:prstGeom>
        </p:spPr>
      </p:pic>
      <p:grpSp>
        <p:nvGrpSpPr>
          <p:cNvPr id="10" name="Grupp 9">
            <a:extLst>
              <a:ext uri="{FF2B5EF4-FFF2-40B4-BE49-F238E27FC236}">
                <a16:creationId xmlns:a16="http://schemas.microsoft.com/office/drawing/2014/main" id="{6960AB2A-3F5A-D9ED-C3CA-DF7454B04EA6}"/>
              </a:ext>
            </a:extLst>
          </p:cNvPr>
          <p:cNvGrpSpPr/>
          <p:nvPr/>
        </p:nvGrpSpPr>
        <p:grpSpPr>
          <a:xfrm>
            <a:off x="5092995" y="2987749"/>
            <a:ext cx="3137444" cy="1967023"/>
            <a:chOff x="5092995" y="2987749"/>
            <a:chExt cx="3137444" cy="1967023"/>
          </a:xfrm>
        </p:grpSpPr>
        <p:sp>
          <p:nvSpPr>
            <p:cNvPr id="4" name="Höger klammerparentes 3">
              <a:extLst>
                <a:ext uri="{FF2B5EF4-FFF2-40B4-BE49-F238E27FC236}">
                  <a16:creationId xmlns:a16="http://schemas.microsoft.com/office/drawing/2014/main" id="{596685A9-8017-5D23-6300-DAA6493B594D}"/>
                </a:ext>
              </a:extLst>
            </p:cNvPr>
            <p:cNvSpPr/>
            <p:nvPr/>
          </p:nvSpPr>
          <p:spPr>
            <a:xfrm>
              <a:off x="5092995" y="2987749"/>
              <a:ext cx="478465" cy="1967023"/>
            </a:xfrm>
            <a:prstGeom prst="rightBrac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CH"/>
            </a:p>
          </p:txBody>
        </p:sp>
        <p:sp>
          <p:nvSpPr>
            <p:cNvPr id="7" name="textruta 6">
              <a:extLst>
                <a:ext uri="{FF2B5EF4-FFF2-40B4-BE49-F238E27FC236}">
                  <a16:creationId xmlns:a16="http://schemas.microsoft.com/office/drawing/2014/main" id="{4996CDFD-425B-A0D6-F0E1-769B8B28058B}"/>
                </a:ext>
              </a:extLst>
            </p:cNvPr>
            <p:cNvSpPr txBox="1"/>
            <p:nvPr/>
          </p:nvSpPr>
          <p:spPr>
            <a:xfrm>
              <a:off x="5709684" y="3821219"/>
              <a:ext cx="252075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CH" dirty="0"/>
                <a:t>Perceived educational hierarchies</a:t>
              </a:r>
            </a:p>
          </p:txBody>
        </p:sp>
      </p:grpSp>
      <p:grpSp>
        <p:nvGrpSpPr>
          <p:cNvPr id="6" name="Grupp 5">
            <a:extLst>
              <a:ext uri="{FF2B5EF4-FFF2-40B4-BE49-F238E27FC236}">
                <a16:creationId xmlns:a16="http://schemas.microsoft.com/office/drawing/2014/main" id="{ECFA0422-346A-816E-0F36-49E99739811D}"/>
              </a:ext>
            </a:extLst>
          </p:cNvPr>
          <p:cNvGrpSpPr/>
          <p:nvPr/>
        </p:nvGrpSpPr>
        <p:grpSpPr>
          <a:xfrm>
            <a:off x="5092994" y="1604661"/>
            <a:ext cx="1673390" cy="1271920"/>
            <a:chOff x="5092994" y="1604661"/>
            <a:chExt cx="1673390" cy="1271920"/>
          </a:xfrm>
        </p:grpSpPr>
        <p:sp>
          <p:nvSpPr>
            <p:cNvPr id="8" name="Höger klammerparentes 7">
              <a:extLst>
                <a:ext uri="{FF2B5EF4-FFF2-40B4-BE49-F238E27FC236}">
                  <a16:creationId xmlns:a16="http://schemas.microsoft.com/office/drawing/2014/main" id="{3AF1C8DB-2C1C-D461-7FCE-85B4F4CE6E47}"/>
                </a:ext>
              </a:extLst>
            </p:cNvPr>
            <p:cNvSpPr/>
            <p:nvPr/>
          </p:nvSpPr>
          <p:spPr>
            <a:xfrm>
              <a:off x="5092994" y="1604661"/>
              <a:ext cx="478465" cy="1271920"/>
            </a:xfrm>
            <a:prstGeom prst="rightBrac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CH"/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8C8602A8-BCA2-4A40-4E9A-38468E0F5B62}"/>
                </a:ext>
              </a:extLst>
            </p:cNvPr>
            <p:cNvSpPr txBox="1"/>
            <p:nvPr/>
          </p:nvSpPr>
          <p:spPr>
            <a:xfrm>
              <a:off x="5709684" y="2103477"/>
              <a:ext cx="1056700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CH" dirty="0"/>
                <a:t>Social biases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8530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0A6509-76D4-DF7D-959D-5CA221FB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Results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D02C121-C669-13EA-D10C-0AC2FCA1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21</a:t>
            </a:fld>
            <a:endParaRPr lang="en-GB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48B6D0E-0882-5B07-B023-9D8B7A8CEA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84" y="773322"/>
            <a:ext cx="6813755" cy="408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6FD0ED15-F4F8-D26F-4ADE-7FA58B41DBC0}"/>
              </a:ext>
            </a:extLst>
          </p:cNvPr>
          <p:cNvSpPr/>
          <p:nvPr/>
        </p:nvSpPr>
        <p:spPr>
          <a:xfrm>
            <a:off x="2212257" y="1194619"/>
            <a:ext cx="1209369" cy="330363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CH"/>
          </a:p>
        </p:txBody>
      </p:sp>
    </p:spTree>
    <p:extLst>
      <p:ext uri="{BB962C8B-B14F-4D97-AF65-F5344CB8AC3E}">
        <p14:creationId xmlns:p14="http://schemas.microsoft.com/office/powerpoint/2010/main" val="2580735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C9C90-8DC0-F322-6192-99455ADC3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B05EE8-7AD7-B73C-707F-E26DEC1C1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Results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81CE349-52CA-C03C-9F8C-9E9E9219A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22</a:t>
            </a:fld>
            <a:endParaRPr lang="en-GB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2FCD55E3-4CC7-3D39-E6F2-6AE416A077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4788" y="681069"/>
            <a:ext cx="7162914" cy="4297749"/>
          </a:xfrm>
          <a:prstGeom prst="rect">
            <a:avLst/>
          </a:prstGeom>
        </p:spPr>
      </p:pic>
      <p:sp>
        <p:nvSpPr>
          <p:cNvPr id="9" name="Ellips 8">
            <a:extLst>
              <a:ext uri="{FF2B5EF4-FFF2-40B4-BE49-F238E27FC236}">
                <a16:creationId xmlns:a16="http://schemas.microsoft.com/office/drawing/2014/main" id="{50B01382-D414-3CCF-6D1A-78ABF897EA8C}"/>
              </a:ext>
            </a:extLst>
          </p:cNvPr>
          <p:cNvSpPr/>
          <p:nvPr/>
        </p:nvSpPr>
        <p:spPr>
          <a:xfrm>
            <a:off x="2615609" y="3200400"/>
            <a:ext cx="510363" cy="12865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CH"/>
          </a:p>
        </p:txBody>
      </p:sp>
    </p:spTree>
    <p:extLst>
      <p:ext uri="{BB962C8B-B14F-4D97-AF65-F5344CB8AC3E}">
        <p14:creationId xmlns:p14="http://schemas.microsoft.com/office/powerpoint/2010/main" val="1636765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B58543-086B-71E7-8ECD-255A1D15E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Results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9FF36D9-17F6-753D-28FC-6823035D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23</a:t>
            </a:fld>
            <a:endParaRPr lang="en-GB" dirty="0"/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09450828-F8DE-CCED-E4AA-FFE983304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4296" y="653515"/>
            <a:ext cx="7440460" cy="446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57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30961-EE0B-5E62-3855-A7DD6D4FB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F6A5E7-3AAD-DE7C-05D3-24D19B359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Results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8666108-CB95-3C30-4C50-090B54961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24</a:t>
            </a:fld>
            <a:endParaRPr lang="en-GB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5462530-1069-902F-CCD8-CD18AA6163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10" y="631822"/>
            <a:ext cx="7300451" cy="437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lips 8">
            <a:extLst>
              <a:ext uri="{FF2B5EF4-FFF2-40B4-BE49-F238E27FC236}">
                <a16:creationId xmlns:a16="http://schemas.microsoft.com/office/drawing/2014/main" id="{E901B405-006C-3531-9FB4-EEC972CF5DBF}"/>
              </a:ext>
            </a:extLst>
          </p:cNvPr>
          <p:cNvSpPr/>
          <p:nvPr/>
        </p:nvSpPr>
        <p:spPr>
          <a:xfrm>
            <a:off x="1740310" y="4660491"/>
            <a:ext cx="1253613" cy="38061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CH"/>
          </a:p>
        </p:txBody>
      </p:sp>
    </p:spTree>
    <p:extLst>
      <p:ext uri="{BB962C8B-B14F-4D97-AF65-F5344CB8AC3E}">
        <p14:creationId xmlns:p14="http://schemas.microsoft.com/office/powerpoint/2010/main" val="2029657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A373BD-E191-0736-A29E-70199FF56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Conclusions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EA8A12-A074-0AE7-37FE-27DAEBF43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276350"/>
            <a:ext cx="6605551" cy="3203575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sv-CH" sz="2000" dirty="0"/>
              <a:t>VET is perceived as attractive – but </a:t>
            </a:r>
            <a:r>
              <a:rPr lang="sv-CH" sz="2000" b="1" dirty="0"/>
              <a:t>less attractive </a:t>
            </a:r>
            <a:r>
              <a:rPr lang="sv-CH" sz="2000" dirty="0"/>
              <a:t>in relation to GE</a:t>
            </a:r>
          </a:p>
          <a:p>
            <a:pPr marL="285750" indent="-285750">
              <a:buFont typeface="Wingdings" pitchFamily="2" charset="2"/>
              <a:buChar char="v"/>
            </a:pPr>
            <a:endParaRPr lang="sv-CH" sz="2000" dirty="0"/>
          </a:p>
          <a:p>
            <a:pPr marL="285750" indent="-285750">
              <a:buFont typeface="Wingdings" pitchFamily="2" charset="2"/>
              <a:buChar char="v"/>
            </a:pPr>
            <a:r>
              <a:rPr lang="sv-CH" sz="2000" b="1" dirty="0"/>
              <a:t>Educational hierarchy </a:t>
            </a:r>
            <a:r>
              <a:rPr lang="sv-CH" sz="2000" dirty="0"/>
              <a:t>between GE and VET</a:t>
            </a:r>
          </a:p>
          <a:p>
            <a:pPr marL="285750" indent="-285750">
              <a:buFont typeface="Wingdings" pitchFamily="2" charset="2"/>
              <a:buChar char="v"/>
            </a:pPr>
            <a:endParaRPr lang="sv-CH" sz="2000" dirty="0"/>
          </a:p>
          <a:p>
            <a:pPr marL="285750" indent="-285750">
              <a:buFont typeface="Wingdings" pitchFamily="2" charset="2"/>
              <a:buChar char="v"/>
            </a:pPr>
            <a:r>
              <a:rPr lang="sv-CH" sz="2000" b="1" dirty="0"/>
              <a:t>Social biases </a:t>
            </a:r>
            <a:r>
              <a:rPr lang="sv-CH" sz="2000" dirty="0"/>
              <a:t>for low social classes and rural dwellers</a:t>
            </a:r>
          </a:p>
          <a:p>
            <a:pPr marL="285750" indent="-285750">
              <a:buFont typeface="Wingdings" pitchFamily="2" charset="2"/>
              <a:buChar char="v"/>
            </a:pPr>
            <a:endParaRPr lang="sv-CH" sz="2000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sv-CH" sz="2000" dirty="0"/>
              <a:t>Switzerland not</a:t>
            </a:r>
            <a:r>
              <a:rPr lang="sv-CH" sz="2000" b="1" dirty="0"/>
              <a:t> </a:t>
            </a:r>
            <a:r>
              <a:rPr lang="sv-CH" sz="2000" dirty="0"/>
              <a:t>an exception </a:t>
            </a:r>
            <a:r>
              <a:rPr lang="sv-SE" sz="2000" dirty="0"/>
              <a:t>(</a:t>
            </a:r>
            <a:r>
              <a:rPr lang="sv-SE" sz="2000" b="1" dirty="0" err="1"/>
              <a:t>although</a:t>
            </a:r>
            <a:r>
              <a:rPr lang="sv-SE" sz="2000" dirty="0"/>
              <a:t> general support is the </a:t>
            </a:r>
            <a:r>
              <a:rPr lang="sv-SE" sz="2000" dirty="0" err="1"/>
              <a:t>highest</a:t>
            </a:r>
            <a:r>
              <a:rPr lang="sv-SE" sz="2000" dirty="0"/>
              <a:t>)</a:t>
            </a:r>
          </a:p>
          <a:p>
            <a:endParaRPr lang="sv-SE" sz="2000" dirty="0"/>
          </a:p>
          <a:p>
            <a:pPr marL="285750" indent="-285750">
              <a:buFont typeface="Wingdings" pitchFamily="2" charset="2"/>
              <a:buChar char="v"/>
            </a:pPr>
            <a:r>
              <a:rPr lang="sv-SE" sz="2000" b="1" dirty="0"/>
              <a:t>Solution</a:t>
            </a:r>
            <a:r>
              <a:rPr lang="sv-SE" sz="2000" dirty="0"/>
              <a:t>: </a:t>
            </a:r>
            <a:r>
              <a:rPr lang="sv-SE" sz="2000" dirty="0" err="1"/>
              <a:t>open</a:t>
            </a:r>
            <a:r>
              <a:rPr lang="sv-SE" sz="2000" dirty="0"/>
              <a:t> </a:t>
            </a:r>
            <a:r>
              <a:rPr lang="sv-SE" sz="2000" dirty="0" err="1"/>
              <a:t>up</a:t>
            </a:r>
            <a:r>
              <a:rPr lang="sv-SE" sz="2000" dirty="0"/>
              <a:t> access as </a:t>
            </a:r>
            <a:r>
              <a:rPr lang="sv-SE" sz="2000" dirty="0" err="1"/>
              <a:t>much</a:t>
            </a:r>
            <a:r>
              <a:rPr lang="sv-SE" sz="2000" dirty="0"/>
              <a:t> as </a:t>
            </a:r>
            <a:r>
              <a:rPr lang="sv-SE" sz="2000" dirty="0" err="1"/>
              <a:t>possible</a:t>
            </a:r>
            <a:r>
              <a:rPr lang="sv-SE" sz="2000" dirty="0"/>
              <a:t> (Swiss </a:t>
            </a:r>
            <a:r>
              <a:rPr lang="sv-SE" sz="2000" dirty="0" err="1"/>
              <a:t>vocational</a:t>
            </a:r>
            <a:r>
              <a:rPr lang="sv-SE" sz="2000" dirty="0"/>
              <a:t> </a:t>
            </a:r>
            <a:r>
              <a:rPr lang="sv-SE" sz="2000" dirty="0" err="1"/>
              <a:t>baccalaureates</a:t>
            </a:r>
            <a:r>
              <a:rPr lang="sv-SE" sz="2000" dirty="0"/>
              <a:t> and UAS </a:t>
            </a:r>
            <a:r>
              <a:rPr lang="sv-SE" sz="2000" dirty="0" err="1"/>
              <a:t>growing</a:t>
            </a:r>
            <a:r>
              <a:rPr lang="sv-SE" sz="2000" dirty="0"/>
              <a:t> in </a:t>
            </a:r>
            <a:r>
              <a:rPr lang="sv-SE" sz="2000" dirty="0" err="1"/>
              <a:t>popularity</a:t>
            </a:r>
            <a:r>
              <a:rPr lang="sv-SE" sz="2000" dirty="0"/>
              <a:t>, positive </a:t>
            </a:r>
            <a:r>
              <a:rPr lang="sv-SE" sz="2000" dirty="0" err="1"/>
              <a:t>development</a:t>
            </a:r>
            <a:r>
              <a:rPr lang="sv-SE" sz="2000" dirty="0"/>
              <a:t>)</a:t>
            </a:r>
            <a:endParaRPr lang="sv-CH" sz="20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0C9367A-9808-1FAC-1ADB-5DA541A9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25</a:t>
            </a:fld>
            <a:endParaRPr lang="en-GB" dirty="0"/>
          </a:p>
        </p:txBody>
      </p:sp>
      <p:pic>
        <p:nvPicPr>
          <p:cNvPr id="6" name="Bild 5" descr="Prispall kontur">
            <a:extLst>
              <a:ext uri="{FF2B5EF4-FFF2-40B4-BE49-F238E27FC236}">
                <a16:creationId xmlns:a16="http://schemas.microsoft.com/office/drawing/2014/main" id="{7F15E846-9A7B-DC54-6782-7AFDCF63B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7893" y="1657350"/>
            <a:ext cx="914400" cy="914400"/>
          </a:xfrm>
          <a:prstGeom prst="rect">
            <a:avLst/>
          </a:prstGeom>
        </p:spPr>
      </p:pic>
      <p:pic>
        <p:nvPicPr>
          <p:cNvPr id="7" name="Bild 6" descr="Vägskäl med hel fyllning">
            <a:extLst>
              <a:ext uri="{FF2B5EF4-FFF2-40B4-BE49-F238E27FC236}">
                <a16:creationId xmlns:a16="http://schemas.microsoft.com/office/drawing/2014/main" id="{FC2930D3-234B-B0D7-4933-3201FDEE3C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77893" y="344190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8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B391E3-DC75-1BB1-A70B-FCD87EFA7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3600" b="0" dirty="0">
                <a:effectLst/>
              </a:rPr>
              <a:t>The Missing Link: Technological Change, Dual VET, and Social Policy Preferences</a:t>
            </a:r>
            <a:endParaRPr lang="sv-CH" sz="320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0407F81-B960-2838-C1BE-D679B41EF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CH" dirty="0"/>
              <a:t>Matthias Haslberger</a:t>
            </a:r>
          </a:p>
          <a:p>
            <a:r>
              <a:rPr lang="sv-CH" dirty="0"/>
              <a:t>Patrick Emmenegger</a:t>
            </a:r>
            <a:endParaRPr lang="de-DE" dirty="0"/>
          </a:p>
          <a:p>
            <a:r>
              <a:rPr lang="de-DE" dirty="0"/>
              <a:t>Niccolo Durazzi</a:t>
            </a:r>
            <a:endParaRPr lang="sv-CH" dirty="0"/>
          </a:p>
        </p:txBody>
      </p:sp>
    </p:spTree>
    <p:extLst>
      <p:ext uri="{BB962C8B-B14F-4D97-AF65-F5344CB8AC3E}">
        <p14:creationId xmlns:p14="http://schemas.microsoft.com/office/powerpoint/2010/main" val="247840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CD2ED1-AB1C-CD1D-B7F3-A3BACA16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 err="1">
                <a:effectLst/>
              </a:rPr>
              <a:t>Introduction</a:t>
            </a:r>
            <a:endParaRPr lang="sv-CH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166850C-B9D8-721F-695E-599F4BAB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27</a:t>
            </a:fld>
            <a:endParaRPr lang="en-GB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FA71DF5-121D-C80C-15CD-2DFBB0FDB049}"/>
              </a:ext>
            </a:extLst>
          </p:cNvPr>
          <p:cNvSpPr txBox="1"/>
          <p:nvPr/>
        </p:nvSpPr>
        <p:spPr>
          <a:xfrm>
            <a:off x="358774" y="1491586"/>
            <a:ext cx="76003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dirty="0" err="1"/>
              <a:t>Growing</a:t>
            </a:r>
            <a:r>
              <a:rPr lang="de-DE" sz="1800" dirty="0"/>
              <a:t> </a:t>
            </a:r>
            <a:r>
              <a:rPr lang="de-DE" sz="1800" dirty="0" err="1"/>
              <a:t>literature</a:t>
            </a:r>
            <a:r>
              <a:rPr lang="de-DE" sz="1800" dirty="0"/>
              <a:t> on individual </a:t>
            </a:r>
            <a:r>
              <a:rPr lang="de-DE" sz="1800" dirty="0" err="1"/>
              <a:t>concerns</a:t>
            </a:r>
            <a:r>
              <a:rPr lang="de-DE" sz="1800" dirty="0"/>
              <a:t> </a:t>
            </a:r>
            <a:r>
              <a:rPr lang="de-DE" sz="1800" dirty="0" err="1"/>
              <a:t>surrounding</a:t>
            </a:r>
            <a:r>
              <a:rPr lang="de-DE" sz="1800" dirty="0"/>
              <a:t> </a:t>
            </a:r>
            <a:r>
              <a:rPr lang="de-DE" sz="1800" dirty="0" err="1"/>
              <a:t>technological</a:t>
            </a:r>
            <a:r>
              <a:rPr lang="de-DE" sz="1800" dirty="0"/>
              <a:t> </a:t>
            </a:r>
            <a:r>
              <a:rPr lang="de-DE" sz="1800" dirty="0" err="1"/>
              <a:t>change</a:t>
            </a:r>
            <a:r>
              <a:rPr lang="de-DE" sz="1800" dirty="0"/>
              <a:t> </a:t>
            </a:r>
          </a:p>
          <a:p>
            <a:pPr marL="628650" lvl="1" indent="-285750">
              <a:buFont typeface="Wingdings" panose="05000000000000000000" pitchFamily="2" charset="2"/>
              <a:buChar char="v"/>
            </a:pPr>
            <a:r>
              <a:rPr lang="de-DE" sz="1800" dirty="0"/>
              <a:t>Demand for </a:t>
            </a:r>
            <a:r>
              <a:rPr lang="de-DE" sz="1800" dirty="0" err="1"/>
              <a:t>protection</a:t>
            </a:r>
            <a:r>
              <a:rPr lang="de-DE" sz="1800" dirty="0"/>
              <a:t>, e.g. </a:t>
            </a:r>
            <a:r>
              <a:rPr lang="de-DE" sz="1800" dirty="0" err="1"/>
              <a:t>compensatory</a:t>
            </a:r>
            <a:r>
              <a:rPr lang="de-DE" sz="1800" dirty="0"/>
              <a:t> social </a:t>
            </a:r>
            <a:r>
              <a:rPr lang="de-DE" sz="1800" dirty="0" err="1"/>
              <a:t>policy</a:t>
            </a:r>
            <a:r>
              <a:rPr lang="de-DE" sz="1800" dirty="0"/>
              <a:t> (SP)</a:t>
            </a:r>
            <a:endParaRPr lang="sv-CH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v-CH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dirty="0" err="1"/>
              <a:t>Surprising</a:t>
            </a:r>
            <a:r>
              <a:rPr lang="de-DE" sz="1800" dirty="0"/>
              <a:t> </a:t>
            </a:r>
            <a:r>
              <a:rPr lang="de-DE" sz="1800" dirty="0" err="1"/>
              <a:t>absence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skills</a:t>
            </a:r>
            <a:r>
              <a:rPr lang="de-DE" sz="1800" dirty="0"/>
              <a:t> and </a:t>
            </a:r>
            <a:r>
              <a:rPr lang="de-DE" sz="1800" dirty="0" err="1"/>
              <a:t>training</a:t>
            </a:r>
            <a:r>
              <a:rPr lang="de-DE" sz="1800" dirty="0"/>
              <a:t> in </a:t>
            </a:r>
            <a:r>
              <a:rPr lang="de-DE" sz="1800" dirty="0" err="1"/>
              <a:t>debates</a:t>
            </a:r>
            <a:r>
              <a:rPr lang="de-DE" sz="1800" dirty="0"/>
              <a:t> </a:t>
            </a:r>
            <a:r>
              <a:rPr lang="de-DE" sz="1800" dirty="0" err="1"/>
              <a:t>about</a:t>
            </a:r>
            <a:r>
              <a:rPr lang="de-DE" sz="1800" dirty="0"/>
              <a:t> </a:t>
            </a:r>
            <a:r>
              <a:rPr lang="de-DE" sz="1800" dirty="0" err="1"/>
              <a:t>responses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technological</a:t>
            </a:r>
            <a:r>
              <a:rPr lang="de-DE" sz="1800" dirty="0"/>
              <a:t> </a:t>
            </a:r>
            <a:r>
              <a:rPr lang="de-DE" sz="1800" dirty="0" err="1"/>
              <a:t>change</a:t>
            </a:r>
            <a:r>
              <a:rPr lang="de-DE" sz="1800" dirty="0"/>
              <a:t> (Gallego and Kurer 2022; </a:t>
            </a:r>
            <a:r>
              <a:rPr lang="de-DE" sz="1800" dirty="0" err="1"/>
              <a:t>Özkiziltan</a:t>
            </a:r>
            <a:r>
              <a:rPr lang="de-DE" sz="1800" dirty="0"/>
              <a:t> and Hassel 2020)</a:t>
            </a:r>
            <a:endParaRPr lang="sv-CH" sz="1800" dirty="0">
              <a:sym typeface="Wingdings" pitchFamily="2" charset="2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sv-CH" sz="1800" dirty="0">
              <a:sym typeface="Wingdings" pitchFamily="2" charset="2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v-SE" sz="1800" dirty="0"/>
              <a:t>We examine the role of dual VET both in </a:t>
            </a:r>
            <a:r>
              <a:rPr lang="sv-SE" sz="1800" i="1" dirty="0"/>
              <a:t>shaping</a:t>
            </a:r>
            <a:r>
              <a:rPr lang="sv-SE" sz="1800" dirty="0"/>
              <a:t> SP preferences and in </a:t>
            </a:r>
            <a:r>
              <a:rPr lang="sv-SE" sz="1800" i="1" dirty="0"/>
              <a:t>moderating</a:t>
            </a:r>
            <a:r>
              <a:rPr lang="sv-SE" sz="1800" dirty="0"/>
              <a:t> the relationship between automation risk and SP preferences</a:t>
            </a:r>
            <a:endParaRPr lang="sv-CH" sz="1800" dirty="0"/>
          </a:p>
        </p:txBody>
      </p:sp>
    </p:spTree>
    <p:extLst>
      <p:ext uri="{BB962C8B-B14F-4D97-AF65-F5344CB8AC3E}">
        <p14:creationId xmlns:p14="http://schemas.microsoft.com/office/powerpoint/2010/main" val="57697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CD2ED1-AB1C-CD1D-B7F3-A3BACA16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>
                <a:effectLst/>
              </a:rPr>
              <a:t>Theory</a:t>
            </a:r>
            <a:endParaRPr lang="sv-CH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166850C-B9D8-721F-695E-599F4BAB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28</a:t>
            </a:fld>
            <a:endParaRPr lang="en-GB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FA71DF5-121D-C80C-15CD-2DFBB0FDB049}"/>
              </a:ext>
            </a:extLst>
          </p:cNvPr>
          <p:cNvSpPr txBox="1"/>
          <p:nvPr/>
        </p:nvSpPr>
        <p:spPr>
          <a:xfrm>
            <a:off x="358774" y="985900"/>
            <a:ext cx="821282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000" dirty="0"/>
              <a:t>Drawing on </a:t>
            </a:r>
            <a:r>
              <a:rPr lang="de-DE" sz="2000" dirty="0" err="1"/>
              <a:t>labour</a:t>
            </a:r>
            <a:r>
              <a:rPr lang="de-DE" sz="2000" dirty="0"/>
              <a:t> </a:t>
            </a:r>
            <a:r>
              <a:rPr lang="de-DE" sz="2000" dirty="0" err="1"/>
              <a:t>economics</a:t>
            </a:r>
            <a:r>
              <a:rPr lang="de-DE" sz="2000" dirty="0"/>
              <a:t>, </a:t>
            </a:r>
            <a:r>
              <a:rPr lang="de-DE" sz="2000" dirty="0" err="1"/>
              <a:t>political</a:t>
            </a:r>
            <a:r>
              <a:rPr lang="de-DE" sz="2000" dirty="0"/>
              <a:t> </a:t>
            </a:r>
            <a:r>
              <a:rPr lang="de-DE" sz="2000" dirty="0" err="1"/>
              <a:t>behaviour</a:t>
            </a:r>
            <a:r>
              <a:rPr lang="de-DE" sz="2000" dirty="0"/>
              <a:t>, and </a:t>
            </a:r>
            <a:r>
              <a:rPr lang="de-DE" sz="2000" dirty="0" err="1"/>
              <a:t>varieties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capitalism</a:t>
            </a:r>
            <a:r>
              <a:rPr lang="de-DE" sz="2000" dirty="0"/>
              <a:t> </a:t>
            </a:r>
            <a:r>
              <a:rPr lang="de-DE" sz="2000" dirty="0" err="1"/>
              <a:t>literature</a:t>
            </a: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000" dirty="0"/>
              <a:t>Central </a:t>
            </a:r>
            <a:r>
              <a:rPr lang="de-DE" sz="2000" dirty="0" err="1"/>
              <a:t>argument</a:t>
            </a:r>
            <a:r>
              <a:rPr lang="de-DE" sz="2000" dirty="0"/>
              <a:t>: Dual VET in </a:t>
            </a:r>
            <a:r>
              <a:rPr lang="de-DE" sz="2000" dirty="0" err="1"/>
              <a:t>automation</a:t>
            </a:r>
            <a:r>
              <a:rPr lang="de-DE" sz="2000" dirty="0"/>
              <a:t> </a:t>
            </a:r>
            <a:r>
              <a:rPr lang="de-DE" sz="2000" dirty="0" err="1"/>
              <a:t>context</a:t>
            </a:r>
            <a:r>
              <a:rPr lang="de-DE" sz="2000" dirty="0"/>
              <a:t> </a:t>
            </a:r>
            <a:r>
              <a:rPr lang="de-DE" sz="2000" dirty="0" err="1"/>
              <a:t>makes</a:t>
            </a:r>
            <a:r>
              <a:rPr lang="de-DE" sz="2000" dirty="0"/>
              <a:t> </a:t>
            </a:r>
            <a:r>
              <a:rPr lang="de-DE" sz="2000" dirty="0" err="1"/>
              <a:t>people</a:t>
            </a:r>
            <a:r>
              <a:rPr lang="de-DE" sz="2000" dirty="0"/>
              <a:t> </a:t>
            </a:r>
            <a:r>
              <a:rPr lang="de-DE" sz="2000" i="1" dirty="0" err="1"/>
              <a:t>less</a:t>
            </a:r>
            <a:r>
              <a:rPr lang="de-DE" sz="2000" dirty="0"/>
              <a:t> supportive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compensatory</a:t>
            </a:r>
            <a:r>
              <a:rPr lang="de-DE" sz="2000" dirty="0"/>
              <a:t> SP (contra </a:t>
            </a:r>
            <a:r>
              <a:rPr lang="de-DE" sz="2000" dirty="0" err="1"/>
              <a:t>VoC</a:t>
            </a:r>
            <a:r>
              <a:rPr lang="de-DE" sz="20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000" dirty="0" err="1"/>
              <a:t>Mechanisms</a:t>
            </a:r>
            <a:r>
              <a:rPr lang="de-DE" sz="2000" dirty="0"/>
              <a:t>: </a:t>
            </a:r>
          </a:p>
          <a:p>
            <a:pPr marL="685800" lvl="1" indent="-342900">
              <a:buFont typeface="Wingdings" panose="05000000000000000000" pitchFamily="2" charset="2"/>
              <a:buChar char="v"/>
            </a:pPr>
            <a:r>
              <a:rPr lang="de-DE" sz="2000" dirty="0"/>
              <a:t>Material </a:t>
            </a:r>
            <a:r>
              <a:rPr lang="de-DE" sz="2000" dirty="0" err="1"/>
              <a:t>self-interest</a:t>
            </a:r>
            <a:endParaRPr lang="de-DE" sz="2000" dirty="0"/>
          </a:p>
          <a:p>
            <a:pPr marL="685800" lvl="1" indent="-342900">
              <a:buFont typeface="Wingdings" panose="05000000000000000000" pitchFamily="2" charset="2"/>
              <a:buChar char="v"/>
            </a:pPr>
            <a:r>
              <a:rPr lang="de-DE" sz="2000" dirty="0" err="1"/>
              <a:t>Workplace</a:t>
            </a:r>
            <a:r>
              <a:rPr lang="de-DE" sz="2000" dirty="0"/>
              <a:t> </a:t>
            </a:r>
            <a:r>
              <a:rPr lang="de-DE" sz="2000" dirty="0" err="1"/>
              <a:t>socialization</a:t>
            </a:r>
            <a:endParaRPr lang="de-DE" sz="2000" dirty="0"/>
          </a:p>
          <a:p>
            <a:pPr marL="685800" lvl="1" indent="-342900">
              <a:buFont typeface="Wingdings" panose="05000000000000000000" pitchFamily="2" charset="2"/>
              <a:buChar char="v"/>
            </a:pPr>
            <a:r>
              <a:rPr lang="de-DE" sz="2000" dirty="0" err="1"/>
              <a:t>Skill</a:t>
            </a:r>
            <a:r>
              <a:rPr lang="de-DE" sz="2000" dirty="0"/>
              <a:t> </a:t>
            </a:r>
            <a:r>
              <a:rPr lang="de-DE" sz="2000" dirty="0" err="1"/>
              <a:t>certification</a:t>
            </a:r>
            <a:endParaRPr lang="sv-CH" sz="2400" dirty="0"/>
          </a:p>
        </p:txBody>
      </p:sp>
    </p:spTree>
    <p:extLst>
      <p:ext uri="{BB962C8B-B14F-4D97-AF65-F5344CB8AC3E}">
        <p14:creationId xmlns:p14="http://schemas.microsoft.com/office/powerpoint/2010/main" val="188550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CD2ED1-AB1C-CD1D-B7F3-A3BACA16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>
                <a:effectLst/>
              </a:rPr>
              <a:t>Approach</a:t>
            </a:r>
            <a:endParaRPr lang="sv-CH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166850C-B9D8-721F-695E-599F4BAB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29</a:t>
            </a:fld>
            <a:endParaRPr lang="en-GB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FA71DF5-121D-C80C-15CD-2DFBB0FDB049}"/>
              </a:ext>
            </a:extLst>
          </p:cNvPr>
          <p:cNvSpPr txBox="1"/>
          <p:nvPr/>
        </p:nvSpPr>
        <p:spPr>
          <a:xfrm>
            <a:off x="358774" y="1491586"/>
            <a:ext cx="760036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sz="2000" dirty="0"/>
              <a:t>European </a:t>
            </a:r>
            <a:r>
              <a:rPr lang="de-DE" sz="2000" dirty="0" err="1"/>
              <a:t>Social</a:t>
            </a:r>
            <a:r>
              <a:rPr lang="de-DE" sz="2000" dirty="0"/>
              <a:t> Survey (23 countries)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i="1" dirty="0"/>
              <a:t>“Is it the government's responsibility to ensure a reasonable standard of living for the unemployed?” </a:t>
            </a:r>
            <a:r>
              <a:rPr lang="en-GB" sz="2000" dirty="0"/>
              <a:t>(0 = not government's responsibility at all; 10 = entirely government's responsibility)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/>
              <a:t>Separate analyses for DACH countries, where approximate distinction between dual and school-based VET is possible</a:t>
            </a:r>
          </a:p>
        </p:txBody>
      </p:sp>
    </p:spTree>
    <p:extLst>
      <p:ext uri="{BB962C8B-B14F-4D97-AF65-F5344CB8AC3E}">
        <p14:creationId xmlns:p14="http://schemas.microsoft.com/office/powerpoint/2010/main" val="314230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CD2ED1-AB1C-CD1D-B7F3-A3BACA16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>
                <a:effectLst/>
              </a:rPr>
              <a:t>Results</a:t>
            </a:r>
            <a:endParaRPr lang="sv-CH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166850C-B9D8-721F-695E-599F4BAB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30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850E9F-DA0B-989F-B62D-2480DDAA1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0062" y="1147019"/>
            <a:ext cx="6663876" cy="362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13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CD2ED1-AB1C-CD1D-B7F3-A3BACA16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>
                <a:effectLst/>
              </a:rPr>
              <a:t>Results</a:t>
            </a:r>
            <a:endParaRPr lang="sv-CH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166850C-B9D8-721F-695E-599F4BAB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31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850E9F-DA0B-989F-B62D-2480DDAA1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4226" y="1065176"/>
            <a:ext cx="6415548" cy="370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934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CD2ED1-AB1C-CD1D-B7F3-A3BACA16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>
                <a:effectLst/>
              </a:rPr>
              <a:t>Results</a:t>
            </a:r>
            <a:endParaRPr lang="sv-CH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166850C-B9D8-721F-695E-599F4BAB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32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850E9F-DA0B-989F-B62D-2480DDAA1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5245" y="1095313"/>
            <a:ext cx="6573509" cy="367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71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A373BD-E191-0736-A29E-70199FF56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CH" dirty="0"/>
              <a:t>Conclusions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EA8A12-A074-0AE7-37FE-27DAEBF43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276350"/>
            <a:ext cx="6605551" cy="3203575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de-DE" sz="2000" dirty="0">
                <a:sym typeface="Wingdings" panose="05000000000000000000" pitchFamily="2" charset="2"/>
              </a:rPr>
              <a:t>VET </a:t>
            </a:r>
            <a:r>
              <a:rPr lang="de-DE" sz="2000" dirty="0" err="1">
                <a:sym typeface="Wingdings" panose="05000000000000000000" pitchFamily="2" charset="2"/>
              </a:rPr>
              <a:t>background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associated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with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lower</a:t>
            </a:r>
            <a:r>
              <a:rPr lang="de-DE" sz="2000" dirty="0">
                <a:sym typeface="Wingdings" panose="05000000000000000000" pitchFamily="2" charset="2"/>
              </a:rPr>
              <a:t> support for </a:t>
            </a:r>
            <a:r>
              <a:rPr lang="de-DE" sz="2000" dirty="0" err="1">
                <a:sym typeface="Wingdings" panose="05000000000000000000" pitchFamily="2" charset="2"/>
              </a:rPr>
              <a:t>compensatory</a:t>
            </a:r>
            <a:r>
              <a:rPr lang="de-DE" sz="2000" dirty="0">
                <a:sym typeface="Wingdings" panose="05000000000000000000" pitchFamily="2" charset="2"/>
              </a:rPr>
              <a:t> social </a:t>
            </a:r>
            <a:r>
              <a:rPr lang="de-DE" sz="2000" dirty="0" err="1">
                <a:sym typeface="Wingdings" panose="05000000000000000000" pitchFamily="2" charset="2"/>
              </a:rPr>
              <a:t>policy</a:t>
            </a:r>
            <a:endParaRPr lang="de-DE" sz="2000" dirty="0">
              <a:sym typeface="Wingdings" panose="05000000000000000000" pitchFamily="2" charset="2"/>
            </a:endParaRPr>
          </a:p>
          <a:p>
            <a:pPr marL="285750" indent="-285750">
              <a:buFont typeface="Wingdings" pitchFamily="2" charset="2"/>
              <a:buChar char="v"/>
            </a:pPr>
            <a:endParaRPr lang="de-DE" sz="2000" dirty="0">
              <a:sym typeface="Wingdings" panose="05000000000000000000" pitchFamily="2" charset="2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de-DE" sz="2000" dirty="0" err="1">
                <a:sym typeface="Wingdings" panose="05000000000000000000" pitchFamily="2" charset="2"/>
              </a:rPr>
              <a:t>Additionally</a:t>
            </a:r>
            <a:r>
              <a:rPr lang="de-DE" sz="2000" dirty="0">
                <a:sym typeface="Wingdings" panose="05000000000000000000" pitchFamily="2" charset="2"/>
              </a:rPr>
              <a:t>, </a:t>
            </a:r>
            <a:r>
              <a:rPr lang="de-DE" sz="2000" dirty="0" err="1">
                <a:sym typeface="Wingdings" panose="05000000000000000000" pitchFamily="2" charset="2"/>
              </a:rPr>
              <a:t>dampens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the</a:t>
            </a:r>
            <a:r>
              <a:rPr lang="de-DE" sz="2000" dirty="0">
                <a:sym typeface="Wingdings" panose="05000000000000000000" pitchFamily="2" charset="2"/>
              </a:rPr>
              <a:t> link </a:t>
            </a:r>
            <a:r>
              <a:rPr lang="de-DE" sz="2000" dirty="0" err="1">
                <a:sym typeface="Wingdings" panose="05000000000000000000" pitchFamily="2" charset="2"/>
              </a:rPr>
              <a:t>between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automation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risk</a:t>
            </a:r>
            <a:r>
              <a:rPr lang="de-DE" sz="2000" dirty="0">
                <a:sym typeface="Wingdings" panose="05000000000000000000" pitchFamily="2" charset="2"/>
              </a:rPr>
              <a:t> and social </a:t>
            </a:r>
            <a:r>
              <a:rPr lang="de-DE" sz="2000" dirty="0" err="1">
                <a:sym typeface="Wingdings" panose="05000000000000000000" pitchFamily="2" charset="2"/>
              </a:rPr>
              <a:t>policy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preferences</a:t>
            </a:r>
            <a:endParaRPr lang="de-DE" sz="2000" dirty="0">
              <a:sym typeface="Wingdings" panose="05000000000000000000" pitchFamily="2" charset="2"/>
            </a:endParaRPr>
          </a:p>
          <a:p>
            <a:pPr marL="285750" indent="-285750">
              <a:buFont typeface="Wingdings" pitchFamily="2" charset="2"/>
              <a:buChar char="v"/>
            </a:pPr>
            <a:endParaRPr lang="de-DE" sz="2000" dirty="0">
              <a:sym typeface="Wingdings" panose="05000000000000000000" pitchFamily="2" charset="2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de-DE" sz="2000" dirty="0"/>
              <a:t>(Dual) VET </a:t>
            </a:r>
            <a:r>
              <a:rPr lang="de-DE" sz="2000" dirty="0" err="1"/>
              <a:t>background</a:t>
            </a:r>
            <a:r>
              <a:rPr lang="de-DE" sz="2000" dirty="0"/>
              <a:t> </a:t>
            </a:r>
            <a:r>
              <a:rPr lang="de-DE" sz="2000" dirty="0" err="1"/>
              <a:t>as</a:t>
            </a:r>
            <a:r>
              <a:rPr lang="de-DE" sz="2000" dirty="0"/>
              <a:t> a </a:t>
            </a:r>
            <a:r>
              <a:rPr lang="de-DE" sz="2000" dirty="0">
                <a:sym typeface="Wingdings" panose="05000000000000000000" pitchFamily="2" charset="2"/>
              </a:rPr>
              <a:t>„</a:t>
            </a:r>
            <a:r>
              <a:rPr lang="de-DE" sz="2000" dirty="0" err="1">
                <a:sym typeface="Wingdings" panose="05000000000000000000" pitchFamily="2" charset="2"/>
              </a:rPr>
              <a:t>risk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mitigator</a:t>
            </a:r>
            <a:r>
              <a:rPr lang="de-DE" sz="2000" dirty="0">
                <a:sym typeface="Wingdings" panose="05000000000000000000" pitchFamily="2" charset="2"/>
              </a:rPr>
              <a:t>“ </a:t>
            </a:r>
          </a:p>
          <a:p>
            <a:pPr marL="465750" lvl="1" indent="-285750">
              <a:buFont typeface="Wingdings" pitchFamily="2" charset="2"/>
              <a:buChar char="v"/>
            </a:pPr>
            <a:r>
              <a:rPr lang="de-DE" sz="2000" dirty="0">
                <a:sym typeface="Wingdings" panose="05000000000000000000" pitchFamily="2" charset="2"/>
              </a:rPr>
              <a:t>Contra </a:t>
            </a:r>
            <a:r>
              <a:rPr lang="de-DE" sz="2000" dirty="0" err="1">
                <a:sym typeface="Wingdings" panose="05000000000000000000" pitchFamily="2" charset="2"/>
              </a:rPr>
              <a:t>asset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theory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of</a:t>
            </a:r>
            <a:r>
              <a:rPr lang="de-DE" sz="2000" dirty="0">
                <a:sym typeface="Wingdings" panose="05000000000000000000" pitchFamily="2" charset="2"/>
              </a:rPr>
              <a:t> social </a:t>
            </a:r>
            <a:r>
              <a:rPr lang="de-DE" sz="2000" dirty="0" err="1">
                <a:sym typeface="Wingdings" panose="05000000000000000000" pitchFamily="2" charset="2"/>
              </a:rPr>
              <a:t>policy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preferences</a:t>
            </a:r>
            <a:endParaRPr lang="de-DE" sz="2000" dirty="0">
              <a:sym typeface="Wingdings" panose="05000000000000000000" pitchFamily="2" charset="2"/>
            </a:endParaRPr>
          </a:p>
          <a:p>
            <a:pPr marL="465750" lvl="1" indent="-285750">
              <a:buFont typeface="Wingdings" pitchFamily="2" charset="2"/>
              <a:buChar char="v"/>
            </a:pPr>
            <a:r>
              <a:rPr lang="de-DE" sz="2000" dirty="0">
                <a:sym typeface="Wingdings" panose="05000000000000000000" pitchFamily="2" charset="2"/>
              </a:rPr>
              <a:t>VET </a:t>
            </a:r>
            <a:r>
              <a:rPr lang="de-DE" sz="2000" dirty="0" err="1">
                <a:sym typeface="Wingdings" panose="05000000000000000000" pitchFamily="2" charset="2"/>
              </a:rPr>
              <a:t>perceived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as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protecting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against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technological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risk</a:t>
            </a:r>
            <a:endParaRPr lang="sv-CH" sz="2000" dirty="0"/>
          </a:p>
          <a:p>
            <a:pPr marL="285750" indent="-285750">
              <a:buFont typeface="Wingdings" pitchFamily="2" charset="2"/>
              <a:buChar char="v"/>
            </a:pPr>
            <a:endParaRPr lang="sv-CH" sz="2000" dirty="0"/>
          </a:p>
          <a:p>
            <a:endParaRPr lang="sv-SE" sz="200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0C9367A-9808-1FAC-1ADB-5DA541A9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281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C4B334-4550-FE17-332F-0EBFD5342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609662"/>
          </a:xfrm>
        </p:spPr>
        <p:txBody>
          <a:bodyPr anchor="t">
            <a:normAutofit/>
          </a:bodyPr>
          <a:lstStyle/>
          <a:p>
            <a:r>
              <a:rPr lang="sv-CH" dirty="0"/>
              <a:t>To summarize…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5A49A0-F8E8-44AA-CC79-B5793906D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276349"/>
            <a:ext cx="5204127" cy="3251406"/>
          </a:xfrm>
        </p:spPr>
        <p:txBody>
          <a:bodyPr>
            <a:normAutofit lnSpcReduction="10000"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v"/>
            </a:pPr>
            <a:r>
              <a:rPr lang="sv-CH" sz="2000" dirty="0"/>
              <a:t>Contributions to broad theoretical debates, using various methods and data sources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v"/>
            </a:pPr>
            <a:r>
              <a:rPr lang="sv-SE" sz="2000" dirty="0" err="1"/>
              <a:t>Systematic</a:t>
            </a:r>
            <a:r>
              <a:rPr lang="sv-SE" sz="2000" dirty="0"/>
              <a:t> research on </a:t>
            </a:r>
            <a:r>
              <a:rPr lang="sv-SE" sz="2000" dirty="0" err="1"/>
              <a:t>contemporary</a:t>
            </a:r>
            <a:r>
              <a:rPr lang="sv-SE" sz="2000" dirty="0"/>
              <a:t> and </a:t>
            </a:r>
            <a:r>
              <a:rPr lang="sv-SE" sz="2000" dirty="0" err="1"/>
              <a:t>future</a:t>
            </a:r>
            <a:r>
              <a:rPr lang="sv-SE" sz="2000" dirty="0"/>
              <a:t> </a:t>
            </a:r>
            <a:r>
              <a:rPr lang="sv-SE" sz="2000" dirty="0" err="1"/>
              <a:t>challenges</a:t>
            </a:r>
            <a:r>
              <a:rPr lang="sv-SE" sz="2000" dirty="0"/>
              <a:t> in the </a:t>
            </a:r>
            <a:r>
              <a:rPr lang="sv-SE" sz="2000" dirty="0" err="1"/>
              <a:t>governance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VET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v"/>
            </a:pPr>
            <a:r>
              <a:rPr lang="sv-SE" sz="2000" dirty="0"/>
              <a:t>Policy relevant output, </a:t>
            </a:r>
            <a:r>
              <a:rPr lang="sv-SE" sz="2000" dirty="0" err="1"/>
              <a:t>useful</a:t>
            </a:r>
            <a:r>
              <a:rPr lang="sv-SE" sz="2000" dirty="0"/>
              <a:t> </a:t>
            </a:r>
            <a:r>
              <a:rPr lang="sv-SE" sz="2000" dirty="0" err="1"/>
              <a:t>insights</a:t>
            </a:r>
            <a:r>
              <a:rPr lang="sv-SE" sz="2000" dirty="0"/>
              <a:t> for </a:t>
            </a:r>
            <a:r>
              <a:rPr lang="sv-SE" sz="2000" dirty="0" err="1"/>
              <a:t>policymakers</a:t>
            </a:r>
            <a:r>
              <a:rPr lang="sv-SE" sz="2000" dirty="0"/>
              <a:t> and </a:t>
            </a:r>
            <a:r>
              <a:rPr lang="sv-SE" sz="2000" dirty="0" err="1"/>
              <a:t>practitioners</a:t>
            </a:r>
            <a:endParaRPr lang="sv-SE" sz="2000" dirty="0"/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v"/>
            </a:pPr>
            <a:r>
              <a:rPr lang="sv-SE" sz="2000" dirty="0" err="1"/>
              <a:t>Pertinent</a:t>
            </a:r>
            <a:r>
              <a:rPr lang="sv-SE" sz="2000" dirty="0"/>
              <a:t> research areas for the </a:t>
            </a:r>
            <a:r>
              <a:rPr lang="sv-SE" sz="2000" dirty="0" err="1"/>
              <a:t>future</a:t>
            </a:r>
            <a:r>
              <a:rPr lang="sv-SE" sz="2000" dirty="0"/>
              <a:t>: tensions </a:t>
            </a:r>
            <a:r>
              <a:rPr lang="sv-SE" sz="2000" dirty="0" err="1"/>
              <a:t>between</a:t>
            </a:r>
            <a:r>
              <a:rPr lang="sv-SE" sz="2000" dirty="0"/>
              <a:t> </a:t>
            </a:r>
            <a:r>
              <a:rPr lang="sv-SE" sz="2000" dirty="0" err="1"/>
              <a:t>economic</a:t>
            </a:r>
            <a:r>
              <a:rPr lang="sv-SE" sz="2000" dirty="0"/>
              <a:t> </a:t>
            </a:r>
            <a:r>
              <a:rPr lang="sv-SE" sz="2000" dirty="0" err="1"/>
              <a:t>efficiency</a:t>
            </a:r>
            <a:r>
              <a:rPr lang="sv-SE" sz="2000" dirty="0"/>
              <a:t> and </a:t>
            </a:r>
            <a:r>
              <a:rPr lang="sv-SE" sz="2000" dirty="0" err="1"/>
              <a:t>invlusiveness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VET in </a:t>
            </a:r>
            <a:r>
              <a:rPr lang="sv-SE" sz="2000" dirty="0" err="1"/>
              <a:t>times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</a:t>
            </a:r>
            <a:r>
              <a:rPr lang="sv-SE" sz="2000" dirty="0" err="1"/>
              <a:t>structural</a:t>
            </a:r>
            <a:r>
              <a:rPr lang="sv-SE" sz="2000" dirty="0"/>
              <a:t> </a:t>
            </a:r>
            <a:r>
              <a:rPr lang="sv-SE" sz="2000" dirty="0" err="1"/>
              <a:t>change</a:t>
            </a:r>
            <a:endParaRPr lang="sv-CH" sz="2000" dirty="0"/>
          </a:p>
        </p:txBody>
      </p:sp>
      <p:pic>
        <p:nvPicPr>
          <p:cNvPr id="7" name="Platshållare för innehåll 6" descr="Cheferna för beredd mat">
            <a:extLst>
              <a:ext uri="{FF2B5EF4-FFF2-40B4-BE49-F238E27FC236}">
                <a16:creationId xmlns:a16="http://schemas.microsoft.com/office/drawing/2014/main" id="{2A49CE52-468E-1B21-D17B-28FD762F33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6" r="9210" b="-3"/>
          <a:stretch/>
        </p:blipFill>
        <p:spPr>
          <a:xfrm>
            <a:off x="5562903" y="108263"/>
            <a:ext cx="1891529" cy="1469814"/>
          </a:xfrm>
          <a:noFill/>
        </p:spPr>
      </p:pic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34BE977-0123-7056-8B98-262F4684B0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571600" y="4767263"/>
            <a:ext cx="216000" cy="273844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559FC98-AF75-4A00-A03C-DF9FEBF6BCB9}" type="slidenum">
              <a:rPr lang="en-GB" smtClean="0"/>
              <a:pPr>
                <a:spcAft>
                  <a:spcPts val="600"/>
                </a:spcAft>
              </a:pPr>
              <a:t>34</a:t>
            </a:fld>
            <a:endParaRPr lang="en-GB"/>
          </a:p>
        </p:txBody>
      </p:sp>
      <p:pic>
        <p:nvPicPr>
          <p:cNvPr id="19" name="Bildobjekt 18" descr="Mekaniker som arbetar på ett flyg plan">
            <a:extLst>
              <a:ext uri="{FF2B5EF4-FFF2-40B4-BE49-F238E27FC236}">
                <a16:creationId xmlns:a16="http://schemas.microsoft.com/office/drawing/2014/main" id="{E897C2C2-D67D-5930-C74F-EF06EFDF9A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880" y="681069"/>
            <a:ext cx="1965120" cy="1309963"/>
          </a:xfrm>
          <a:prstGeom prst="rect">
            <a:avLst/>
          </a:prstGeom>
        </p:spPr>
      </p:pic>
      <p:pic>
        <p:nvPicPr>
          <p:cNvPr id="21" name="Bildobjekt 20" descr="Byggnads arbetare som firar">
            <a:extLst>
              <a:ext uri="{FF2B5EF4-FFF2-40B4-BE49-F238E27FC236}">
                <a16:creationId xmlns:a16="http://schemas.microsoft.com/office/drawing/2014/main" id="{14651F98-A1C1-0099-712E-30B87D1E9C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574" y="1723718"/>
            <a:ext cx="2095832" cy="1397348"/>
          </a:xfrm>
          <a:prstGeom prst="rect">
            <a:avLst/>
          </a:prstGeom>
        </p:spPr>
      </p:pic>
      <p:pic>
        <p:nvPicPr>
          <p:cNvPr id="25" name="Bildobjekt 24" descr="Pedagog som hjälper kvinna med grått hår att träna">
            <a:extLst>
              <a:ext uri="{FF2B5EF4-FFF2-40B4-BE49-F238E27FC236}">
                <a16:creationId xmlns:a16="http://schemas.microsoft.com/office/drawing/2014/main" id="{F0B1F897-9CD3-D593-BFCA-4291581EAD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886" y="2514294"/>
            <a:ext cx="1711108" cy="1276349"/>
          </a:xfrm>
          <a:prstGeom prst="rect">
            <a:avLst/>
          </a:prstGeom>
        </p:spPr>
      </p:pic>
      <p:pic>
        <p:nvPicPr>
          <p:cNvPr id="27" name="Bildobjekt 26" descr="Man som använder en maskin">
            <a:extLst>
              <a:ext uri="{FF2B5EF4-FFF2-40B4-BE49-F238E27FC236}">
                <a16:creationId xmlns:a16="http://schemas.microsoft.com/office/drawing/2014/main" id="{52A555A9-04F1-25B6-2E2A-B0981B4EBE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62" y="3348390"/>
            <a:ext cx="1920056" cy="1469814"/>
          </a:xfrm>
          <a:prstGeom prst="rect">
            <a:avLst/>
          </a:prstGeom>
        </p:spPr>
      </p:pic>
      <p:pic>
        <p:nvPicPr>
          <p:cNvPr id="29" name="Bildobjekt 28" descr="Inredningsarkitekter diskuterar ritningar som hänger på väggen på kontoret">
            <a:extLst>
              <a:ext uri="{FF2B5EF4-FFF2-40B4-BE49-F238E27FC236}">
                <a16:creationId xmlns:a16="http://schemas.microsoft.com/office/drawing/2014/main" id="{0D8E7DD5-54EA-D1CD-31DF-19E2F96544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829" y="4017968"/>
            <a:ext cx="1527397" cy="101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6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9C9E-EE1E-4067-A84B-9401A9D0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044000"/>
            <a:ext cx="7957225" cy="685801"/>
          </a:xfrm>
        </p:spPr>
        <p:txBody>
          <a:bodyPr/>
          <a:lstStyle/>
          <a:p>
            <a:r>
              <a:rPr lang="en-GB" sz="3600" dirty="0"/>
              <a:t>Thank you!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515E998F-31A4-AAFC-47D0-B12545974933}"/>
              </a:ext>
            </a:extLst>
          </p:cNvPr>
          <p:cNvGrpSpPr/>
          <p:nvPr/>
        </p:nvGrpSpPr>
        <p:grpSpPr>
          <a:xfrm>
            <a:off x="828000" y="1966586"/>
            <a:ext cx="5484559" cy="1447114"/>
            <a:chOff x="1015891" y="2179528"/>
            <a:chExt cx="4881466" cy="1123769"/>
          </a:xfrm>
        </p:grpSpPr>
        <p:pic>
          <p:nvPicPr>
            <p:cNvPr id="5" name="Bildobjekt 4">
              <a:extLst>
                <a:ext uri="{FF2B5EF4-FFF2-40B4-BE49-F238E27FC236}">
                  <a16:creationId xmlns:a16="http://schemas.microsoft.com/office/drawing/2014/main" id="{FDF1EB6F-848F-31A7-2EF4-962765DAB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5891" y="2179528"/>
              <a:ext cx="1089765" cy="1089765"/>
            </a:xfrm>
            <a:prstGeom prst="rect">
              <a:avLst/>
            </a:prstGeom>
          </p:spPr>
        </p:pic>
        <p:sp>
          <p:nvSpPr>
            <p:cNvPr id="6" name="textruta 5">
              <a:extLst>
                <a:ext uri="{FF2B5EF4-FFF2-40B4-BE49-F238E27FC236}">
                  <a16:creationId xmlns:a16="http://schemas.microsoft.com/office/drawing/2014/main" id="{4E317DDC-4FC9-FCA5-D488-1A296C5EF784}"/>
                </a:ext>
              </a:extLst>
            </p:cNvPr>
            <p:cNvSpPr txBox="1"/>
            <p:nvPr/>
          </p:nvSpPr>
          <p:spPr>
            <a:xfrm>
              <a:off x="2105656" y="2600716"/>
              <a:ext cx="1093248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CH" dirty="0"/>
                <a:t>GOVPET’s </a:t>
              </a:r>
            </a:p>
            <a:p>
              <a:r>
                <a:rPr lang="sv-CH" dirty="0"/>
                <a:t>SERI website</a:t>
              </a:r>
            </a:p>
          </p:txBody>
        </p:sp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B483BDC0-2F61-13B5-B7CD-2C1B2323E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66003" y="2179528"/>
              <a:ext cx="1123769" cy="1123769"/>
            </a:xfrm>
            <a:prstGeom prst="rect">
              <a:avLst/>
            </a:prstGeom>
          </p:spPr>
        </p:pic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6A4B9E3D-952C-D1BA-EFB7-FF635A280C9E}"/>
                </a:ext>
              </a:extLst>
            </p:cNvPr>
            <p:cNvSpPr txBox="1"/>
            <p:nvPr/>
          </p:nvSpPr>
          <p:spPr>
            <a:xfrm>
              <a:off x="4723959" y="2600716"/>
              <a:ext cx="1173398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CH" dirty="0"/>
                <a:t>GOVPET’s </a:t>
              </a:r>
            </a:p>
            <a:p>
              <a:r>
                <a:rPr lang="sv-CH" dirty="0"/>
                <a:t>home website</a:t>
              </a:r>
            </a:p>
          </p:txBody>
        </p:sp>
      </p:grpSp>
      <p:sp>
        <p:nvSpPr>
          <p:cNvPr id="14" name="textruta 13">
            <a:extLst>
              <a:ext uri="{FF2B5EF4-FFF2-40B4-BE49-F238E27FC236}">
                <a16:creationId xmlns:a16="http://schemas.microsoft.com/office/drawing/2014/main" id="{52971B7F-E0A3-E281-83FC-C9D7BC547C56}"/>
              </a:ext>
            </a:extLst>
          </p:cNvPr>
          <p:cNvSpPr txBox="1"/>
          <p:nvPr/>
        </p:nvSpPr>
        <p:spPr>
          <a:xfrm>
            <a:off x="6563951" y="1806166"/>
            <a:ext cx="2299027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b="1" dirty="0"/>
              <a:t>Contact us:</a:t>
            </a:r>
          </a:p>
          <a:p>
            <a:r>
              <a:rPr lang="sv-CH" dirty="0"/>
              <a:t>Matthias.Haslberger@unisg.ch</a:t>
            </a:r>
          </a:p>
          <a:p>
            <a:r>
              <a:rPr lang="sv-SE" dirty="0"/>
              <a:t>A</a:t>
            </a:r>
            <a:r>
              <a:rPr lang="sv-CH" dirty="0"/>
              <a:t>nna.Wilson@unil.ch</a:t>
            </a:r>
          </a:p>
          <a:p>
            <a:endParaRPr lang="sv-CH" dirty="0"/>
          </a:p>
          <a:p>
            <a:endParaRPr lang="sv-CH" b="1" dirty="0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B61607A9-7201-4183-7650-40C25261F4A1}"/>
              </a:ext>
            </a:extLst>
          </p:cNvPr>
          <p:cNvSpPr txBox="1"/>
          <p:nvPr/>
        </p:nvSpPr>
        <p:spPr>
          <a:xfrm>
            <a:off x="6563951" y="2805124"/>
            <a:ext cx="234102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CH" b="1" dirty="0"/>
              <a:t>Contact the P</a:t>
            </a:r>
            <a:r>
              <a:rPr lang="sv-SE" b="1" dirty="0"/>
              <a:t>Is:</a:t>
            </a:r>
          </a:p>
          <a:p>
            <a:r>
              <a:rPr lang="sv-SE" dirty="0"/>
              <a:t>Patrick.Emmenegger@unisg.ch</a:t>
            </a:r>
          </a:p>
          <a:p>
            <a:r>
              <a:rPr lang="sv-SE" dirty="0" err="1"/>
              <a:t>Giuliano.Bonoli@unil.ch</a:t>
            </a:r>
            <a:endParaRPr lang="sv-CH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879CF3-7FB5-16B8-519F-AD28F15DEE57}"/>
              </a:ext>
            </a:extLst>
          </p:cNvPr>
          <p:cNvSpPr/>
          <p:nvPr/>
        </p:nvSpPr>
        <p:spPr>
          <a:xfrm>
            <a:off x="6563951" y="3912973"/>
            <a:ext cx="1410276" cy="715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68831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theme/theme1.xml><?xml version="1.0" encoding="utf-8"?>
<a:theme xmlns:a="http://schemas.openxmlformats.org/drawingml/2006/main" name="UNISG PPT">
  <a:themeElements>
    <a:clrScheme name="Rot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uni stgallen Fonts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_stgallen_master_01.potx" id="{30835CC8-2B5A-4E70-B341-DDAB901ED00B}" vid="{29D780FA-9373-4C8E-8A10-29358CDEA5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1870F55-7693-4BED-BB93-08298D6C04B0}">
  <we:reference id="94886107-76f9-4f92-aa81-ee726374f3e7" version="1.0.0.7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Templafy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{"name":"Date","value":"GoIwUED8AtOv27EdBG9GCw=="},{"name":"Footer","value":"DrVYyyyzN5bKLt6FMtTQhlPxBLiRYZLCQnIQa7cICDg="},{"name":"FooterLogo","value":"iTzqZGj1P6MRGUQq8ahlhA=="}]}]]></TemplafyFormConfiguration>
</file>

<file path=customXml/item3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279331","enableDocumentContentUpdater":true,"version":"2.0"}]]></TemplafySlideTemplateConfiguration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5.xml><?xml version="1.0" encoding="utf-8"?>
<TemplafySlideFormConfiguration><![CDATA[{"formFields":[],"formDataEntries":[]}]]></TemplafySlideFormConfiguration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TemplateConfiguration><![CDATA[{"elementsMetadata":[{"elementConfiguration":{"binding":"{{FormatDateTime(Form.Date,Translate(\"DateFormat\"),DocumentLanguage)}}","disableUpdates":false,"type":"text"},"type":"shape","id":"37588bdb-26d6-4fd0-bcdc-8c73f8c13ac1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09b2cba7-1d66-4c48-9760-32c24782b558"},{"elementConfiguration":{"binding":"{{Form.Footer}}","disableUpdates":false,"type":"text"},"type":"shape","id":"9cea9139-ee4c-4498-9886-691c24a7ce1c"},{"elementConfiguration":{"binding":"{{UserProfile.Department.DepartmentName}}","visibility":"{{IfElse(Form.FooterLogo, VisibilityType.Hidden,VisibilityType.Visible)}}","disableUpdates":false,"type":"text"},"type":"shape","id":"4755847c-b588-44fc-97c4-55d57317060b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11726d8d-5510-46a8-99c1-4b536a0da1b0"},{"elementConfiguration":{"binding":"{{UserProfile.Department.DepartmentName}} \n{{UserProfile.Department.DepartmentStreet}} {{UserProfile.Department.DepartmentStreetNumber}} \n{{UserProfile.Department.DepartmentPOBox}} {{UserProfile.Department.DepartmentCity}} \n{{UserProfile.Department.DepartmentCountry}} \n{{UserProfile.Department.DepartmentWebsite}}","disableUpdates":false,"type":"text"},"type":"shape","id":"d66bd96a-305e-49d5-a100-80bd2dc0aa50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a8d9b3db-93d1-4c53-b4cf-92f184a5729d"},{"elementConfiguration":{"binding":"{{FormatDateTime(Form.Date,Translate(\"DateFormat\"),DocumentLanguage)}}","disableUpdates":false,"type":"text"},"type":"shape","id":"29767e23-da12-47f6-b6d1-9c9a22c7261b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677b6eac-7411-4718-9de4-375e6fd5271d"},{"elementConfiguration":{"binding":"{{Form.Footer}}","disableUpdates":false,"type":"text"},"type":"shape","id":"c084206a-90fe-44e6-8d8a-fcd6a9ac125c"},{"elementConfiguration":{"binding":"{{UserProfile.Department.DepartmentName}}","visibility":"{{IfElse(Form.FooterLogo, VisibilityType.Hidden,VisibilityType.Visible)}}","disableUpdates":false,"type":"text"},"type":"shape","id":"97e04a4a-64cf-4d65-a79c-823b2ac924fd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c7b40d2f-a6ee-48fa-b5c5-778bdd6c7f78"},{"elementConfiguration":{"binding":"{{FormatDateTime(Form.Date,Translate(\"DateFormat\"),DocumentLanguage)}}","disableUpdates":false,"type":"text"},"type":"shape","id":"15a072aa-5793-47df-8fcc-05c787bc7711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627873cb-e00c-43e0-a929-be0961f4eaeb"},{"elementConfiguration":{"binding":"{{FormatDateTime(Form.Date,Translate(\"DateFormat\"),DocumentLanguage)}}","disableUpdates":false,"type":"text"},"type":"shape","id":"3e935b44-6172-4738-af60-e4409b49b27f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7936e031-d0ed-4da5-9f1c-a560532dc85c"},{"elementConfiguration":{"binding":"{{Form.Footer}}","disableUpdates":false,"type":"text"},"type":"shape","id":"f215dc92-f30f-4625-8967-1a7971edf644"},{"elementConfiguration":{"binding":"{{UserProfile.Department.DepartmentName}}","visibility":"{{IfElse(Form.FooterLogo, VisibilityType.Hidden,VisibilityType.Visible)}}","disableUpdates":false,"type":"text"},"type":"shape","id":"a3935f29-70ef-4c9b-91c5-b1aaad469034"},{"elementConfiguration":{"binding":"{{FormatDateTime(Form.Date,Translate(\"DateFormat\"),DocumentLanguage)}}","disableUpdates":false,"type":"text"},"type":"shape","id":"7dc6cfe5-965e-4d58-be5c-ea306427ce1f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8155afd7-e2c5-47b9-abad-3b1357b3e895"},{"elementConfiguration":{"binding":"{{Form.Footer}}","disableUpdates":false,"type":"text"},"type":"shape","id":"23ffdb5a-fe8f-4a0f-9040-48a5791c325d"},{"elementConfiguration":{"binding":"{{UserProfile.Department.DepartmentName}}","visibility":"{{IfElse(Form.FooterLogo, VisibilityType.Hidden,VisibilityType.Visible)}}","disableUpdates":false,"type":"text"},"type":"shape","id":"cba3decf-5eeb-426d-bb41-d995e202fb35"},{"elementConfiguration":{"binding":"{{FormatDateTime(Form.Date,Translate(\"DateFormat\"),DocumentLanguage)}}","disableUpdates":false,"type":"text"},"type":"shape","id":"78d87a44-47a9-4687-a7e6-9b6af23b9359"},{"elementConfiguration":{"binding":"{{FormatDateTime(Form.Date,Translate(\"DateFormat\"),DocumentLanguage)}}","disableUpdates":false,"type":"text"},"type":"shape","id":"906e10c6-06da-4fc0-aeb3-02bd2be04a6d"},{"elementConfiguration":{"binding":"{{Form.Footer}}","disableUpdates":false,"type":"text"},"type":"shape","id":"74692991-fb2c-47d7-9725-b57c8dfb810f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99d67e15-064f-45e7-82f9-4b6dd1c7add5"},{"elementConfiguration":{"binding":"{{UserProfile.Department.DepartmentName}}","visibility":"{{IfElse(Form.FooterLogo, VisibilityType.Hidden,VisibilityType.Visible)}}","disableUpdates":false,"type":"text"},"type":"shape","id":"8158047d-7f20-4391-89fd-a7b17a7c46d5"},{"elementConfiguration":{"binding":"{{FormatDateTime(Form.Date,Translate(\"DateFormat\"),DocumentLanguage)}}","disableUpdates":false,"type":"text"},"type":"shape","id":"df1f61d7-b1f3-4714-8014-3fcb4b4b744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2a6c7575-f7fe-4716-908c-046e7e35f5aa"},{"elementConfiguration":{"binding":"{{Form.Footer}}","disableUpdates":false,"type":"text"},"type":"shape","id":"9b3a0839-57d9-4edd-a918-40c9508cefcc"},{"elementConfiguration":{"binding":"{{UserProfile.Department.DepartmentName}}","visibility":"{{IfElse(Form.FooterLogo, VisibilityType.Hidden,VisibilityType.Visible)}}","disableUpdates":false,"type":"text"},"type":"shape","id":"2678ee85-8b92-4cae-8c92-925090da853b"}],"transformationConfigurations":[{"language":"{{UserProfile.DocumentLanguage.Language}}","disableUpdates":false,"type":"proofingLanguage"},{"propertyName":"creator","propertyValue":"{{UserProfile.FirstName}} {{UserProfile.LastName}}","disableUpdates":false,"type":"documentProperty"},{"propertyName":"title","propertyValue":"Presentation - University of St.Gallen","disableUpdates":false,"type":"documentProperty"}],"templateName":"UNISG Präsentation","templateDescription":"","enableDocumentContentUpdater":true,"version":"2.0"}]]></TemplafyTemplateConfiguration>
</file>

<file path=customXml/item8.xml><?xml version="1.0" encoding="utf-8"?>
<TemplafySlideTemplateConfiguration><![CDATA[{"slideVersion":1,"isValidatorEnabled":false,"isLocked":false,"elementsMetadata":[{"elementConfiguration":{"width":"{{UserProfile.Department.REFDepartmentLogo.WidthPNGPPT}}","height":"{{UserProfile.Department.REFDepartmentLogo.HeightPNGPPT}}","image":"{{UserProfile.Department.REFDepartmentLogo.ImagePNG}}","disableUpdates":false,"type":"image"},"type":"shape"},{"elementConfiguration":{"binding":"{{UserProfile.Department.DepartmentName}} \n{{UserProfile.Department.DepartmentStreet}} {{UserProfile.Department.DepartmentStreetNumber}} \n{{UserProfile.Department.DepartmentPOBox}} {{UserProfile.Department.DepartmentCity}} \n{{UserProfile.Department.DepartmentCountry}} \n{{UserProfile.Department.DepartmentWebsite}}","disableUpdates":false,"type":"text"},"type":"shape"}],"slideId":"637750113834283378","enableDocumentContentUpdater":true,"version":"2.0"}]]></TemplafySlideTemplateConfiguration>
</file>

<file path=customXml/item9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C2EED3AEDAB24AB48AF05A7A255DF4" ma:contentTypeVersion="13" ma:contentTypeDescription="Create a new document." ma:contentTypeScope="" ma:versionID="cfe9bdcf90224e69cb17065d40e95b0c">
  <xsd:schema xmlns:xsd="http://www.w3.org/2001/XMLSchema" xmlns:xs="http://www.w3.org/2001/XMLSchema" xmlns:p="http://schemas.microsoft.com/office/2006/metadata/properties" xmlns:ns2="07c8a24f-8b40-44ca-950f-ae5db2c4fa23" xmlns:ns3="71d337dc-809a-4269-a690-d6cd31b4acd0" targetNamespace="http://schemas.microsoft.com/office/2006/metadata/properties" ma:root="true" ma:fieldsID="c87233f4db08566b7dab3c3efd890338" ns2:_="" ns3:_="">
    <xsd:import namespace="07c8a24f-8b40-44ca-950f-ae5db2c4fa23"/>
    <xsd:import namespace="71d337dc-809a-4269-a690-d6cd31b4ac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c8a24f-8b40-44ca-950f-ae5db2c4fa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d337dc-809a-4269-a690-d6cd31b4acd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10.xml><?xml version="1.0" encoding="utf-8"?>
<TemplafySlideFormConfiguration><![CDATA[{"formFields":[],"formDataEntries":[]}]]></TemplafySlideFormConfiguration>
</file>

<file path=customXml/item11.xml><?xml version="1.0" encoding="utf-8"?>
<TemplafySlideTemplateConfiguration><![CDATA[{"slideVersion":1,"isValidatorEnabled":false,"isLocked":false,"elementsMetadata":[],"slideId":"637750113834254135","enableDocumentContentUpdater":true,"version":"2.0"}]]></TemplafySlideTemplateConfiguration>
</file>

<file path=customXml/itemProps1.xml><?xml version="1.0" encoding="utf-8"?>
<ds:datastoreItem xmlns:ds="http://schemas.openxmlformats.org/officeDocument/2006/customXml" ds:itemID="{ED2A37DE-9640-4BAD-87EB-02349D3561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A6235D-7E1A-4B9C-ADE5-24E162A87D03}">
  <ds:schemaRefs/>
</ds:datastoreItem>
</file>

<file path=customXml/itemProps3.xml><?xml version="1.0" encoding="utf-8"?>
<ds:datastoreItem xmlns:ds="http://schemas.openxmlformats.org/officeDocument/2006/customXml" ds:itemID="{66FA18C0-85E2-48F7-961D-7BE01285C862}">
  <ds:schemaRefs/>
</ds:datastoreItem>
</file>

<file path=customXml/itemProps4.xml><?xml version="1.0" encoding="utf-8"?>
<ds:datastoreItem xmlns:ds="http://schemas.openxmlformats.org/officeDocument/2006/customXml" ds:itemID="{6567BD5C-CC0C-4648-BED2-6CE28F06E5A9}">
  <ds:schemaRefs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71d337dc-809a-4269-a690-d6cd31b4acd0"/>
    <ds:schemaRef ds:uri="http://schemas.openxmlformats.org/package/2006/metadata/core-properties"/>
    <ds:schemaRef ds:uri="07c8a24f-8b40-44ca-950f-ae5db2c4fa23"/>
    <ds:schemaRef ds:uri="http://purl.org/dc/terms/"/>
  </ds:schemaRefs>
</ds:datastoreItem>
</file>

<file path=customXml/itemProps5.xml><?xml version="1.0" encoding="utf-8"?>
<ds:datastoreItem xmlns:ds="http://schemas.openxmlformats.org/officeDocument/2006/customXml" ds:itemID="{9B272F4A-5C95-4892-AAD9-D7AEF7A26919}">
  <ds:schemaRefs/>
</ds:datastoreItem>
</file>

<file path=customXml/itemProps6.xml><?xml version="1.0" encoding="utf-8"?>
<ds:datastoreItem xmlns:ds="http://schemas.openxmlformats.org/officeDocument/2006/customXml" ds:itemID="{10CA47D5-62BF-412C-82C9-AD9C9628E81D}">
  <ds:schemaRefs/>
</ds:datastoreItem>
</file>

<file path=customXml/itemProps7.xml><?xml version="1.0" encoding="utf-8"?>
<ds:datastoreItem xmlns:ds="http://schemas.openxmlformats.org/officeDocument/2006/customXml" ds:itemID="{DD23DDCC-ABAF-42D1-9CB2-07E72D883C32}">
  <ds:schemaRefs/>
</ds:datastoreItem>
</file>

<file path=customXml/itemProps8.xml><?xml version="1.0" encoding="utf-8"?>
<ds:datastoreItem xmlns:ds="http://schemas.openxmlformats.org/officeDocument/2006/customXml" ds:itemID="{5CDA3866-4191-4ABE-B434-81C70850BD71}">
  <ds:schemaRefs/>
</ds:datastoreItem>
</file>

<file path=customXml/itemProps9.xml><?xml version="1.0" encoding="utf-8"?>
<ds:datastoreItem xmlns:ds="http://schemas.openxmlformats.org/officeDocument/2006/customXml" ds:itemID="{D56E293E-A78D-4FB6-BCC2-2A03AC2F7F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c8a24f-8b40-44ca-950f-ae5db2c4fa23"/>
    <ds:schemaRef ds:uri="71d337dc-809a-4269-a690-d6cd31b4ac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10.xml><?xml version="1.0" encoding="utf-8"?>
<ds:datastoreItem xmlns:ds="http://schemas.openxmlformats.org/officeDocument/2006/customXml" ds:itemID="{B77E3FB8-6B77-4C09-82A2-9AF5ACD3601A}">
  <ds:schemaRefs/>
</ds:datastoreItem>
</file>

<file path=customXml/itemProps11.xml><?xml version="1.0" encoding="utf-8"?>
<ds:datastoreItem xmlns:ds="http://schemas.openxmlformats.org/officeDocument/2006/customXml" ds:itemID="{664F7CED-B0DA-429D-9A7F-4CBF61D24C2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uni_stgallen_master_01</Template>
  <TotalTime>0</TotalTime>
  <Words>2066</Words>
  <Application>Microsoft Office PowerPoint</Application>
  <PresentationFormat>On-screen Show (16:9)</PresentationFormat>
  <Paragraphs>301</Paragraphs>
  <Slides>35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Gill Alt One MT Light</vt:lpstr>
      <vt:lpstr>Gill Sans MT Pro</vt:lpstr>
      <vt:lpstr>Gill Sans Nova</vt:lpstr>
      <vt:lpstr>Gill Sans Nova Light</vt:lpstr>
      <vt:lpstr>Wingdings</vt:lpstr>
      <vt:lpstr>UNISG PPT</vt:lpstr>
      <vt:lpstr>Governance in Vocational and Professional Education and Training (GOVPET) </vt:lpstr>
      <vt:lpstr>The Team</vt:lpstr>
      <vt:lpstr>PowerPoint Presentation</vt:lpstr>
      <vt:lpstr>The Research Programme</vt:lpstr>
      <vt:lpstr>The GOVPET research programme</vt:lpstr>
      <vt:lpstr>The GOVPET research programme</vt:lpstr>
      <vt:lpstr>Recent headline publications</vt:lpstr>
      <vt:lpstr>Ongoing Projects</vt:lpstr>
      <vt:lpstr>A selection of our ongoing projects </vt:lpstr>
      <vt:lpstr>A look into the future…</vt:lpstr>
      <vt:lpstr>Today</vt:lpstr>
      <vt:lpstr>Today we highlight…</vt:lpstr>
      <vt:lpstr>    Survey on prestige and attractiveness of educational tracks</vt:lpstr>
      <vt:lpstr>Objectives</vt:lpstr>
      <vt:lpstr>Objectives</vt:lpstr>
      <vt:lpstr>When Top-Down Imposition Meets Bottom-Up Skepticism: The Relative Attractiveness Deficit of VET in Europe</vt:lpstr>
      <vt:lpstr>Introduction</vt:lpstr>
      <vt:lpstr>Introduction</vt:lpstr>
      <vt:lpstr>Theory</vt:lpstr>
      <vt:lpstr>The vignette</vt:lpstr>
      <vt:lpstr>Results</vt:lpstr>
      <vt:lpstr>Results</vt:lpstr>
      <vt:lpstr>Results</vt:lpstr>
      <vt:lpstr>Results</vt:lpstr>
      <vt:lpstr>Conclusions</vt:lpstr>
      <vt:lpstr>The Missing Link: Technological Change, Dual VET, and Social Policy Preferences</vt:lpstr>
      <vt:lpstr>Introduction</vt:lpstr>
      <vt:lpstr>Theory</vt:lpstr>
      <vt:lpstr>Approach</vt:lpstr>
      <vt:lpstr>Results</vt:lpstr>
      <vt:lpstr>Results</vt:lpstr>
      <vt:lpstr>Results</vt:lpstr>
      <vt:lpstr>Conclusions</vt:lpstr>
      <vt:lpstr>To summarize…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University of St.Gallen</dc:title>
  <dc:creator>Linda M.</dc:creator>
  <cp:lastModifiedBy>Haslberger, Matthias</cp:lastModifiedBy>
  <cp:revision>80</cp:revision>
  <dcterms:created xsi:type="dcterms:W3CDTF">2022-10-19T18:48:13Z</dcterms:created>
  <dcterms:modified xsi:type="dcterms:W3CDTF">2025-03-05T10:20:30Z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0x01010034C2EED3AEDAB24AB48AF05A7A255DF4</vt:lpwstr>
  </property>
  <property fmtid="{D5CDD505-2E9C-101B-9397-08002B2CF9AE}" pid="3" name="TemplafyTimeStamp">
    <vt:lpwstr>2022-04-19T14:18:43</vt:lpwstr>
  </property>
  <property fmtid="{D5CDD505-2E9C-101B-9397-08002B2CF9AE}" pid="4" name="TemplafyTenantId">
    <vt:lpwstr>unisg</vt:lpwstr>
  </property>
  <property fmtid="{D5CDD505-2E9C-101B-9397-08002B2CF9AE}" pid="5" name="TemplafyTemplateId">
    <vt:lpwstr>637700762909751978</vt:lpwstr>
  </property>
  <property fmtid="{D5CDD505-2E9C-101B-9397-08002B2CF9AE}" pid="6" name="TemplafyUserProfileId">
    <vt:lpwstr>637908154315051479</vt:lpwstr>
  </property>
  <property fmtid="{D5CDD505-2E9C-101B-9397-08002B2CF9AE}" pid="7" name="TemplafyLanguageCode">
    <vt:lpwstr>en-GB</vt:lpwstr>
  </property>
  <property fmtid="{D5CDD505-2E9C-101B-9397-08002B2CF9AE}" pid="8" name="TemplafyFromBlank">
    <vt:bool>false</vt:bool>
  </property>
</Properties>
</file>