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1" r:id="rId1"/>
  </p:sldMasterIdLst>
  <p:notesMasterIdLst>
    <p:notesMasterId r:id="rId25"/>
  </p:notesMasterIdLst>
  <p:handoutMasterIdLst>
    <p:handoutMasterId r:id="rId26"/>
  </p:handoutMasterIdLst>
  <p:sldIdLst>
    <p:sldId id="277" r:id="rId2"/>
    <p:sldId id="299" r:id="rId3"/>
    <p:sldId id="300" r:id="rId4"/>
    <p:sldId id="303" r:id="rId5"/>
    <p:sldId id="305" r:id="rId6"/>
    <p:sldId id="302" r:id="rId7"/>
    <p:sldId id="272" r:id="rId8"/>
    <p:sldId id="293" r:id="rId9"/>
    <p:sldId id="304" r:id="rId10"/>
    <p:sldId id="286" r:id="rId11"/>
    <p:sldId id="288" r:id="rId12"/>
    <p:sldId id="280" r:id="rId13"/>
    <p:sldId id="281" r:id="rId14"/>
    <p:sldId id="292" r:id="rId15"/>
    <p:sldId id="291" r:id="rId16"/>
    <p:sldId id="275" r:id="rId17"/>
    <p:sldId id="296" r:id="rId18"/>
    <p:sldId id="297" r:id="rId19"/>
    <p:sldId id="289" r:id="rId20"/>
    <p:sldId id="285" r:id="rId21"/>
    <p:sldId id="295" r:id="rId22"/>
    <p:sldId id="287" r:id="rId23"/>
    <p:sldId id="284" r:id="rId24"/>
  </p:sldIdLst>
  <p:sldSz cx="12192000" cy="6858000"/>
  <p:notesSz cx="9928225"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rner Schnell" initials="WS" lastIdx="3" clrIdx="0">
    <p:extLst>
      <p:ext uri="{19B8F6BF-5375-455C-9EA6-DF929625EA0E}">
        <p15:presenceInfo xmlns:p15="http://schemas.microsoft.com/office/powerpoint/2012/main" userId="S-1-5-21-616792354-2620807815-2135598770-73727" providerId="AD"/>
      </p:ext>
    </p:extLst>
  </p:cmAuthor>
  <p:cmAuthor id="2" name="Hsiaoyin Chang" initials="HC" lastIdx="0" clrIdx="1">
    <p:extLst>
      <p:ext uri="{19B8F6BF-5375-455C-9EA6-DF929625EA0E}">
        <p15:presenceInfo xmlns:p15="http://schemas.microsoft.com/office/powerpoint/2012/main" userId="S-1-5-21-616792354-2620807815-2135598770-755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3A2C7"/>
    <a:srgbClr val="77933C"/>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7" autoAdjust="0"/>
    <p:restoredTop sz="77059" autoAdjust="0"/>
  </p:normalViewPr>
  <p:slideViewPr>
    <p:cSldViewPr snapToGrid="0">
      <p:cViewPr varScale="1">
        <p:scale>
          <a:sx n="70" d="100"/>
          <a:sy n="70" d="100"/>
        </p:scale>
        <p:origin x="1266" y="6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35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2926" cy="340752"/>
          </a:xfrm>
          <a:prstGeom prst="rect">
            <a:avLst/>
          </a:prstGeom>
        </p:spPr>
        <p:txBody>
          <a:bodyPr vert="horz" lIns="91301" tIns="45650" rIns="91301" bIns="45650" rtlCol="0"/>
          <a:lstStyle>
            <a:lvl1pPr algn="l">
              <a:defRPr sz="1200"/>
            </a:lvl1pPr>
          </a:lstStyle>
          <a:p>
            <a:endParaRPr lang="en-US"/>
          </a:p>
        </p:txBody>
      </p:sp>
      <p:sp>
        <p:nvSpPr>
          <p:cNvPr id="3" name="Datumsplatzhalter 2"/>
          <p:cNvSpPr>
            <a:spLocks noGrp="1"/>
          </p:cNvSpPr>
          <p:nvPr>
            <p:ph type="dt" sz="quarter" idx="1"/>
          </p:nvPr>
        </p:nvSpPr>
        <p:spPr>
          <a:xfrm>
            <a:off x="5622983" y="0"/>
            <a:ext cx="4302926" cy="340752"/>
          </a:xfrm>
          <a:prstGeom prst="rect">
            <a:avLst/>
          </a:prstGeom>
        </p:spPr>
        <p:txBody>
          <a:bodyPr vert="horz" lIns="91301" tIns="45650" rIns="91301" bIns="45650" rtlCol="0"/>
          <a:lstStyle>
            <a:lvl1pPr algn="r">
              <a:defRPr sz="1200"/>
            </a:lvl1pPr>
          </a:lstStyle>
          <a:p>
            <a:fld id="{9EA350CE-C298-4D8A-A72A-FA5D956AB6F4}" type="datetimeFigureOut">
              <a:rPr lang="en-US" smtClean="0"/>
              <a:t>3/19/2018</a:t>
            </a:fld>
            <a:endParaRPr lang="en-US"/>
          </a:p>
        </p:txBody>
      </p:sp>
      <p:sp>
        <p:nvSpPr>
          <p:cNvPr id="4" name="Fußzeilenplatzhalter 3"/>
          <p:cNvSpPr>
            <a:spLocks noGrp="1"/>
          </p:cNvSpPr>
          <p:nvPr>
            <p:ph type="ftr" sz="quarter" idx="2"/>
          </p:nvPr>
        </p:nvSpPr>
        <p:spPr>
          <a:xfrm>
            <a:off x="1" y="6456924"/>
            <a:ext cx="4302926" cy="340752"/>
          </a:xfrm>
          <a:prstGeom prst="rect">
            <a:avLst/>
          </a:prstGeom>
        </p:spPr>
        <p:txBody>
          <a:bodyPr vert="horz" lIns="91301" tIns="45650" rIns="91301" bIns="45650" rtlCol="0" anchor="b"/>
          <a:lstStyle>
            <a:lvl1pPr algn="l">
              <a:defRPr sz="1200"/>
            </a:lvl1pPr>
          </a:lstStyle>
          <a:p>
            <a:endParaRPr lang="en-US"/>
          </a:p>
        </p:txBody>
      </p:sp>
      <p:sp>
        <p:nvSpPr>
          <p:cNvPr id="5" name="Foliennummernplatzhalter 4"/>
          <p:cNvSpPr>
            <a:spLocks noGrp="1"/>
          </p:cNvSpPr>
          <p:nvPr>
            <p:ph type="sldNum" sz="quarter" idx="3"/>
          </p:nvPr>
        </p:nvSpPr>
        <p:spPr>
          <a:xfrm>
            <a:off x="5622983" y="6456924"/>
            <a:ext cx="4302926" cy="340752"/>
          </a:xfrm>
          <a:prstGeom prst="rect">
            <a:avLst/>
          </a:prstGeom>
        </p:spPr>
        <p:txBody>
          <a:bodyPr vert="horz" lIns="91301" tIns="45650" rIns="91301" bIns="45650" rtlCol="0" anchor="b"/>
          <a:lstStyle>
            <a:lvl1pPr algn="r">
              <a:defRPr sz="1200"/>
            </a:lvl1pPr>
          </a:lstStyle>
          <a:p>
            <a:fld id="{333BA3B3-C20B-445B-AE4B-141866BFCF9E}" type="slidenum">
              <a:rPr lang="en-US" smtClean="0"/>
              <a:t>‹Nr.›</a:t>
            </a:fld>
            <a:endParaRPr lang="en-US"/>
          </a:p>
        </p:txBody>
      </p:sp>
    </p:spTree>
    <p:extLst>
      <p:ext uri="{BB962C8B-B14F-4D97-AF65-F5344CB8AC3E}">
        <p14:creationId xmlns:p14="http://schemas.microsoft.com/office/powerpoint/2010/main" val="37954511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0"/>
            <a:ext cx="4302231" cy="341064"/>
          </a:xfrm>
          <a:prstGeom prst="rect">
            <a:avLst/>
          </a:prstGeom>
        </p:spPr>
        <p:txBody>
          <a:bodyPr vert="horz" lIns="91301" tIns="45650" rIns="91301" bIns="45650" rtlCol="0"/>
          <a:lstStyle>
            <a:lvl1pPr algn="l">
              <a:defRPr sz="1200"/>
            </a:lvl1pPr>
          </a:lstStyle>
          <a:p>
            <a:endParaRPr lang="de-CH"/>
          </a:p>
        </p:txBody>
      </p:sp>
      <p:sp>
        <p:nvSpPr>
          <p:cNvPr id="3" name="Datumsplatzhalter 2"/>
          <p:cNvSpPr>
            <a:spLocks noGrp="1"/>
          </p:cNvSpPr>
          <p:nvPr>
            <p:ph type="dt" idx="1"/>
          </p:nvPr>
        </p:nvSpPr>
        <p:spPr>
          <a:xfrm>
            <a:off x="5623698" y="0"/>
            <a:ext cx="4302231" cy="341064"/>
          </a:xfrm>
          <a:prstGeom prst="rect">
            <a:avLst/>
          </a:prstGeom>
        </p:spPr>
        <p:txBody>
          <a:bodyPr vert="horz" lIns="91301" tIns="45650" rIns="91301" bIns="45650" rtlCol="0"/>
          <a:lstStyle>
            <a:lvl1pPr algn="r">
              <a:defRPr sz="1200"/>
            </a:lvl1pPr>
          </a:lstStyle>
          <a:p>
            <a:fld id="{4DC31C69-598D-47C5-9F0C-77C37C65A8F4}" type="datetimeFigureOut">
              <a:rPr lang="de-CH" smtClean="0"/>
              <a:t>19.03.2018</a:t>
            </a:fld>
            <a:endParaRPr lang="de-CH"/>
          </a:p>
        </p:txBody>
      </p:sp>
      <p:sp>
        <p:nvSpPr>
          <p:cNvPr id="4" name="Folienbildplatzhalter 3"/>
          <p:cNvSpPr>
            <a:spLocks noGrp="1" noRot="1" noChangeAspect="1"/>
          </p:cNvSpPr>
          <p:nvPr>
            <p:ph type="sldImg" idx="2"/>
          </p:nvPr>
        </p:nvSpPr>
        <p:spPr>
          <a:xfrm>
            <a:off x="2924175" y="849313"/>
            <a:ext cx="4079875" cy="2295525"/>
          </a:xfrm>
          <a:prstGeom prst="rect">
            <a:avLst/>
          </a:prstGeom>
          <a:noFill/>
          <a:ln w="12700">
            <a:solidFill>
              <a:prstClr val="black"/>
            </a:solidFill>
          </a:ln>
        </p:spPr>
        <p:txBody>
          <a:bodyPr vert="horz" lIns="91301" tIns="45650" rIns="91301" bIns="45650" rtlCol="0" anchor="ctr"/>
          <a:lstStyle/>
          <a:p>
            <a:endParaRPr lang="de-CH"/>
          </a:p>
        </p:txBody>
      </p:sp>
      <p:sp>
        <p:nvSpPr>
          <p:cNvPr id="5" name="Notizenplatzhalter 4"/>
          <p:cNvSpPr>
            <a:spLocks noGrp="1"/>
          </p:cNvSpPr>
          <p:nvPr>
            <p:ph type="body" sz="quarter" idx="3"/>
          </p:nvPr>
        </p:nvSpPr>
        <p:spPr>
          <a:xfrm>
            <a:off x="992823" y="3271382"/>
            <a:ext cx="7942580" cy="2676584"/>
          </a:xfrm>
          <a:prstGeom prst="rect">
            <a:avLst/>
          </a:prstGeom>
        </p:spPr>
        <p:txBody>
          <a:bodyPr vert="horz" lIns="91301" tIns="45650" rIns="91301" bIns="4565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2" y="6456613"/>
            <a:ext cx="4302231" cy="341063"/>
          </a:xfrm>
          <a:prstGeom prst="rect">
            <a:avLst/>
          </a:prstGeom>
        </p:spPr>
        <p:txBody>
          <a:bodyPr vert="horz" lIns="91301" tIns="45650" rIns="91301" bIns="45650" rtlCol="0" anchor="b"/>
          <a:lstStyle>
            <a:lvl1pPr algn="l">
              <a:defRPr sz="1200"/>
            </a:lvl1pPr>
          </a:lstStyle>
          <a:p>
            <a:endParaRPr lang="de-CH"/>
          </a:p>
        </p:txBody>
      </p:sp>
      <p:sp>
        <p:nvSpPr>
          <p:cNvPr id="7" name="Foliennummernplatzhalter 6"/>
          <p:cNvSpPr>
            <a:spLocks noGrp="1"/>
          </p:cNvSpPr>
          <p:nvPr>
            <p:ph type="sldNum" sz="quarter" idx="5"/>
          </p:nvPr>
        </p:nvSpPr>
        <p:spPr>
          <a:xfrm>
            <a:off x="5623698" y="6456613"/>
            <a:ext cx="4302231" cy="341063"/>
          </a:xfrm>
          <a:prstGeom prst="rect">
            <a:avLst/>
          </a:prstGeom>
        </p:spPr>
        <p:txBody>
          <a:bodyPr vert="horz" lIns="91301" tIns="45650" rIns="91301" bIns="45650" rtlCol="0" anchor="b"/>
          <a:lstStyle>
            <a:lvl1pPr algn="r">
              <a:defRPr sz="1200"/>
            </a:lvl1pPr>
          </a:lstStyle>
          <a:p>
            <a:fld id="{9A2BC92B-D9D5-4FB3-9C13-88B433EB28AA}" type="slidenum">
              <a:rPr lang="de-CH" smtClean="0"/>
              <a:t>‹Nr.›</a:t>
            </a:fld>
            <a:endParaRPr lang="de-CH"/>
          </a:p>
        </p:txBody>
      </p:sp>
    </p:spTree>
    <p:extLst>
      <p:ext uri="{BB962C8B-B14F-4D97-AF65-F5344CB8AC3E}">
        <p14:creationId xmlns:p14="http://schemas.microsoft.com/office/powerpoint/2010/main" val="10427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de.wikipedia.org/wiki/Siemens" TargetMode="External"/><Relationship Id="rId13" Type="http://schemas.openxmlformats.org/officeDocument/2006/relationships/hyperlink" Target="https://de.wikipedia.org/wiki/Iranisches_Atomprogramm" TargetMode="External"/><Relationship Id="rId18" Type="http://schemas.openxmlformats.org/officeDocument/2006/relationships/hyperlink" Target="https://de.wikipedia.org/wiki/Stuxnet#cite_note-nyt2011-02-26-5" TargetMode="External"/><Relationship Id="rId3" Type="http://schemas.openxmlformats.org/officeDocument/2006/relationships/hyperlink" Target="https://de.wikipedia.org/wiki/Microsoft" TargetMode="External"/><Relationship Id="rId21" Type="http://schemas.openxmlformats.org/officeDocument/2006/relationships/hyperlink" Target="https://en.wikipedia.org/wiki/Hacker_group" TargetMode="External"/><Relationship Id="rId7" Type="http://schemas.openxmlformats.org/officeDocument/2006/relationships/hyperlink" Target="https://de.wikipedia.org/wiki/Supervisory_Control_and_Data_Acquisition" TargetMode="External"/><Relationship Id="rId12" Type="http://schemas.openxmlformats.org/officeDocument/2006/relationships/hyperlink" Target="https://de.wikipedia.org/wiki/Stuxnet#cite_note-infection_statistics-3" TargetMode="External"/><Relationship Id="rId17" Type="http://schemas.openxmlformats.org/officeDocument/2006/relationships/hyperlink" Target="https://de.wikipedia.org/wiki/Kernkraftwerk_Buschehr" TargetMode="External"/><Relationship Id="rId25" Type="http://schemas.openxmlformats.org/officeDocument/2006/relationships/hyperlink" Target="https://en.wikipedia.org/wiki/Democratic_National_Committee_cyber_attacks" TargetMode="External"/><Relationship Id="rId2" Type="http://schemas.openxmlformats.org/officeDocument/2006/relationships/slide" Target="../slides/slide2.xml"/><Relationship Id="rId16" Type="http://schemas.openxmlformats.org/officeDocument/2006/relationships/hyperlink" Target="https://de.wikipedia.org/wiki/Stuxnet#cite_note-spon2010-12-26-4" TargetMode="External"/><Relationship Id="rId20" Type="http://schemas.openxmlformats.org/officeDocument/2006/relationships/hyperlink" Target="https://en.wikipedia.org/wiki/Russia" TargetMode="External"/><Relationship Id="rId1" Type="http://schemas.openxmlformats.org/officeDocument/2006/relationships/notesMaster" Target="../notesMasters/notesMaster1.xml"/><Relationship Id="rId6" Type="http://schemas.openxmlformats.org/officeDocument/2006/relationships/hyperlink" Target="https://de.wikipedia.org/wiki/Schadprogramm" TargetMode="External"/><Relationship Id="rId11" Type="http://schemas.openxmlformats.org/officeDocument/2006/relationships/hyperlink" Target="https://de.wikipedia.org/wiki/Hostrechner" TargetMode="External"/><Relationship Id="rId24" Type="http://schemas.openxmlformats.org/officeDocument/2006/relationships/hyperlink" Target="https://en.wikipedia.org/wiki/Fancy_Bear" TargetMode="External"/><Relationship Id="rId5" Type="http://schemas.openxmlformats.org/officeDocument/2006/relationships/hyperlink" Target="https://en.wikipedia.org/wiki/United_States_dollar" TargetMode="External"/><Relationship Id="rId15" Type="http://schemas.openxmlformats.org/officeDocument/2006/relationships/hyperlink" Target="https://de.wikipedia.org/wiki/Atomanlage_Natanz" TargetMode="External"/><Relationship Id="rId23" Type="http://schemas.openxmlformats.org/officeDocument/2006/relationships/hyperlink" Target="https://en.wikipedia.org/wiki/Cozy_Bear" TargetMode="External"/><Relationship Id="rId10" Type="http://schemas.openxmlformats.org/officeDocument/2006/relationships/hyperlink" Target="https://de.wikipedia.org/wiki/Iran" TargetMode="External"/><Relationship Id="rId19" Type="http://schemas.openxmlformats.org/officeDocument/2006/relationships/hyperlink" Target="https://en.wikipedia.org/wiki/Advanced_persistent_threat" TargetMode="External"/><Relationship Id="rId4" Type="http://schemas.openxmlformats.org/officeDocument/2006/relationships/hyperlink" Target="https://de.wikipedia.org/wiki/Patch_(Software)" TargetMode="External"/><Relationship Id="rId9" Type="http://schemas.openxmlformats.org/officeDocument/2006/relationships/hyperlink" Target="https://de.wikipedia.org/wiki/Elektromotor" TargetMode="External"/><Relationship Id="rId14" Type="http://schemas.openxmlformats.org/officeDocument/2006/relationships/hyperlink" Target="https://de.wikipedia.org/wiki/Leittechnik" TargetMode="External"/><Relationship Id="rId22" Type="http://schemas.openxmlformats.org/officeDocument/2006/relationships/hyperlink" Target="https://en.wikipedia.org/wiki/Democratic_National_Committe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baseline="0" dirty="0" smtClean="0"/>
          </a:p>
          <a:p>
            <a:pPr defTabSz="882305">
              <a:defRPr/>
            </a:pPr>
            <a:r>
              <a:rPr lang="en-GB" dirty="0" smtClean="0"/>
              <a:t>Cyber Risk</a:t>
            </a:r>
            <a:r>
              <a:rPr lang="en-GB" baseline="0" dirty="0" smtClean="0"/>
              <a:t> might be a new type of risk:</a:t>
            </a:r>
          </a:p>
          <a:p>
            <a:endParaRPr lang="en-GB" baseline="0" dirty="0" smtClean="0"/>
          </a:p>
          <a:p>
            <a:pPr marL="171189" indent="-171189">
              <a:buFontTx/>
              <a:buChar char="-"/>
            </a:pPr>
            <a:r>
              <a:rPr lang="en-GB" baseline="0" dirty="0" smtClean="0"/>
              <a:t>Still trying to grasp cyber risk</a:t>
            </a:r>
          </a:p>
          <a:p>
            <a:pPr marL="171189" indent="-171189">
              <a:buFontTx/>
              <a:buChar char="-"/>
            </a:pPr>
            <a:r>
              <a:rPr lang="en-GB" baseline="0" dirty="0" smtClean="0"/>
              <a:t>Not enough data; high uncertainty (</a:t>
            </a:r>
            <a:r>
              <a:rPr lang="en-GB" dirty="0" smtClean="0"/>
              <a:t>Fitch Ratings (2016) warned to downgrade insurers that write standalone products to heavily)</a:t>
            </a:r>
            <a:r>
              <a:rPr lang="en-GB" baseline="0" dirty="0" smtClean="0"/>
              <a:t> </a:t>
            </a:r>
          </a:p>
          <a:p>
            <a:pPr marL="171189" indent="-171189" defTabSz="913009">
              <a:buFontTx/>
              <a:buChar char="-"/>
              <a:defRPr/>
            </a:pPr>
            <a:r>
              <a:rPr lang="en-GB" baseline="0" dirty="0" smtClean="0"/>
              <a:t>Risk is very fast changing and still an emerging risk (</a:t>
            </a:r>
            <a:r>
              <a:rPr lang="en-GB" b="1" dirty="0" err="1" smtClean="0"/>
              <a:t>WannaCry</a:t>
            </a:r>
            <a:r>
              <a:rPr lang="en-GB" b="1" dirty="0" smtClean="0"/>
              <a:t> ransomware )</a:t>
            </a:r>
            <a:endParaRPr lang="en-GB" baseline="0" dirty="0" smtClean="0"/>
          </a:p>
          <a:p>
            <a:pPr marL="171189" indent="-171189">
              <a:buFontTx/>
              <a:buChar char="-"/>
            </a:pPr>
            <a:r>
              <a:rPr lang="en-GB" baseline="0" dirty="0" smtClean="0"/>
              <a:t>Results so far: highly correlated (no geographical boundaries) and probably heavy tail (extreme events so far not realized, skewness).</a:t>
            </a:r>
          </a:p>
          <a:p>
            <a:pPr marL="171189" indent="-171189">
              <a:buFontTx/>
              <a:buChar char="-"/>
            </a:pPr>
            <a:r>
              <a:rPr lang="en-GB" baseline="0" dirty="0" smtClean="0"/>
              <a:t>Probably tail correlation (non linear correlation)</a:t>
            </a:r>
          </a:p>
          <a:p>
            <a:pPr marL="171189" indent="-171189">
              <a:buFontTx/>
              <a:buChar char="-"/>
            </a:pPr>
            <a:endParaRPr lang="en-GB" baseline="0" dirty="0" smtClean="0"/>
          </a:p>
          <a:p>
            <a:pPr marL="171189" indent="-171189">
              <a:buFontTx/>
              <a:buChar char="-"/>
            </a:pPr>
            <a:r>
              <a:rPr lang="en-GB" baseline="0" dirty="0" smtClean="0"/>
              <a:t>Only alternative would be scenarios (</a:t>
            </a:r>
            <a:r>
              <a:rPr lang="en-GB" b="1" dirty="0"/>
              <a:t>Cambridge Centre for Risk Studies)</a:t>
            </a:r>
            <a:endParaRPr lang="en-GB" baseline="0" dirty="0" smtClean="0"/>
          </a:p>
          <a:p>
            <a:endParaRPr lang="en-GB" baseline="0" dirty="0" smtClean="0"/>
          </a:p>
          <a:p>
            <a:r>
              <a:rPr lang="en-GB" baseline="0" dirty="0" smtClean="0"/>
              <a:t>Therefore regulatory frameworks might not be appropriate. </a:t>
            </a:r>
          </a:p>
          <a:p>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1</a:t>
            </a:fld>
            <a:endParaRPr lang="de-CH"/>
          </a:p>
        </p:txBody>
      </p:sp>
    </p:spTree>
    <p:extLst>
      <p:ext uri="{BB962C8B-B14F-4D97-AF65-F5344CB8AC3E}">
        <p14:creationId xmlns:p14="http://schemas.microsoft.com/office/powerpoint/2010/main" val="2498346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err="1" smtClean="0">
                <a:effectLst/>
              </a:rPr>
              <a:t>WannaCry</a:t>
            </a:r>
            <a:r>
              <a:rPr lang="de-DE" dirty="0" smtClean="0">
                <a:effectLst/>
              </a:rPr>
              <a:t> </a:t>
            </a:r>
          </a:p>
          <a:p>
            <a:r>
              <a:rPr lang="en-US" b="1" dirty="0" smtClean="0"/>
              <a:t>Date:</a:t>
            </a:r>
            <a:r>
              <a:rPr lang="en-US" dirty="0" smtClean="0"/>
              <a:t> 2017</a:t>
            </a:r>
            <a:endParaRPr lang="de-DE" dirty="0" smtClean="0">
              <a:effectLst/>
            </a:endParaRPr>
          </a:p>
          <a:p>
            <a:r>
              <a:rPr lang="de-DE" dirty="0" smtClean="0">
                <a:effectLst/>
              </a:rPr>
              <a:t>Befällt Windows-Betriebssysteme, die nicht mit von </a:t>
            </a:r>
            <a:r>
              <a:rPr lang="de-DE" dirty="0" smtClean="0">
                <a:effectLst/>
                <a:hlinkClick r:id="rId3" tooltip="Microsoft"/>
              </a:rPr>
              <a:t>Microsoft</a:t>
            </a:r>
            <a:r>
              <a:rPr lang="de-DE" dirty="0" smtClean="0">
                <a:effectLst/>
              </a:rPr>
              <a:t> angebotenen </a:t>
            </a:r>
            <a:r>
              <a:rPr lang="de-DE" dirty="0" smtClean="0">
                <a:effectLst/>
                <a:hlinkClick r:id="rId4" tooltip="Patch (Software)"/>
              </a:rPr>
              <a:t>Patch</a:t>
            </a:r>
            <a:r>
              <a:rPr lang="de-DE" dirty="0" smtClean="0">
                <a:effectLst/>
              </a:rPr>
              <a:t> nachgebessert wurden</a:t>
            </a:r>
          </a:p>
          <a:p>
            <a:r>
              <a:rPr lang="en-US" dirty="0" smtClean="0"/>
              <a:t>The attack was estimated to have affected more than 200,000 computers across 150 countries, with total damages ranging from hundreds of millions to billions of </a:t>
            </a:r>
            <a:r>
              <a:rPr lang="en-US" dirty="0" smtClean="0">
                <a:hlinkClick r:id="rId5" tooltip="United States dollar"/>
              </a:rPr>
              <a:t>dollars</a:t>
            </a:r>
            <a:r>
              <a:rPr lang="en-US" dirty="0" smtClean="0"/>
              <a:t>. </a:t>
            </a:r>
          </a:p>
          <a:p>
            <a:endParaRPr lang="en-US" dirty="0" smtClean="0"/>
          </a:p>
          <a:p>
            <a:r>
              <a:rPr lang="en-US" b="1" dirty="0" smtClean="0"/>
              <a:t>Sony </a:t>
            </a:r>
            <a:r>
              <a:rPr lang="en-US" b="1" dirty="0" err="1" smtClean="0"/>
              <a:t>Playstation</a:t>
            </a:r>
            <a:endParaRPr lang="en-US" b="1" dirty="0" smtClean="0"/>
          </a:p>
          <a:p>
            <a:r>
              <a:rPr lang="en-US" b="1" dirty="0" smtClean="0"/>
              <a:t>Date:</a:t>
            </a:r>
            <a:r>
              <a:rPr lang="en-US" dirty="0" smtClean="0"/>
              <a:t> April 20, 2011</a:t>
            </a:r>
            <a:br>
              <a:rPr lang="en-US" dirty="0" smtClean="0"/>
            </a:br>
            <a:r>
              <a:rPr lang="en-US" b="1" dirty="0" smtClean="0"/>
              <a:t>Impact:</a:t>
            </a:r>
            <a:r>
              <a:rPr lang="en-US" dirty="0" smtClean="0"/>
              <a:t> 77 million PlayStation Network accounts hacked; estimated losses of $171 million while the site was down for a month</a:t>
            </a:r>
          </a:p>
          <a:p>
            <a:r>
              <a:rPr lang="en-US" dirty="0" smtClean="0"/>
              <a:t>Hackers gained access to full names, passwords, e-mails, home addresses, purchase history, credit card numbers and PSN/</a:t>
            </a:r>
            <a:r>
              <a:rPr lang="en-US" dirty="0" err="1" smtClean="0"/>
              <a:t>Qriocity</a:t>
            </a:r>
            <a:r>
              <a:rPr lang="en-US" dirty="0" smtClean="0"/>
              <a:t> logins and passwords.</a:t>
            </a:r>
          </a:p>
          <a:p>
            <a:pPr defTabSz="882305">
              <a:defRPr/>
            </a:pPr>
            <a:r>
              <a:rPr lang="en-US" dirty="0"/>
              <a:t>Silent cover in liability insurance (e.g. Zürich vs Sony Corp)</a:t>
            </a:r>
          </a:p>
          <a:p>
            <a:endParaRPr lang="en-US" dirty="0" smtClean="0"/>
          </a:p>
          <a:p>
            <a:r>
              <a:rPr lang="en-US" b="1" dirty="0" smtClean="0"/>
              <a:t>Yahoo</a:t>
            </a:r>
          </a:p>
          <a:p>
            <a:r>
              <a:rPr lang="en-US" b="1" dirty="0" smtClean="0"/>
              <a:t>Date:</a:t>
            </a:r>
            <a:r>
              <a:rPr lang="en-US" dirty="0" smtClean="0"/>
              <a:t> 2013-14</a:t>
            </a:r>
            <a:br>
              <a:rPr lang="en-US" dirty="0" smtClean="0"/>
            </a:br>
            <a:r>
              <a:rPr lang="en-US" b="1" dirty="0" smtClean="0"/>
              <a:t>Impact:</a:t>
            </a:r>
            <a:r>
              <a:rPr lang="en-US" dirty="0" smtClean="0"/>
              <a:t> 3 billion user accounts</a:t>
            </a:r>
          </a:p>
          <a:p>
            <a:r>
              <a:rPr lang="en-US" dirty="0" smtClean="0"/>
              <a:t>The attack compromised the real names, email addresses, dates of birth and telephone numbers of 500 million users.</a:t>
            </a:r>
          </a:p>
          <a:p>
            <a:endParaRPr lang="en-US" dirty="0" smtClean="0"/>
          </a:p>
          <a:p>
            <a:r>
              <a:rPr lang="en-US" b="1" dirty="0" err="1" smtClean="0"/>
              <a:t>Stuxnet</a:t>
            </a:r>
            <a:endParaRPr lang="en-US" b="1" dirty="0" smtClean="0"/>
          </a:p>
          <a:p>
            <a:r>
              <a:rPr lang="en-US" b="1" dirty="0" smtClean="0"/>
              <a:t>Date:</a:t>
            </a:r>
            <a:r>
              <a:rPr lang="en-US" dirty="0" smtClean="0"/>
              <a:t> Sometime in 2010, but origins date to 2005</a:t>
            </a:r>
            <a:br>
              <a:rPr lang="en-US" dirty="0" smtClean="0"/>
            </a:br>
            <a:r>
              <a:rPr lang="en-US" b="1" dirty="0" smtClean="0"/>
              <a:t>Impact:</a:t>
            </a:r>
            <a:r>
              <a:rPr lang="en-US" dirty="0" smtClean="0"/>
              <a:t> Meant to attack Iran's nuclear power program, but will also serve as a template for real-world intrusion and service disruption of power grids, water supplies or public transportation </a:t>
            </a:r>
            <a:r>
              <a:rPr lang="en-US" dirty="0" smtClean="0"/>
              <a:t>systems</a:t>
            </a:r>
            <a:endParaRPr lang="en-US" dirty="0" smtClean="0">
              <a:effectLst/>
            </a:endParaRPr>
          </a:p>
          <a:p>
            <a:r>
              <a:rPr lang="de-DE" dirty="0" smtClean="0">
                <a:effectLst/>
              </a:rPr>
              <a:t>Das </a:t>
            </a:r>
            <a:r>
              <a:rPr lang="de-DE" dirty="0" smtClean="0">
                <a:effectLst/>
                <a:hlinkClick r:id="rId6" tooltip="Schadprogramm"/>
              </a:rPr>
              <a:t>Schadprogramm</a:t>
            </a:r>
            <a:r>
              <a:rPr lang="de-DE" dirty="0" smtClean="0">
                <a:effectLst/>
              </a:rPr>
              <a:t> wurde speziell zum Angriff auf ein System zur Überwachung und Steuerung (</a:t>
            </a:r>
            <a:r>
              <a:rPr lang="de-DE" dirty="0" smtClean="0">
                <a:effectLst/>
                <a:hlinkClick r:id="rId7" tooltip="Supervisory Control and Data Acquisition"/>
              </a:rPr>
              <a:t>SCADA-System</a:t>
            </a:r>
            <a:r>
              <a:rPr lang="de-DE" dirty="0" smtClean="0">
                <a:effectLst/>
              </a:rPr>
              <a:t>) des Herstellers </a:t>
            </a:r>
            <a:r>
              <a:rPr lang="de-DE" dirty="0" smtClean="0">
                <a:effectLst/>
                <a:hlinkClick r:id="rId8" tooltip="Siemens"/>
              </a:rPr>
              <a:t>Siemens</a:t>
            </a:r>
            <a:endParaRPr lang="de-DE" dirty="0" smtClean="0">
              <a:effectLst/>
            </a:endParaRPr>
          </a:p>
          <a:p>
            <a:r>
              <a:rPr lang="de-DE" dirty="0" smtClean="0">
                <a:effectLst/>
              </a:rPr>
              <a:t>Frequenzumrichter dienen beispielsweise dazu, die Geschwindigkeit von </a:t>
            </a:r>
            <a:r>
              <a:rPr lang="de-DE" dirty="0" smtClean="0">
                <a:effectLst/>
                <a:hlinkClick r:id="rId9" tooltip="Elektromotor"/>
              </a:rPr>
              <a:t>Motoren</a:t>
            </a:r>
            <a:r>
              <a:rPr lang="de-DE" dirty="0" smtClean="0">
                <a:effectLst/>
              </a:rPr>
              <a:t> zu steuern</a:t>
            </a:r>
          </a:p>
          <a:p>
            <a:r>
              <a:rPr lang="de-DE" dirty="0" smtClean="0">
                <a:effectLst/>
              </a:rPr>
              <a:t>Da bis Ende September 2010 der </a:t>
            </a:r>
            <a:r>
              <a:rPr lang="de-DE" dirty="0" smtClean="0">
                <a:effectLst/>
                <a:hlinkClick r:id="rId10" tooltip="Iran"/>
              </a:rPr>
              <a:t>Iran</a:t>
            </a:r>
            <a:r>
              <a:rPr lang="de-DE" dirty="0" smtClean="0">
                <a:effectLst/>
              </a:rPr>
              <a:t> den größten Anteil der infizierten </a:t>
            </a:r>
            <a:r>
              <a:rPr lang="de-DE" dirty="0" smtClean="0">
                <a:effectLst/>
                <a:hlinkClick r:id="rId11" tooltip="Hostrechner"/>
              </a:rPr>
              <a:t>Computer</a:t>
            </a:r>
            <a:r>
              <a:rPr lang="de-DE" dirty="0" smtClean="0">
                <a:effectLst/>
              </a:rPr>
              <a:t> besaß</a:t>
            </a:r>
            <a:r>
              <a:rPr lang="de-DE" baseline="30000" dirty="0" smtClean="0">
                <a:effectLst/>
                <a:hlinkClick r:id="rId12"/>
              </a:rPr>
              <a:t>[T 3]</a:t>
            </a:r>
            <a:r>
              <a:rPr lang="de-DE" dirty="0" smtClean="0">
                <a:effectLst/>
              </a:rPr>
              <a:t> und es zu außerplanmäßigen Störungen im </a:t>
            </a:r>
            <a:r>
              <a:rPr lang="de-DE" dirty="0" smtClean="0">
                <a:effectLst/>
                <a:hlinkClick r:id="rId13" tooltip="Iranisches Atomprogramm"/>
              </a:rPr>
              <a:t>iranischen Atomprogramm</a:t>
            </a:r>
            <a:r>
              <a:rPr lang="de-DE" dirty="0" smtClean="0">
                <a:effectLst/>
              </a:rPr>
              <a:t> kam, lag es nah, dass </a:t>
            </a:r>
            <a:r>
              <a:rPr lang="de-DE" dirty="0" err="1" smtClean="0">
                <a:effectLst/>
              </a:rPr>
              <a:t>Stuxnet</a:t>
            </a:r>
            <a:r>
              <a:rPr lang="de-DE" dirty="0" smtClean="0">
                <a:effectLst/>
              </a:rPr>
              <a:t> hauptsächlich entstand, um die </a:t>
            </a:r>
            <a:r>
              <a:rPr lang="de-DE" dirty="0" smtClean="0">
                <a:effectLst/>
                <a:hlinkClick r:id="rId14" tooltip="Leittechnik"/>
              </a:rPr>
              <a:t>Leittechnik</a:t>
            </a:r>
            <a:r>
              <a:rPr lang="de-DE" dirty="0" smtClean="0">
                <a:effectLst/>
              </a:rPr>
              <a:t> der </a:t>
            </a:r>
            <a:r>
              <a:rPr lang="de-DE" dirty="0" smtClean="0">
                <a:effectLst/>
                <a:hlinkClick r:id="rId15" tooltip="Atomanlage Natanz"/>
              </a:rPr>
              <a:t>Urananreicherungsanlage in </a:t>
            </a:r>
            <a:r>
              <a:rPr lang="de-DE" dirty="0" err="1" smtClean="0">
                <a:effectLst/>
                <a:hlinkClick r:id="rId15" tooltip="Atomanlage Natanz"/>
              </a:rPr>
              <a:t>Natanz</a:t>
            </a:r>
            <a:r>
              <a:rPr lang="de-DE" baseline="30000" dirty="0" smtClean="0">
                <a:effectLst/>
                <a:hlinkClick r:id="rId16"/>
              </a:rPr>
              <a:t>[1]</a:t>
            </a:r>
            <a:r>
              <a:rPr lang="de-DE" dirty="0" smtClean="0">
                <a:effectLst/>
              </a:rPr>
              <a:t> oder des </a:t>
            </a:r>
            <a:r>
              <a:rPr lang="de-DE" dirty="0" smtClean="0">
                <a:effectLst/>
                <a:hlinkClick r:id="rId17" tooltip="Kernkraftwerk Buschehr"/>
              </a:rPr>
              <a:t>Kernkraftwerks </a:t>
            </a:r>
            <a:r>
              <a:rPr lang="de-DE" dirty="0" err="1" smtClean="0">
                <a:effectLst/>
                <a:hlinkClick r:id="rId17" tooltip="Kernkraftwerk Buschehr"/>
              </a:rPr>
              <a:t>Buschehr</a:t>
            </a:r>
            <a:r>
              <a:rPr lang="de-DE" baseline="30000" dirty="0" smtClean="0">
                <a:effectLst/>
                <a:hlinkClick r:id="rId18"/>
              </a:rPr>
              <a:t>[2]</a:t>
            </a:r>
            <a:r>
              <a:rPr lang="de-DE" dirty="0" smtClean="0">
                <a:effectLst/>
              </a:rPr>
              <a:t> zu stören.</a:t>
            </a:r>
          </a:p>
          <a:p>
            <a:endParaRPr lang="en-US" dirty="0" smtClean="0"/>
          </a:p>
          <a:p>
            <a:endParaRPr lang="en-US" dirty="0" smtClean="0"/>
          </a:p>
          <a:p>
            <a:r>
              <a:rPr lang="en-US" b="1" dirty="0" smtClean="0"/>
              <a:t>Cozy bear</a:t>
            </a:r>
          </a:p>
          <a:p>
            <a:r>
              <a:rPr lang="en-US" dirty="0" smtClean="0"/>
              <a:t>Classified as </a:t>
            </a:r>
            <a:r>
              <a:rPr lang="en-US" dirty="0" smtClean="0">
                <a:hlinkClick r:id="rId19" tooltip="Advanced persistent threat"/>
              </a:rPr>
              <a:t>advanced persistent threat</a:t>
            </a:r>
            <a:r>
              <a:rPr lang="en-US" dirty="0" smtClean="0"/>
              <a:t> </a:t>
            </a:r>
            <a:r>
              <a:rPr lang="en-US" b="1" dirty="0" smtClean="0"/>
              <a:t>APT29</a:t>
            </a:r>
            <a:r>
              <a:rPr lang="en-US" dirty="0" smtClean="0"/>
              <a:t>, is a </a:t>
            </a:r>
            <a:r>
              <a:rPr lang="en-US" dirty="0" smtClean="0">
                <a:hlinkClick r:id="rId20" tooltip="Russia"/>
              </a:rPr>
              <a:t>Russian</a:t>
            </a:r>
            <a:r>
              <a:rPr lang="en-US" dirty="0" smtClean="0"/>
              <a:t> </a:t>
            </a:r>
            <a:r>
              <a:rPr lang="en-US" dirty="0" smtClean="0">
                <a:hlinkClick r:id="rId21" tooltip="Hacker group"/>
              </a:rPr>
              <a:t>hacker group</a:t>
            </a:r>
            <a:r>
              <a:rPr lang="en-US" dirty="0" smtClean="0"/>
              <a:t> believed to be associated with Russian intelligence</a:t>
            </a:r>
          </a:p>
          <a:p>
            <a:r>
              <a:rPr lang="en-US" dirty="0" smtClean="0">
                <a:effectLst/>
              </a:rPr>
              <a:t>In June 2016, the </a:t>
            </a:r>
            <a:r>
              <a:rPr lang="en-US" dirty="0" smtClean="0">
                <a:effectLst/>
                <a:hlinkClick r:id="rId22" tooltip="Democratic National Committee"/>
              </a:rPr>
              <a:t>Democratic National Committee</a:t>
            </a:r>
            <a:r>
              <a:rPr lang="en-US" dirty="0" smtClean="0">
                <a:effectLst/>
              </a:rPr>
              <a:t> (DNC) first stated that the Russian hacker groups </a:t>
            </a:r>
            <a:r>
              <a:rPr lang="en-US" dirty="0" smtClean="0">
                <a:effectLst/>
                <a:hlinkClick r:id="rId23" tooltip="Cozy Bear"/>
              </a:rPr>
              <a:t>Cozy Bear</a:t>
            </a:r>
            <a:r>
              <a:rPr lang="en-US" dirty="0" smtClean="0">
                <a:effectLst/>
              </a:rPr>
              <a:t> and </a:t>
            </a:r>
            <a:r>
              <a:rPr lang="en-US" dirty="0" smtClean="0">
                <a:effectLst/>
                <a:hlinkClick r:id="rId24" tooltip="Fancy Bear"/>
              </a:rPr>
              <a:t>Fancy Bear</a:t>
            </a:r>
            <a:r>
              <a:rPr lang="en-US" dirty="0" smtClean="0">
                <a:effectLst/>
              </a:rPr>
              <a:t> had </a:t>
            </a:r>
            <a:r>
              <a:rPr lang="en-US" dirty="0" smtClean="0">
                <a:effectLst/>
                <a:hlinkClick r:id="rId25" tooltip="Democratic National Committee cyber attacks"/>
              </a:rPr>
              <a:t>penetrated their campaign servers</a:t>
            </a:r>
            <a:r>
              <a:rPr lang="en-US" dirty="0" smtClean="0">
                <a:effectLst/>
              </a:rPr>
              <a:t> and leaked information </a:t>
            </a:r>
          </a:p>
          <a:p>
            <a:endParaRPr lang="de-DE" dirty="0" smtClean="0">
              <a:effectLst/>
            </a:endParaRPr>
          </a:p>
          <a:p>
            <a:pPr defTabSz="882305">
              <a:defRPr/>
            </a:pPr>
            <a:r>
              <a:rPr lang="en-US" dirty="0" smtClean="0"/>
              <a:t>(McAfee, 2014)</a:t>
            </a:r>
          </a:p>
          <a:p>
            <a:endParaRPr lang="de-CH" dirty="0"/>
          </a:p>
        </p:txBody>
      </p:sp>
      <p:sp>
        <p:nvSpPr>
          <p:cNvPr id="4" name="Foliennummernplatzhalter 3"/>
          <p:cNvSpPr>
            <a:spLocks noGrp="1"/>
          </p:cNvSpPr>
          <p:nvPr>
            <p:ph type="sldNum" sz="quarter" idx="10"/>
          </p:nvPr>
        </p:nvSpPr>
        <p:spPr/>
        <p:txBody>
          <a:bodyPr/>
          <a:lstStyle/>
          <a:p>
            <a:fld id="{9A2BC92B-D9D5-4FB3-9C13-88B433EB28AA}" type="slidenum">
              <a:rPr lang="de-CH" smtClean="0"/>
              <a:t>2</a:t>
            </a:fld>
            <a:endParaRPr lang="de-CH"/>
          </a:p>
        </p:txBody>
      </p:sp>
    </p:spTree>
    <p:extLst>
      <p:ext uri="{BB962C8B-B14F-4D97-AF65-F5344CB8AC3E}">
        <p14:creationId xmlns:p14="http://schemas.microsoft.com/office/powerpoint/2010/main" val="73946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dirty="0" smtClean="0"/>
              <a:t>- Major problem: not explicit treatment of cyber risk in any framework -&gt;unlock how it might be applicable</a:t>
            </a:r>
          </a:p>
          <a:p>
            <a:endParaRPr lang="en-GB" baseline="0" dirty="0" smtClean="0"/>
          </a:p>
          <a:p>
            <a:r>
              <a:rPr lang="en-GB" baseline="0" dirty="0" smtClean="0"/>
              <a:t>Need to be modelled differently:</a:t>
            </a:r>
          </a:p>
          <a:p>
            <a:r>
              <a:rPr lang="en-GB" baseline="0" dirty="0" smtClean="0"/>
              <a:t>- Operational Cyber Risk: Insurers digitalized their operations and are therefore prone to cyber risk</a:t>
            </a:r>
          </a:p>
          <a:p>
            <a:r>
              <a:rPr lang="en-GB" baseline="0" dirty="0" smtClean="0"/>
              <a:t>- Underwriting Cyber Risk: Stand alone (dedicated) cyber risk policies or it is included in liability &amp; property insurance. Sometimes not clear whether cyber risk is included (see Sony vs. Zürich, 2011). </a:t>
            </a:r>
          </a:p>
          <a:p>
            <a:r>
              <a:rPr lang="en-GB" baseline="0" dirty="0" smtClean="0"/>
              <a:t>-Importantly: Probably a correlation between op and underwriting cyber risk</a:t>
            </a:r>
          </a:p>
          <a:p>
            <a:endParaRPr lang="en-GB" baseline="0" dirty="0" smtClean="0"/>
          </a:p>
          <a:p>
            <a:r>
              <a:rPr lang="en-GB" baseline="0" dirty="0" smtClean="0"/>
              <a:t>- RBC: national association of insurance commissioners</a:t>
            </a:r>
          </a:p>
          <a:p>
            <a:endParaRPr lang="en-GB" baseline="0" dirty="0" smtClean="0"/>
          </a:p>
          <a:p>
            <a:endParaRPr lang="en-GB" baseline="0" dirty="0" smtClean="0"/>
          </a:p>
        </p:txBody>
      </p:sp>
      <p:sp>
        <p:nvSpPr>
          <p:cNvPr id="4" name="Foliennummernplatzhalter 3"/>
          <p:cNvSpPr>
            <a:spLocks noGrp="1"/>
          </p:cNvSpPr>
          <p:nvPr>
            <p:ph type="sldNum" sz="quarter" idx="10"/>
          </p:nvPr>
        </p:nvSpPr>
        <p:spPr/>
        <p:txBody>
          <a:bodyPr/>
          <a:lstStyle/>
          <a:p>
            <a:fld id="{9A2BC92B-D9D5-4FB3-9C13-88B433EB28AA}" type="slidenum">
              <a:rPr lang="de-CH" smtClean="0"/>
              <a:t>3</a:t>
            </a:fld>
            <a:endParaRPr lang="de-CH" dirty="0"/>
          </a:p>
        </p:txBody>
      </p:sp>
    </p:spTree>
    <p:extLst>
      <p:ext uri="{BB962C8B-B14F-4D97-AF65-F5344CB8AC3E}">
        <p14:creationId xmlns:p14="http://schemas.microsoft.com/office/powerpoint/2010/main" val="3396221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82305">
              <a:defRPr/>
            </a:pPr>
            <a:endParaRPr lang="de-CH" dirty="0"/>
          </a:p>
        </p:txBody>
      </p:sp>
      <p:sp>
        <p:nvSpPr>
          <p:cNvPr id="4" name="Foliennummernplatzhalter 3"/>
          <p:cNvSpPr>
            <a:spLocks noGrp="1"/>
          </p:cNvSpPr>
          <p:nvPr>
            <p:ph type="sldNum" sz="quarter" idx="10"/>
          </p:nvPr>
        </p:nvSpPr>
        <p:spPr/>
        <p:txBody>
          <a:bodyPr/>
          <a:lstStyle/>
          <a:p>
            <a:fld id="{9A2BC92B-D9D5-4FB3-9C13-88B433EB28AA}" type="slidenum">
              <a:rPr lang="de-CH" smtClean="0"/>
              <a:t>4</a:t>
            </a:fld>
            <a:endParaRPr lang="de-CH"/>
          </a:p>
        </p:txBody>
      </p:sp>
    </p:spTree>
    <p:extLst>
      <p:ext uri="{BB962C8B-B14F-4D97-AF65-F5344CB8AC3E}">
        <p14:creationId xmlns:p14="http://schemas.microsoft.com/office/powerpoint/2010/main" val="279403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82305">
              <a:defRPr/>
            </a:pPr>
            <a:r>
              <a:rPr lang="en-US" sz="1200" b="1" kern="1200" dirty="0" smtClean="0">
                <a:solidFill>
                  <a:schemeClr val="tx1"/>
                </a:solidFill>
                <a:effectLst/>
                <a:latin typeface="+mn-lt"/>
                <a:ea typeface="+mn-ea"/>
                <a:cs typeface="+mn-cs"/>
              </a:rPr>
              <a:t>SAS</a:t>
            </a:r>
          </a:p>
          <a:p>
            <a:pPr defTabSz="882305">
              <a:defRPr/>
            </a:pPr>
            <a:r>
              <a:rPr lang="en-US" sz="1200" kern="1200" dirty="0" smtClean="0">
                <a:solidFill>
                  <a:schemeClr val="tx1"/>
                </a:solidFill>
                <a:effectLst/>
                <a:latin typeface="+mn-lt"/>
                <a:ea typeface="+mn-ea"/>
                <a:cs typeface="+mn-cs"/>
              </a:rPr>
              <a:t>1,579 cyber risk losses </a:t>
            </a:r>
            <a:r>
              <a:rPr lang="de-CH" dirty="0" smtClean="0"/>
              <a:t>SAS</a:t>
            </a:r>
          </a:p>
          <a:p>
            <a:pPr defTabSz="882305">
              <a:defRPr/>
            </a:pPr>
            <a:r>
              <a:rPr lang="de-CH" dirty="0" smtClean="0"/>
              <a:t>1995-2014</a:t>
            </a:r>
          </a:p>
          <a:p>
            <a:r>
              <a:rPr lang="de-CH" dirty="0" err="1" smtClean="0"/>
              <a:t>Publicly</a:t>
            </a:r>
            <a:r>
              <a:rPr lang="de-CH" baseline="0" dirty="0" smtClean="0"/>
              <a:t> </a:t>
            </a:r>
            <a:r>
              <a:rPr lang="de-CH" baseline="0" dirty="0" err="1" smtClean="0"/>
              <a:t>reported</a:t>
            </a:r>
            <a:r>
              <a:rPr lang="de-CH" baseline="0" dirty="0" smtClean="0"/>
              <a:t> </a:t>
            </a:r>
            <a:r>
              <a:rPr lang="de-CH" baseline="0" dirty="0" err="1" smtClean="0"/>
              <a:t>cyber</a:t>
            </a:r>
            <a:r>
              <a:rPr lang="de-CH" baseline="0" dirty="0" smtClean="0"/>
              <a:t> </a:t>
            </a:r>
            <a:r>
              <a:rPr lang="de-CH" baseline="0" dirty="0" err="1" smtClean="0"/>
              <a:t>insidents</a:t>
            </a:r>
            <a:r>
              <a:rPr lang="de-CH" baseline="0" dirty="0" smtClean="0"/>
              <a:t>; </a:t>
            </a:r>
            <a:r>
              <a:rPr lang="de-CH" baseline="0" dirty="0" err="1" smtClean="0"/>
              <a:t>globaly</a:t>
            </a:r>
            <a:endParaRPr lang="de-CH" dirty="0" smtClean="0"/>
          </a:p>
          <a:p>
            <a:endParaRPr lang="de-CH" dirty="0" smtClean="0"/>
          </a:p>
          <a:p>
            <a:r>
              <a:rPr lang="de-CH" b="1" dirty="0" smtClean="0"/>
              <a:t>PRC</a:t>
            </a:r>
          </a:p>
          <a:p>
            <a:r>
              <a:rPr lang="de-CH" dirty="0" smtClean="0"/>
              <a:t>Records Brechend: 10 Billion; </a:t>
            </a:r>
            <a:r>
              <a:rPr lang="de-CH" dirty="0" err="1" smtClean="0"/>
              <a:t>reported</a:t>
            </a:r>
            <a:r>
              <a:rPr lang="de-CH" dirty="0" smtClean="0"/>
              <a:t> in </a:t>
            </a:r>
            <a:r>
              <a:rPr lang="de-CH" dirty="0" err="1" smtClean="0"/>
              <a:t>the</a:t>
            </a:r>
            <a:r>
              <a:rPr lang="de-CH" dirty="0" smtClean="0"/>
              <a:t> US</a:t>
            </a:r>
          </a:p>
          <a:p>
            <a:r>
              <a:rPr lang="de-CH" dirty="0" smtClean="0"/>
              <a:t>Problem </a:t>
            </a:r>
            <a:r>
              <a:rPr lang="de-CH" dirty="0" err="1" smtClean="0"/>
              <a:t>of</a:t>
            </a:r>
            <a:r>
              <a:rPr lang="de-CH" dirty="0" smtClean="0"/>
              <a:t> </a:t>
            </a:r>
            <a:r>
              <a:rPr lang="de-CH" dirty="0" err="1" smtClean="0"/>
              <a:t>reporting</a:t>
            </a:r>
            <a:r>
              <a:rPr lang="de-CH" dirty="0" smtClean="0"/>
              <a:t> </a:t>
            </a:r>
            <a:r>
              <a:rPr lang="de-CH" dirty="0" err="1" smtClean="0"/>
              <a:t>bias</a:t>
            </a:r>
            <a:r>
              <a:rPr lang="de-CH" dirty="0" smtClean="0"/>
              <a:t> (</a:t>
            </a:r>
            <a:r>
              <a:rPr lang="de-CH" dirty="0" err="1" smtClean="0"/>
              <a:t>for</a:t>
            </a:r>
            <a:r>
              <a:rPr lang="de-CH" baseline="0" dirty="0" smtClean="0"/>
              <a:t> SAS </a:t>
            </a:r>
            <a:r>
              <a:rPr lang="de-CH" baseline="0" dirty="0" err="1" smtClean="0"/>
              <a:t>only</a:t>
            </a:r>
            <a:r>
              <a:rPr lang="de-CH" baseline="0" dirty="0" smtClean="0"/>
              <a:t> </a:t>
            </a:r>
            <a:r>
              <a:rPr lang="de-CH" baseline="0" dirty="0" err="1" smtClean="0"/>
              <a:t>above</a:t>
            </a:r>
            <a:r>
              <a:rPr lang="de-CH" baseline="0" dirty="0" smtClean="0"/>
              <a:t> 100’ USD)</a:t>
            </a:r>
            <a:r>
              <a:rPr lang="de-CH" dirty="0" smtClean="0"/>
              <a:t>.</a:t>
            </a:r>
          </a:p>
          <a:p>
            <a:endParaRPr lang="de-CH" dirty="0"/>
          </a:p>
        </p:txBody>
      </p:sp>
      <p:sp>
        <p:nvSpPr>
          <p:cNvPr id="4" name="Foliennummernplatzhalter 3"/>
          <p:cNvSpPr>
            <a:spLocks noGrp="1"/>
          </p:cNvSpPr>
          <p:nvPr>
            <p:ph type="sldNum" sz="quarter" idx="10"/>
          </p:nvPr>
        </p:nvSpPr>
        <p:spPr/>
        <p:txBody>
          <a:bodyPr/>
          <a:lstStyle/>
          <a:p>
            <a:fld id="{9A2BC92B-D9D5-4FB3-9C13-88B433EB28AA}" type="slidenum">
              <a:rPr lang="de-CH" smtClean="0"/>
              <a:t>5</a:t>
            </a:fld>
            <a:endParaRPr lang="de-CH"/>
          </a:p>
        </p:txBody>
      </p:sp>
    </p:spTree>
    <p:extLst>
      <p:ext uri="{BB962C8B-B14F-4D97-AF65-F5344CB8AC3E}">
        <p14:creationId xmlns:p14="http://schemas.microsoft.com/office/powerpoint/2010/main" val="3177490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izenplatzhalter 2"/>
              <p:cNvSpPr>
                <a:spLocks noGrp="1"/>
              </p:cNvSpPr>
              <p:nvPr>
                <p:ph type="body" idx="1"/>
              </p:nvPr>
            </p:nvSpPr>
            <p:spPr/>
            <p:txBody>
              <a:bodyPr/>
              <a:lstStyle/>
              <a:p>
                <a:pPr marL="165432" indent="-165432">
                  <a:buFontTx/>
                  <a:buChar char="-"/>
                </a:pPr>
                <a:r>
                  <a:rPr lang="de-CH" dirty="0" smtClean="0"/>
                  <a:t>Similar</a:t>
                </a:r>
                <a:r>
                  <a:rPr lang="de-CH" dirty="0" smtClean="0"/>
                  <a:t> </a:t>
                </a:r>
                <a:r>
                  <a:rPr lang="de-CH" dirty="0" err="1" smtClean="0"/>
                  <a:t>tail</a:t>
                </a:r>
                <a:r>
                  <a:rPr lang="de-CH" baseline="0" dirty="0" smtClean="0"/>
                  <a:t> </a:t>
                </a:r>
                <a:r>
                  <a:rPr lang="de-CH" baseline="0" dirty="0" err="1" smtClean="0"/>
                  <a:t>index</a:t>
                </a:r>
                <a:r>
                  <a:rPr lang="de-CH" baseline="0" dirty="0" smtClean="0"/>
                  <a:t> </a:t>
                </a:r>
                <a:r>
                  <a:rPr lang="de-CH" baseline="0" dirty="0" err="1" smtClean="0"/>
                  <a:t>can</a:t>
                </a:r>
                <a:r>
                  <a:rPr lang="de-CH" baseline="0" dirty="0" smtClean="0"/>
                  <a:t> </a:t>
                </a:r>
                <a:r>
                  <a:rPr lang="de-CH" baseline="0" dirty="0" err="1" smtClean="0"/>
                  <a:t>be</a:t>
                </a:r>
                <a:r>
                  <a:rPr lang="de-CH" baseline="0" dirty="0" smtClean="0"/>
                  <a:t> </a:t>
                </a:r>
                <a:r>
                  <a:rPr lang="de-CH" baseline="0" dirty="0" err="1" smtClean="0"/>
                  <a:t>found</a:t>
                </a:r>
                <a:r>
                  <a:rPr lang="de-CH" baseline="0" dirty="0" smtClean="0"/>
                  <a:t> </a:t>
                </a:r>
                <a:r>
                  <a:rPr lang="de-CH" baseline="0" dirty="0" err="1" smtClean="0"/>
                  <a:t>for</a:t>
                </a:r>
                <a:r>
                  <a:rPr lang="de-CH" baseline="0" dirty="0" smtClean="0"/>
                  <a:t> </a:t>
                </a:r>
                <a:r>
                  <a:rPr lang="de-CH" baseline="0" dirty="0" err="1" smtClean="0"/>
                  <a:t>cat</a:t>
                </a:r>
                <a:r>
                  <a:rPr lang="de-CH" baseline="0" dirty="0" smtClean="0"/>
                  <a:t> / </a:t>
                </a:r>
                <a:r>
                  <a:rPr lang="de-CH" baseline="0" dirty="0" err="1" smtClean="0"/>
                  <a:t>terror</a:t>
                </a:r>
                <a:r>
                  <a:rPr lang="de-CH" baseline="0" dirty="0" smtClean="0"/>
                  <a:t> / operational </a:t>
                </a:r>
                <a:r>
                  <a:rPr lang="de-CH" baseline="0" dirty="0" err="1" smtClean="0"/>
                  <a:t>risk</a:t>
                </a:r>
                <a:r>
                  <a:rPr lang="de-CH" baseline="0" dirty="0" smtClean="0"/>
                  <a:t>. </a:t>
                </a:r>
              </a:p>
              <a:p>
                <a:pPr marL="165432" indent="-165432" defTabSz="882305">
                  <a:buFontTx/>
                  <a:buChar char="-"/>
                </a:pPr>
                <a14:m>
                  <m:oMath xmlns:m="http://schemas.openxmlformats.org/officeDocument/2006/math">
                    <m:r>
                      <m:rPr>
                        <m:sty m:val="p"/>
                      </m:rPr>
                      <a:rPr lang="en-US">
                        <a:latin typeface="Cambria Math" panose="02040503050406030204" pitchFamily="18" charset="0"/>
                      </a:rPr>
                      <m:t>α</m:t>
                    </m:r>
                    <m:r>
                      <a:rPr lang="en-US">
                        <a:latin typeface="Cambria Math" panose="02040503050406030204" pitchFamily="18" charset="0"/>
                      </a:rPr>
                      <m:t>:</m:t>
                    </m:r>
                  </m:oMath>
                </a14:m>
                <a:r>
                  <a:rPr lang="en-US" dirty="0"/>
                  <a:t> Pareto (or Tail) </a:t>
                </a:r>
                <a:r>
                  <a:rPr lang="en-US" dirty="0"/>
                  <a:t>index</a:t>
                </a:r>
                <a:endParaRPr lang="de-CH" baseline="0" dirty="0" smtClean="0"/>
              </a:p>
              <a:p>
                <a:pPr marL="165432" indent="-165432" defTabSz="882305">
                  <a:buFontTx/>
                  <a:buChar char="-"/>
                </a:pPr>
                <a:r>
                  <a:rPr lang="en-US" dirty="0"/>
                  <a:t>(extremely) heavy </a:t>
                </a:r>
                <a:r>
                  <a:rPr lang="en-US" dirty="0"/>
                  <a:t>tailed if</a:t>
                </a:r>
                <a14:m>
                  <m:oMath xmlns:m="http://schemas.openxmlformats.org/officeDocument/2006/math">
                    <m:r>
                      <a:rPr lang="en-US">
                        <a:latin typeface="Cambria Math" panose="02040503050406030204" pitchFamily="18" charset="0"/>
                      </a:rPr>
                      <m:t> (</m:t>
                    </m:r>
                    <m:r>
                      <m:rPr>
                        <m:sty m:val="p"/>
                      </m:rPr>
                      <a:rPr lang="en-US">
                        <a:latin typeface="Cambria Math" panose="02040503050406030204" pitchFamily="18" charset="0"/>
                      </a:rPr>
                      <m:t>α</m:t>
                    </m:r>
                    <m:r>
                      <a:rPr lang="en-US">
                        <a:latin typeface="Cambria Math" panose="02040503050406030204" pitchFamily="18" charset="0"/>
                      </a:rPr>
                      <m:t>&lt;1) </m:t>
                    </m:r>
                    <m:r>
                      <m:rPr>
                        <m:sty m:val="p"/>
                      </m:rPr>
                      <a:rPr lang="en-US">
                        <a:latin typeface="Cambria Math" panose="02040503050406030204" pitchFamily="18" charset="0"/>
                      </a:rPr>
                      <m:t>α</m:t>
                    </m:r>
                    <m:r>
                      <a:rPr lang="en-US">
                        <a:latin typeface="Cambria Math" panose="02040503050406030204" pitchFamily="18" charset="0"/>
                      </a:rPr>
                      <m:t>&lt;2</m:t>
                    </m:r>
                  </m:oMath>
                </a14:m>
                <a:r>
                  <a:rPr lang="en-US" dirty="0"/>
                  <a:t> </a:t>
                </a:r>
                <a:endParaRPr lang="en-US" dirty="0" smtClean="0"/>
              </a:p>
              <a:p>
                <a:r>
                  <a:rPr lang="en-GB" dirty="0" smtClean="0"/>
                  <a:t>-</a:t>
                </a:r>
                <a14:m>
                  <m:oMath xmlns:m="http://schemas.openxmlformats.org/officeDocument/2006/math">
                    <m:r>
                      <a:rPr lang="de-CH" b="0" i="0" smtClean="0">
                        <a:latin typeface="Cambria Math" panose="02040503050406030204" pitchFamily="18" charset="0"/>
                      </a:rPr>
                      <m:t>   </m:t>
                    </m:r>
                    <m:r>
                      <m:rPr>
                        <m:sty m:val="p"/>
                      </m:rPr>
                      <a:rPr lang="en-GB">
                        <a:latin typeface="Cambria Math" panose="02040503050406030204" pitchFamily="18" charset="0"/>
                      </a:rPr>
                      <m:t>α</m:t>
                    </m:r>
                    <m:r>
                      <a:rPr lang="en-GB">
                        <a:latin typeface="Cambria Math" panose="02040503050406030204" pitchFamily="18" charset="0"/>
                      </a:rPr>
                      <m:t>&lt;2:</m:t>
                    </m:r>
                    <m:r>
                      <m:rPr>
                        <m:sty m:val="p"/>
                      </m:rPr>
                      <a:rPr lang="de-CH">
                        <a:latin typeface="Cambria Math" panose="02040503050406030204" pitchFamily="18" charset="0"/>
                      </a:rPr>
                      <m:t>I</m:t>
                    </m:r>
                  </m:oMath>
                </a14:m>
                <a:r>
                  <a:rPr lang="en-GB" dirty="0"/>
                  <a:t>nfinite second and higher moments</a:t>
                </a:r>
              </a:p>
              <a:p>
                <a:pPr defTabSz="913009">
                  <a:defRPr/>
                </a:pPr>
                <a:r>
                  <a:rPr lang="en-GB" b="1" dirty="0"/>
                  <a:t>- Operational risks</a:t>
                </a:r>
                <a:r>
                  <a:rPr lang="en-GB" dirty="0"/>
                  <a:t>: </a:t>
                </a:r>
                <a:r>
                  <a:rPr lang="el-GR" i="1" dirty="0"/>
                  <a:t>α &lt; </a:t>
                </a:r>
                <a:r>
                  <a:rPr lang="el-GR" dirty="0"/>
                  <a:t>1 </a:t>
                </a:r>
                <a:r>
                  <a:rPr lang="el-GR" i="1" dirty="0"/>
                  <a:t>⇒</a:t>
                </a:r>
                <a:r>
                  <a:rPr lang="en-GB" b="1" dirty="0"/>
                  <a:t>infinite means </a:t>
                </a:r>
                <a:r>
                  <a:rPr lang="en-GB" i="1" dirty="0"/>
                  <a:t>E|X| </a:t>
                </a:r>
                <a:r>
                  <a:rPr lang="en-GB" dirty="0"/>
                  <a:t>= </a:t>
                </a:r>
                <a:r>
                  <a:rPr lang="en-GB" i="1" dirty="0"/>
                  <a:t>∞</a:t>
                </a:r>
                <a:r>
                  <a:rPr lang="en-GB" dirty="0"/>
                  <a:t>!, </a:t>
                </a:r>
                <a:r>
                  <a:rPr lang="en-GB" b="1" dirty="0"/>
                  <a:t>Firm sizes</a:t>
                </a:r>
                <a:r>
                  <a:rPr lang="en-GB" dirty="0"/>
                  <a:t>, </a:t>
                </a:r>
                <a:r>
                  <a:rPr lang="en-GB" b="1" dirty="0"/>
                  <a:t>sizes </a:t>
                </a:r>
                <a:r>
                  <a:rPr lang="en-GB" dirty="0"/>
                  <a:t>of largest </a:t>
                </a:r>
                <a:r>
                  <a:rPr lang="en-GB" b="1" dirty="0"/>
                  <a:t>mutual funds</a:t>
                </a:r>
                <a:r>
                  <a:rPr lang="en-GB" dirty="0"/>
                  <a:t>, </a:t>
                </a:r>
                <a:r>
                  <a:rPr lang="en-GB" b="1" dirty="0"/>
                  <a:t>city sizes</a:t>
                </a:r>
                <a:r>
                  <a:rPr lang="en-GB" dirty="0"/>
                  <a:t>: </a:t>
                </a:r>
                <a:r>
                  <a:rPr lang="en-GB" i="1" dirty="0"/>
                  <a:t>α ≈ </a:t>
                </a:r>
                <a:r>
                  <a:rPr lang="en-GB" dirty="0"/>
                  <a:t>1, </a:t>
                </a:r>
                <a:r>
                  <a:rPr lang="en-GB" b="1" dirty="0"/>
                  <a:t>Economic losses </a:t>
                </a:r>
                <a:r>
                  <a:rPr lang="en-GB" dirty="0"/>
                  <a:t>from </a:t>
                </a:r>
                <a:r>
                  <a:rPr lang="en-GB" b="1" dirty="0"/>
                  <a:t>earthquakes</a:t>
                </a:r>
                <a:r>
                  <a:rPr lang="en-GB" dirty="0"/>
                  <a:t>: </a:t>
                </a:r>
                <a:r>
                  <a:rPr lang="en-GB" i="1" dirty="0"/>
                  <a:t>α ∈ </a:t>
                </a:r>
                <a:r>
                  <a:rPr lang="en-GB" dirty="0"/>
                  <a:t>[0</a:t>
                </a:r>
                <a:r>
                  <a:rPr lang="en-GB" i="1" dirty="0"/>
                  <a:t>.</a:t>
                </a:r>
                <a:r>
                  <a:rPr lang="en-GB" dirty="0"/>
                  <a:t>6</a:t>
                </a:r>
                <a:r>
                  <a:rPr lang="en-GB" i="1" dirty="0"/>
                  <a:t>, </a:t>
                </a:r>
                <a:r>
                  <a:rPr lang="en-GB" dirty="0"/>
                  <a:t>1</a:t>
                </a:r>
                <a:r>
                  <a:rPr lang="en-GB" i="1" dirty="0"/>
                  <a:t>.</a:t>
                </a:r>
                <a:r>
                  <a:rPr lang="en-GB" dirty="0"/>
                  <a:t>5]</a:t>
                </a:r>
              </a:p>
              <a:p>
                <a:r>
                  <a:rPr lang="en-GB" dirty="0"/>
                  <a:t>- Border a=1 is quite important (switch from finite to infinite mean)</a:t>
                </a:r>
              </a:p>
              <a:p>
                <a:pPr marL="171189" indent="-171189">
                  <a:buFontTx/>
                  <a:buChar char="-"/>
                </a:pPr>
                <a:r>
                  <a:rPr lang="en-GB" baseline="0" dirty="0" smtClean="0"/>
                  <a:t>If </a:t>
                </a:r>
                <a:r>
                  <a:rPr lang="el-GR" i="1" dirty="0"/>
                  <a:t>α &gt; </a:t>
                </a:r>
                <a:r>
                  <a:rPr lang="el-GR" dirty="0"/>
                  <a:t>1</a:t>
                </a:r>
                <a:r>
                  <a:rPr lang="de-CH" dirty="0"/>
                  <a:t> diversification is optimal over non diversifikation (Ibragimov)</a:t>
                </a:r>
              </a:p>
              <a:p>
                <a:pPr marL="171189" indent="-171189" defTabSz="913009">
                  <a:buFontTx/>
                  <a:buChar char="-"/>
                  <a:defRPr/>
                </a:pPr>
                <a:r>
                  <a:rPr lang="en-GB" dirty="0"/>
                  <a:t>Sub- vs. superaditivity</a:t>
                </a:r>
                <a:endParaRPr lang="de-CH" dirty="0"/>
              </a:p>
              <a:p>
                <a:pPr marL="171450" indent="-171450">
                  <a:buFontTx/>
                  <a:buChar char="-"/>
                </a:pPr>
                <a:r>
                  <a:rPr lang="de-CH" dirty="0" smtClean="0"/>
                  <a:t>Find </a:t>
                </a:r>
                <a:r>
                  <a:rPr lang="de-CH" dirty="0"/>
                  <a:t>that the estimated </a:t>
                </a:r>
                <a:r>
                  <a:rPr lang="el-GR" i="1" dirty="0"/>
                  <a:t>α</a:t>
                </a:r>
                <a:r>
                  <a:rPr lang="de-CH" dirty="0" smtClean="0"/>
                  <a:t>&lt;1</a:t>
                </a:r>
              </a:p>
              <a:p>
                <a:pPr marL="171450" indent="-171450">
                  <a:buFontTx/>
                  <a:buChar char="-"/>
                </a:pPr>
                <a:r>
                  <a:rPr lang="en-US" sz="1200" kern="1200" dirty="0" smtClean="0">
                    <a:solidFill>
                      <a:schemeClr val="tx1"/>
                    </a:solidFill>
                    <a:effectLst/>
                    <a:latin typeface="+mn-lt"/>
                    <a:ea typeface="+mn-ea"/>
                    <a:cs typeface="+mn-cs"/>
                  </a:rPr>
                  <a:t>Eling &amp; </a:t>
                </a:r>
                <a:r>
                  <a:rPr lang="en-US" sz="1200" kern="1200" dirty="0" err="1" smtClean="0">
                    <a:solidFill>
                      <a:schemeClr val="tx1"/>
                    </a:solidFill>
                    <a:effectLst/>
                    <a:latin typeface="+mn-lt"/>
                    <a:ea typeface="+mn-ea"/>
                    <a:cs typeface="+mn-cs"/>
                  </a:rPr>
                  <a:t>Wirfs</a:t>
                </a:r>
                <a:r>
                  <a:rPr lang="en-US" sz="1200" kern="1200" dirty="0" smtClean="0">
                    <a:solidFill>
                      <a:schemeClr val="tx1"/>
                    </a:solidFill>
                    <a:effectLst/>
                    <a:latin typeface="+mn-lt"/>
                    <a:ea typeface="+mn-ea"/>
                    <a:cs typeface="+mn-cs"/>
                  </a:rPr>
                  <a:t> (2016) suggest a </a:t>
                </a:r>
                <a:r>
                  <a:rPr lang="en-US" sz="1200" kern="1200" dirty="0" err="1" smtClean="0">
                    <a:solidFill>
                      <a:schemeClr val="tx1"/>
                    </a:solidFill>
                    <a:effectLst/>
                    <a:latin typeface="+mn-lt"/>
                    <a:ea typeface="+mn-ea"/>
                    <a:cs typeface="+mn-cs"/>
                  </a:rPr>
                  <a:t>lognormally</a:t>
                </a:r>
                <a:r>
                  <a:rPr lang="en-US" sz="1200" kern="1200" dirty="0" smtClean="0">
                    <a:solidFill>
                      <a:schemeClr val="tx1"/>
                    </a:solidFill>
                    <a:effectLst/>
                    <a:latin typeface="+mn-lt"/>
                    <a:ea typeface="+mn-ea"/>
                    <a:cs typeface="+mn-cs"/>
                  </a:rPr>
                  <a:t> distributed body and a Pareto distributed tail </a:t>
                </a:r>
                <a:endParaRPr lang="en-GB" baseline="0" dirty="0" smtClean="0"/>
              </a:p>
              <a:p>
                <a:pPr marL="165432" indent="-165432" defTabSz="882305">
                  <a:buFontTx/>
                  <a:buChar char="-"/>
                </a:pPr>
                <a:endParaRPr lang="en-US" dirty="0" smtClean="0"/>
              </a:p>
              <a:p>
                <a:pPr marL="165432" marR="0" lvl="0" indent="-165432" algn="l" defTabSz="882305" rtl="0" eaLnBrk="1" fontAlgn="auto" latinLnBrk="0" hangingPunct="1">
                  <a:lnSpc>
                    <a:spcPct val="100000"/>
                  </a:lnSpc>
                  <a:spcBef>
                    <a:spcPts val="0"/>
                  </a:spcBef>
                  <a:spcAft>
                    <a:spcPts val="0"/>
                  </a:spcAft>
                  <a:buClrTx/>
                  <a:buSzTx/>
                  <a:buFontTx/>
                  <a:buChar char="-"/>
                  <a:tabLst/>
                  <a:defRPr/>
                </a:pPr>
                <a:r>
                  <a:rPr lang="en-US" sz="1200" kern="1200" dirty="0" smtClean="0">
                    <a:ea typeface="+mn-ea"/>
                  </a:rPr>
                  <a:t>Asymmetric information (Biener et al., 2015)</a:t>
                </a:r>
                <a:endParaRPr lang="en-US" dirty="0" smtClean="0"/>
              </a:p>
              <a:p>
                <a:pPr marL="165432" indent="-165432" defTabSz="882305">
                  <a:buFontTx/>
                  <a:buChar char="-"/>
                </a:pPr>
                <a:endParaRPr lang="en-US" dirty="0"/>
              </a:p>
              <a:p>
                <a:pPr marL="165432" indent="-165432" defTabSz="882305">
                  <a:buFontTx/>
                  <a:buChar char="-"/>
                </a:pPr>
                <a:endParaRPr lang="en-US" dirty="0"/>
              </a:p>
              <a:p>
                <a:pPr marL="165432" indent="-165432">
                  <a:buFontTx/>
                  <a:buChar char="-"/>
                </a:pPr>
                <a:endParaRPr lang="de-CH" dirty="0"/>
              </a:p>
            </p:txBody>
          </p:sp>
        </mc:Choice>
        <mc:Fallback>
          <p:sp>
            <p:nvSpPr>
              <p:cNvPr id="3" name="Notizenplatzhalter 2"/>
              <p:cNvSpPr>
                <a:spLocks noGrp="1"/>
              </p:cNvSpPr>
              <p:nvPr>
                <p:ph type="body" idx="1"/>
              </p:nvPr>
            </p:nvSpPr>
            <p:spPr/>
            <p:txBody>
              <a:bodyPr/>
              <a:lstStyle/>
              <a:p>
                <a:pPr marL="165432" indent="-165432">
                  <a:buFontTx/>
                  <a:buChar char="-"/>
                </a:pPr>
                <a:r>
                  <a:rPr lang="de-CH" dirty="0" smtClean="0"/>
                  <a:t>Similar</a:t>
                </a:r>
                <a:r>
                  <a:rPr lang="de-CH" dirty="0" smtClean="0"/>
                  <a:t> </a:t>
                </a:r>
                <a:r>
                  <a:rPr lang="de-CH" dirty="0" err="1" smtClean="0"/>
                  <a:t>tail</a:t>
                </a:r>
                <a:r>
                  <a:rPr lang="de-CH" baseline="0" dirty="0" smtClean="0"/>
                  <a:t> </a:t>
                </a:r>
                <a:r>
                  <a:rPr lang="de-CH" baseline="0" dirty="0" err="1" smtClean="0"/>
                  <a:t>index</a:t>
                </a:r>
                <a:r>
                  <a:rPr lang="de-CH" baseline="0" dirty="0" smtClean="0"/>
                  <a:t> </a:t>
                </a:r>
                <a:r>
                  <a:rPr lang="de-CH" baseline="0" dirty="0" err="1" smtClean="0"/>
                  <a:t>can</a:t>
                </a:r>
                <a:r>
                  <a:rPr lang="de-CH" baseline="0" dirty="0" smtClean="0"/>
                  <a:t> </a:t>
                </a:r>
                <a:r>
                  <a:rPr lang="de-CH" baseline="0" dirty="0" err="1" smtClean="0"/>
                  <a:t>be</a:t>
                </a:r>
                <a:r>
                  <a:rPr lang="de-CH" baseline="0" dirty="0" smtClean="0"/>
                  <a:t> </a:t>
                </a:r>
                <a:r>
                  <a:rPr lang="de-CH" baseline="0" dirty="0" err="1" smtClean="0"/>
                  <a:t>found</a:t>
                </a:r>
                <a:r>
                  <a:rPr lang="de-CH" baseline="0" dirty="0" smtClean="0"/>
                  <a:t> </a:t>
                </a:r>
                <a:r>
                  <a:rPr lang="de-CH" baseline="0" dirty="0" err="1" smtClean="0"/>
                  <a:t>for</a:t>
                </a:r>
                <a:r>
                  <a:rPr lang="de-CH" baseline="0" dirty="0" smtClean="0"/>
                  <a:t> </a:t>
                </a:r>
                <a:r>
                  <a:rPr lang="de-CH" baseline="0" dirty="0" err="1" smtClean="0"/>
                  <a:t>cat</a:t>
                </a:r>
                <a:r>
                  <a:rPr lang="de-CH" baseline="0" dirty="0" smtClean="0"/>
                  <a:t> / </a:t>
                </a:r>
                <a:r>
                  <a:rPr lang="de-CH" baseline="0" dirty="0" err="1" smtClean="0"/>
                  <a:t>terror</a:t>
                </a:r>
                <a:r>
                  <a:rPr lang="de-CH" baseline="0" dirty="0" smtClean="0"/>
                  <a:t> / operational </a:t>
                </a:r>
                <a:r>
                  <a:rPr lang="de-CH" baseline="0" dirty="0" err="1" smtClean="0"/>
                  <a:t>risk</a:t>
                </a:r>
                <a:r>
                  <a:rPr lang="de-CH" baseline="0" dirty="0" smtClean="0"/>
                  <a:t>. </a:t>
                </a:r>
              </a:p>
              <a:p>
                <a:pPr marL="165432" indent="-165432" defTabSz="882305">
                  <a:buFontTx/>
                  <a:buChar char="-"/>
                </a:pPr>
                <a:r>
                  <a:rPr lang="en-US" i="0">
                    <a:latin typeface="Cambria Math" panose="02040503050406030204" pitchFamily="18" charset="0"/>
                  </a:rPr>
                  <a:t>α:</a:t>
                </a:r>
                <a:r>
                  <a:rPr lang="en-US" dirty="0"/>
                  <a:t> Pareto (or Tail) </a:t>
                </a:r>
                <a:r>
                  <a:rPr lang="en-US" dirty="0"/>
                  <a:t>index</a:t>
                </a:r>
                <a:endParaRPr lang="de-CH" baseline="0" dirty="0" smtClean="0"/>
              </a:p>
              <a:p>
                <a:pPr marL="165432" indent="-165432" defTabSz="882305">
                  <a:buFontTx/>
                  <a:buChar char="-"/>
                </a:pPr>
                <a:r>
                  <a:rPr lang="en-US" dirty="0"/>
                  <a:t>(extremely) heavy </a:t>
                </a:r>
                <a:r>
                  <a:rPr lang="en-US" dirty="0"/>
                  <a:t>tailed if</a:t>
                </a:r>
                <a:r>
                  <a:rPr lang="en-US" i="0">
                    <a:latin typeface="Cambria Math" panose="02040503050406030204" pitchFamily="18" charset="0"/>
                  </a:rPr>
                  <a:t> (</a:t>
                </a:r>
                <a:r>
                  <a:rPr lang="en-US" i="0">
                    <a:latin typeface="Cambria Math" panose="02040503050406030204" pitchFamily="18" charset="0"/>
                  </a:rPr>
                  <a:t>α&lt;1) α&lt;2</a:t>
                </a:r>
                <a:r>
                  <a:rPr lang="en-US" dirty="0"/>
                  <a:t> </a:t>
                </a:r>
                <a:endParaRPr lang="en-US" dirty="0" smtClean="0"/>
              </a:p>
              <a:p>
                <a:r>
                  <a:rPr lang="en-GB" dirty="0" smtClean="0"/>
                  <a:t>-</a:t>
                </a:r>
                <a:r>
                  <a:rPr lang="de-CH" b="0" i="0" smtClean="0">
                    <a:latin typeface="Cambria Math" panose="02040503050406030204" pitchFamily="18" charset="0"/>
                  </a:rPr>
                  <a:t>   </a:t>
                </a:r>
                <a:r>
                  <a:rPr lang="en-GB" i="0">
                    <a:latin typeface="Cambria Math" panose="02040503050406030204" pitchFamily="18" charset="0"/>
                  </a:rPr>
                  <a:t>α&lt;2:</a:t>
                </a:r>
                <a:r>
                  <a:rPr lang="de-CH" i="0">
                    <a:latin typeface="Cambria Math" panose="02040503050406030204" pitchFamily="18" charset="0"/>
                  </a:rPr>
                  <a:t>I</a:t>
                </a:r>
                <a:r>
                  <a:rPr lang="en-GB" dirty="0"/>
                  <a:t>nfinite second and higher moments</a:t>
                </a:r>
              </a:p>
              <a:p>
                <a:pPr defTabSz="913009">
                  <a:defRPr/>
                </a:pPr>
                <a:r>
                  <a:rPr lang="en-GB" b="1" dirty="0"/>
                  <a:t>- Operational risks</a:t>
                </a:r>
                <a:r>
                  <a:rPr lang="en-GB" dirty="0"/>
                  <a:t>: </a:t>
                </a:r>
                <a:r>
                  <a:rPr lang="el-GR" i="1" dirty="0"/>
                  <a:t>α &lt; </a:t>
                </a:r>
                <a:r>
                  <a:rPr lang="el-GR" dirty="0"/>
                  <a:t>1 </a:t>
                </a:r>
                <a:r>
                  <a:rPr lang="el-GR" i="1" dirty="0"/>
                  <a:t>⇒</a:t>
                </a:r>
                <a:r>
                  <a:rPr lang="en-GB" b="1" dirty="0"/>
                  <a:t>infinite means </a:t>
                </a:r>
                <a:r>
                  <a:rPr lang="en-GB" i="1" dirty="0"/>
                  <a:t>E|X| </a:t>
                </a:r>
                <a:r>
                  <a:rPr lang="en-GB" dirty="0"/>
                  <a:t>= </a:t>
                </a:r>
                <a:r>
                  <a:rPr lang="en-GB" i="1" dirty="0"/>
                  <a:t>∞</a:t>
                </a:r>
                <a:r>
                  <a:rPr lang="en-GB" dirty="0"/>
                  <a:t>!, </a:t>
                </a:r>
                <a:r>
                  <a:rPr lang="en-GB" b="1" dirty="0"/>
                  <a:t>Firm sizes</a:t>
                </a:r>
                <a:r>
                  <a:rPr lang="en-GB" dirty="0"/>
                  <a:t>, </a:t>
                </a:r>
                <a:r>
                  <a:rPr lang="en-GB" b="1" dirty="0"/>
                  <a:t>sizes </a:t>
                </a:r>
                <a:r>
                  <a:rPr lang="en-GB" dirty="0"/>
                  <a:t>of largest </a:t>
                </a:r>
                <a:r>
                  <a:rPr lang="en-GB" b="1" dirty="0"/>
                  <a:t>mutual funds</a:t>
                </a:r>
                <a:r>
                  <a:rPr lang="en-GB" dirty="0"/>
                  <a:t>, </a:t>
                </a:r>
                <a:r>
                  <a:rPr lang="en-GB" b="1" dirty="0"/>
                  <a:t>city sizes</a:t>
                </a:r>
                <a:r>
                  <a:rPr lang="en-GB" dirty="0"/>
                  <a:t>: </a:t>
                </a:r>
                <a:r>
                  <a:rPr lang="en-GB" i="1" dirty="0"/>
                  <a:t>α ≈ </a:t>
                </a:r>
                <a:r>
                  <a:rPr lang="en-GB" dirty="0"/>
                  <a:t>1, </a:t>
                </a:r>
                <a:r>
                  <a:rPr lang="en-GB" b="1" dirty="0"/>
                  <a:t>Economic losses </a:t>
                </a:r>
                <a:r>
                  <a:rPr lang="en-GB" dirty="0"/>
                  <a:t>from </a:t>
                </a:r>
                <a:r>
                  <a:rPr lang="en-GB" b="1" dirty="0"/>
                  <a:t>earthquakes</a:t>
                </a:r>
                <a:r>
                  <a:rPr lang="en-GB" dirty="0"/>
                  <a:t>: </a:t>
                </a:r>
                <a:r>
                  <a:rPr lang="en-GB" i="1" dirty="0"/>
                  <a:t>α ∈ </a:t>
                </a:r>
                <a:r>
                  <a:rPr lang="en-GB" dirty="0"/>
                  <a:t>[0</a:t>
                </a:r>
                <a:r>
                  <a:rPr lang="en-GB" i="1" dirty="0"/>
                  <a:t>.</a:t>
                </a:r>
                <a:r>
                  <a:rPr lang="en-GB" dirty="0"/>
                  <a:t>6</a:t>
                </a:r>
                <a:r>
                  <a:rPr lang="en-GB" i="1" dirty="0"/>
                  <a:t>, </a:t>
                </a:r>
                <a:r>
                  <a:rPr lang="en-GB" dirty="0"/>
                  <a:t>1</a:t>
                </a:r>
                <a:r>
                  <a:rPr lang="en-GB" i="1" dirty="0"/>
                  <a:t>.</a:t>
                </a:r>
                <a:r>
                  <a:rPr lang="en-GB" dirty="0"/>
                  <a:t>5]</a:t>
                </a:r>
              </a:p>
              <a:p>
                <a:r>
                  <a:rPr lang="en-GB" dirty="0"/>
                  <a:t>- Border a=1 is quite important (switch from finite to infinite mean)</a:t>
                </a:r>
              </a:p>
              <a:p>
                <a:pPr marL="171189" indent="-171189">
                  <a:buFontTx/>
                  <a:buChar char="-"/>
                </a:pPr>
                <a:r>
                  <a:rPr lang="en-GB" baseline="0" dirty="0" smtClean="0"/>
                  <a:t>If </a:t>
                </a:r>
                <a:r>
                  <a:rPr lang="el-GR" i="1" dirty="0"/>
                  <a:t>α &gt; </a:t>
                </a:r>
                <a:r>
                  <a:rPr lang="el-GR" dirty="0"/>
                  <a:t>1</a:t>
                </a:r>
                <a:r>
                  <a:rPr lang="de-CH" dirty="0"/>
                  <a:t> diversification is optimal over non diversifikation (Ibragimov)</a:t>
                </a:r>
              </a:p>
              <a:p>
                <a:pPr marL="171189" indent="-171189" defTabSz="913009">
                  <a:buFontTx/>
                  <a:buChar char="-"/>
                  <a:defRPr/>
                </a:pPr>
                <a:r>
                  <a:rPr lang="en-GB" dirty="0"/>
                  <a:t>Sub- vs. superaditivity</a:t>
                </a:r>
                <a:endParaRPr lang="de-CH" dirty="0"/>
              </a:p>
              <a:p>
                <a:pPr marL="171450" indent="-171450">
                  <a:buFontTx/>
                  <a:buChar char="-"/>
                </a:pPr>
                <a:r>
                  <a:rPr lang="de-CH" dirty="0" smtClean="0"/>
                  <a:t>Find </a:t>
                </a:r>
                <a:r>
                  <a:rPr lang="de-CH" dirty="0"/>
                  <a:t>that the estimated </a:t>
                </a:r>
                <a:r>
                  <a:rPr lang="el-GR" i="1" dirty="0"/>
                  <a:t>α</a:t>
                </a:r>
                <a:r>
                  <a:rPr lang="de-CH" dirty="0" smtClean="0"/>
                  <a:t>&lt;1</a:t>
                </a:r>
              </a:p>
              <a:p>
                <a:pPr marL="171450" indent="-171450">
                  <a:buFontTx/>
                  <a:buChar char="-"/>
                </a:pPr>
                <a:r>
                  <a:rPr lang="en-US" sz="1200" kern="1200" dirty="0" smtClean="0">
                    <a:solidFill>
                      <a:schemeClr val="tx1"/>
                    </a:solidFill>
                    <a:effectLst/>
                    <a:latin typeface="+mn-lt"/>
                    <a:ea typeface="+mn-ea"/>
                    <a:cs typeface="+mn-cs"/>
                  </a:rPr>
                  <a:t>Eling &amp; </a:t>
                </a:r>
                <a:r>
                  <a:rPr lang="en-US" sz="1200" kern="1200" dirty="0" err="1" smtClean="0">
                    <a:solidFill>
                      <a:schemeClr val="tx1"/>
                    </a:solidFill>
                    <a:effectLst/>
                    <a:latin typeface="+mn-lt"/>
                    <a:ea typeface="+mn-ea"/>
                    <a:cs typeface="+mn-cs"/>
                  </a:rPr>
                  <a:t>Wirfs</a:t>
                </a:r>
                <a:r>
                  <a:rPr lang="en-US" sz="1200" kern="1200" dirty="0" smtClean="0">
                    <a:solidFill>
                      <a:schemeClr val="tx1"/>
                    </a:solidFill>
                    <a:effectLst/>
                    <a:latin typeface="+mn-lt"/>
                    <a:ea typeface="+mn-ea"/>
                    <a:cs typeface="+mn-cs"/>
                  </a:rPr>
                  <a:t> (2016) suggest a </a:t>
                </a:r>
                <a:r>
                  <a:rPr lang="en-US" sz="1200" kern="1200" dirty="0" err="1" smtClean="0">
                    <a:solidFill>
                      <a:schemeClr val="tx1"/>
                    </a:solidFill>
                    <a:effectLst/>
                    <a:latin typeface="+mn-lt"/>
                    <a:ea typeface="+mn-ea"/>
                    <a:cs typeface="+mn-cs"/>
                  </a:rPr>
                  <a:t>lognormally</a:t>
                </a:r>
                <a:r>
                  <a:rPr lang="en-US" sz="1200" kern="1200" dirty="0" smtClean="0">
                    <a:solidFill>
                      <a:schemeClr val="tx1"/>
                    </a:solidFill>
                    <a:effectLst/>
                    <a:latin typeface="+mn-lt"/>
                    <a:ea typeface="+mn-ea"/>
                    <a:cs typeface="+mn-cs"/>
                  </a:rPr>
                  <a:t> distributed body and a Pareto distributed tail </a:t>
                </a:r>
                <a:endParaRPr lang="en-GB" baseline="0" dirty="0" smtClean="0"/>
              </a:p>
              <a:p>
                <a:pPr marL="165432" indent="-165432" defTabSz="882305">
                  <a:buFontTx/>
                  <a:buChar char="-"/>
                </a:pPr>
                <a:endParaRPr lang="en-US" dirty="0" smtClean="0"/>
              </a:p>
              <a:p>
                <a:pPr marL="165432" marR="0" lvl="0" indent="-165432" algn="l" defTabSz="882305" rtl="0" eaLnBrk="1" fontAlgn="auto" latinLnBrk="0" hangingPunct="1">
                  <a:lnSpc>
                    <a:spcPct val="100000"/>
                  </a:lnSpc>
                  <a:spcBef>
                    <a:spcPts val="0"/>
                  </a:spcBef>
                  <a:spcAft>
                    <a:spcPts val="0"/>
                  </a:spcAft>
                  <a:buClrTx/>
                  <a:buSzTx/>
                  <a:buFontTx/>
                  <a:buChar char="-"/>
                  <a:tabLst/>
                  <a:defRPr/>
                </a:pPr>
                <a:r>
                  <a:rPr lang="en-US" sz="1200" kern="1200" dirty="0" smtClean="0">
                    <a:ea typeface="+mn-ea"/>
                  </a:rPr>
                  <a:t>Asymmetric information (Biener et al., 2015)</a:t>
                </a:r>
                <a:endParaRPr lang="en-US" dirty="0" smtClean="0"/>
              </a:p>
              <a:p>
                <a:pPr marL="165432" indent="-165432" defTabSz="882305">
                  <a:buFontTx/>
                  <a:buChar char="-"/>
                </a:pPr>
                <a:endParaRPr lang="en-US" dirty="0"/>
              </a:p>
              <a:p>
                <a:pPr marL="165432" indent="-165432" defTabSz="882305">
                  <a:buFontTx/>
                  <a:buChar char="-"/>
                </a:pPr>
                <a:endParaRPr lang="en-US" dirty="0"/>
              </a:p>
              <a:p>
                <a:pPr marL="165432" indent="-165432">
                  <a:buFontTx/>
                  <a:buChar char="-"/>
                </a:pPr>
                <a:endParaRPr lang="de-CH"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6</a:t>
            </a:fld>
            <a:endParaRPr lang="de-CH"/>
          </a:p>
        </p:txBody>
      </p:sp>
    </p:spTree>
    <p:extLst>
      <p:ext uri="{BB962C8B-B14F-4D97-AF65-F5344CB8AC3E}">
        <p14:creationId xmlns:p14="http://schemas.microsoft.com/office/powerpoint/2010/main" val="295864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de-CH" b="0" i="0" dirty="0" smtClean="0"/>
                  <a:t>- </a:t>
                </a:r>
                <a14:m>
                  <m:oMath xmlns:m="http://schemas.openxmlformats.org/officeDocument/2006/math">
                    <m:r>
                      <m:rPr>
                        <m:sty m:val="p"/>
                      </m:rPr>
                      <a:rPr lang="de-CH" b="0" i="0" smtClean="0">
                        <a:latin typeface="Cambria Math" panose="02040503050406030204" pitchFamily="18" charset="0"/>
                      </a:rPr>
                      <m:t>q</m:t>
                    </m:r>
                    <m:r>
                      <a:rPr lang="de-CH" b="0" i="0" smtClean="0">
                        <a:latin typeface="Cambria Math" panose="02040503050406030204" pitchFamily="18" charset="0"/>
                      </a:rPr>
                      <m:t>:</m:t>
                    </m:r>
                    <m:r>
                      <m:rPr>
                        <m:sty m:val="p"/>
                      </m:rPr>
                      <a:rPr lang="de-CH" b="0" i="0" smtClean="0">
                        <a:latin typeface="Cambria Math" panose="02040503050406030204" pitchFamily="18" charset="0"/>
                      </a:rPr>
                      <m:t>prob</m:t>
                    </m:r>
                    <m:r>
                      <a:rPr lang="de-CH" b="0" i="0" smtClean="0">
                        <a:latin typeface="Cambria Math" panose="02040503050406030204" pitchFamily="18" charset="0"/>
                      </a:rPr>
                      <m:t> </m:t>
                    </m:r>
                    <m:r>
                      <m:rPr>
                        <m:sty m:val="p"/>
                      </m:rPr>
                      <a:rPr lang="de-CH" b="0" i="0" smtClean="0">
                        <a:latin typeface="Cambria Math" panose="02040503050406030204" pitchFamily="18" charset="0"/>
                      </a:rPr>
                      <m:t>einen</m:t>
                    </m:r>
                    <m:r>
                      <a:rPr lang="de-CH" b="0" i="0" smtClean="0">
                        <a:latin typeface="Cambria Math" panose="02040503050406030204" pitchFamily="18" charset="0"/>
                      </a:rPr>
                      <m:t> </m:t>
                    </m:r>
                    <m:r>
                      <m:rPr>
                        <m:sty m:val="p"/>
                      </m:rPr>
                      <a:rPr lang="de-CH" b="0" i="0" smtClean="0">
                        <a:latin typeface="Cambria Math" panose="02040503050406030204" pitchFamily="18" charset="0"/>
                      </a:rPr>
                      <m:t>verlust</m:t>
                    </m:r>
                    <m:r>
                      <a:rPr lang="de-CH" b="0" i="0" smtClean="0">
                        <a:latin typeface="Cambria Math" panose="02040503050406030204" pitchFamily="18" charset="0"/>
                      </a:rPr>
                      <m:t> </m:t>
                    </m:r>
                    <m:r>
                      <m:rPr>
                        <m:sty m:val="p"/>
                      </m:rPr>
                      <a:rPr lang="de-CH" b="0" i="0" smtClean="0">
                        <a:latin typeface="Cambria Math" panose="02040503050406030204" pitchFamily="18" charset="0"/>
                      </a:rPr>
                      <m:t>nicht</m:t>
                    </m:r>
                    <m:r>
                      <a:rPr lang="de-CH" b="0" i="0" smtClean="0">
                        <a:latin typeface="Cambria Math" panose="02040503050406030204" pitchFamily="18" charset="0"/>
                      </a:rPr>
                      <m:t> </m:t>
                    </m:r>
                    <m:r>
                      <m:rPr>
                        <m:sty m:val="p"/>
                      </m:rPr>
                      <a:rPr lang="de-CH" b="0" i="0" smtClean="0">
                        <a:latin typeface="Cambria Math" panose="02040503050406030204" pitchFamily="18" charset="0"/>
                      </a:rPr>
                      <m:t>zu</m:t>
                    </m:r>
                    <m:r>
                      <a:rPr lang="de-CH" b="0" i="0" smtClean="0">
                        <a:latin typeface="Cambria Math" panose="02040503050406030204" pitchFamily="18" charset="0"/>
                      </a:rPr>
                      <m:t> ü</m:t>
                    </m:r>
                    <m:r>
                      <m:rPr>
                        <m:sty m:val="p"/>
                      </m:rPr>
                      <a:rPr lang="de-CH" b="0" i="0" smtClean="0">
                        <a:latin typeface="Cambria Math" panose="02040503050406030204" pitchFamily="18" charset="0"/>
                      </a:rPr>
                      <m:t>berschreiten</m:t>
                    </m:r>
                  </m:oMath>
                </a14:m>
                <a:endParaRPr lang="en-US" i="0" dirty="0" smtClean="0"/>
              </a:p>
              <a:p>
                <a:pPr marL="165432" indent="-165432">
                  <a:buFontTx/>
                  <a:buChar char="-"/>
                </a:pPr>
                <a:r>
                  <a:rPr lang="en-US" baseline="0" dirty="0" smtClean="0"/>
                  <a:t>SAS Data from Biener et al. (2015)</a:t>
                </a:r>
              </a:p>
              <a:p>
                <a:pPr marL="165432" indent="-165432">
                  <a:buFontTx/>
                  <a:buChar char="-"/>
                </a:pPr>
                <a:r>
                  <a:rPr lang="en-US" baseline="0" dirty="0" err="1" smtClean="0"/>
                  <a:t>Panjer</a:t>
                </a:r>
                <a:r>
                  <a:rPr lang="en-US" baseline="0" dirty="0" smtClean="0"/>
                  <a:t> recursion is only applicable to a certain class of frequency distribution</a:t>
                </a:r>
              </a:p>
              <a:p>
                <a:pPr marL="165432" indent="-165432">
                  <a:buFontTx/>
                  <a:buChar char="-"/>
                </a:pPr>
                <a14:m>
                  <m:oMath xmlns:m="http://schemas.openxmlformats.org/officeDocument/2006/math">
                    <m:sSub>
                      <m:sSubPr>
                        <m:ctrlPr>
                          <a:rPr lang="en-US" i="1" dirty="0">
                            <a:latin typeface="Cambria Math" panose="02040503050406030204" pitchFamily="18" charset="0"/>
                          </a:rPr>
                        </m:ctrlPr>
                      </m:sSubPr>
                      <m:e>
                        <m:r>
                          <a:rPr lang="de-CH" i="1" dirty="0">
                            <a:latin typeface="Cambria Math" panose="02040503050406030204" pitchFamily="18" charset="0"/>
                          </a:rPr>
                          <m:t>𝐹</m:t>
                        </m:r>
                      </m:e>
                      <m:sub>
                        <m:r>
                          <a:rPr lang="de-CH" i="1" dirty="0">
                            <a:latin typeface="Cambria Math" panose="02040503050406030204" pitchFamily="18" charset="0"/>
                          </a:rPr>
                          <m:t>𝑋</m:t>
                        </m:r>
                      </m:sub>
                    </m:sSub>
                    <m:r>
                      <a:rPr lang="de-CH" i="1" dirty="0">
                        <a:latin typeface="Cambria Math" panose="02040503050406030204" pitchFamily="18" charset="0"/>
                      </a:rPr>
                      <m:t>(</m:t>
                    </m:r>
                    <m:r>
                      <a:rPr lang="de-CH" i="1" dirty="0">
                        <a:latin typeface="Cambria Math" panose="02040503050406030204" pitchFamily="18" charset="0"/>
                      </a:rPr>
                      <m:t>𝑥</m:t>
                    </m:r>
                    <m:r>
                      <a:rPr lang="de-CH" i="1" dirty="0">
                        <a:latin typeface="Cambria Math" panose="02040503050406030204" pitchFamily="18" charset="0"/>
                      </a:rPr>
                      <m:t>)</m:t>
                    </m:r>
                  </m:oMath>
                </a14:m>
                <a:r>
                  <a:rPr lang="en-US" dirty="0"/>
                  <a:t>=</a:t>
                </a:r>
                <a14:m>
                  <m:oMath xmlns:m="http://schemas.openxmlformats.org/officeDocument/2006/math">
                    <m:sSup>
                      <m:sSupPr>
                        <m:ctrlPr>
                          <a:rPr lang="en-US" i="1" dirty="0">
                            <a:latin typeface="Cambria Math" panose="02040503050406030204" pitchFamily="18" charset="0"/>
                          </a:rPr>
                        </m:ctrlPr>
                      </m:sSupPr>
                      <m:e>
                        <m:sSub>
                          <m:sSubPr>
                            <m:ctrlPr>
                              <a:rPr lang="en-US" i="1" dirty="0">
                                <a:latin typeface="Cambria Math" panose="02040503050406030204" pitchFamily="18" charset="0"/>
                              </a:rPr>
                            </m:ctrlPr>
                          </m:sSubPr>
                          <m:e>
                            <m:r>
                              <a:rPr lang="de-CH" i="1" dirty="0">
                                <a:latin typeface="Cambria Math" panose="02040503050406030204" pitchFamily="18" charset="0"/>
                              </a:rPr>
                              <m:t>𝐹</m:t>
                            </m:r>
                          </m:e>
                          <m:sub>
                            <m:r>
                              <a:rPr lang="de-CH" i="1" dirty="0">
                                <a:latin typeface="Cambria Math" panose="02040503050406030204" pitchFamily="18" charset="0"/>
                              </a:rPr>
                              <m:t>𝑍</m:t>
                            </m:r>
                          </m:sub>
                        </m:sSub>
                        <m:r>
                          <a:rPr lang="de-CH" i="1" dirty="0">
                            <a:latin typeface="Cambria Math" panose="02040503050406030204" pitchFamily="18" charset="0"/>
                          </a:rPr>
                          <m:t>(</m:t>
                        </m:r>
                        <m:sSub>
                          <m:sSubPr>
                            <m:ctrlPr>
                              <a:rPr lang="en-US" i="1">
                                <a:latin typeface="Cambria Math" panose="02040503050406030204" pitchFamily="18" charset="0"/>
                              </a:rPr>
                            </m:ctrlPr>
                          </m:sSubPr>
                          <m:e>
                            <m:r>
                              <m:rPr>
                                <m:sty m:val="p"/>
                              </m:rPr>
                              <a:rPr lang="en-US">
                                <a:latin typeface="Cambria Math" panose="02040503050406030204" pitchFamily="18" charset="0"/>
                              </a:rPr>
                              <m:t>Z</m:t>
                            </m:r>
                          </m:e>
                          <m:sub>
                            <m:r>
                              <m:rPr>
                                <m:sty m:val="p"/>
                              </m:rPr>
                              <a:rPr lang="en-US">
                                <a:latin typeface="Cambria Math" panose="02040503050406030204" pitchFamily="18" charset="0"/>
                              </a:rPr>
                              <m:t>i</m:t>
                            </m:r>
                          </m:sub>
                        </m:sSub>
                        <m:r>
                          <a:rPr lang="de-CH" i="1" dirty="0">
                            <a:latin typeface="Cambria Math" panose="02040503050406030204" pitchFamily="18" charset="0"/>
                          </a:rPr>
                          <m:t>)</m:t>
                        </m:r>
                        <m:r>
                          <m:rPr>
                            <m:nor/>
                          </m:rPr>
                          <a:rPr lang="en-US" dirty="0"/>
                          <m:t> </m:t>
                        </m:r>
                      </m:e>
                      <m:sup>
                        <m:r>
                          <a:rPr lang="de-CH" i="1" dirty="0">
                            <a:latin typeface="Cambria Math" panose="02040503050406030204" pitchFamily="18" charset="0"/>
                          </a:rPr>
                          <m:t>∗</m:t>
                        </m:r>
                        <m:r>
                          <a:rPr lang="de-CH" i="1" dirty="0">
                            <a:latin typeface="Cambria Math" panose="02040503050406030204" pitchFamily="18" charset="0"/>
                          </a:rPr>
                          <m:t>𝑛</m:t>
                        </m:r>
                      </m:sup>
                    </m:sSup>
                  </m:oMath>
                </a14:m>
                <a:r>
                  <a:rPr lang="en-US" dirty="0"/>
                  <a:t> numerically not solvable. </a:t>
                </a:r>
                <a:endParaRPr lang="en-US" baseline="0" dirty="0" smtClean="0"/>
              </a:p>
              <a:p>
                <a:endParaRPr lang="en-US" dirty="0" smtClean="0"/>
              </a:p>
              <a:p>
                <a:endParaRPr lang="en-US" dirty="0" smtClean="0"/>
              </a:p>
              <a:p>
                <a:endParaRPr lang="en-US" dirty="0"/>
              </a:p>
            </p:txBody>
          </p:sp>
        </mc:Choice>
        <mc:Fallback xmlns="">
          <p:sp>
            <p:nvSpPr>
              <p:cNvPr id="3" name="Notizenplatzhalter 2"/>
              <p:cNvSpPr>
                <a:spLocks noGrp="1"/>
              </p:cNvSpPr>
              <p:nvPr>
                <p:ph type="body" idx="1"/>
              </p:nvPr>
            </p:nvSpPr>
            <p:spPr/>
            <p:txBody>
              <a:bodyPr/>
              <a:lstStyle/>
              <a:p>
                <a:pPr/>
                <a:r>
                  <a:rPr lang="de-CH" b="0" i="0" smtClean="0">
                    <a:latin typeface="Cambria Math" panose="02040503050406030204" pitchFamily="18" charset="0"/>
                  </a:rPr>
                  <a:t>𝑞:𝑝𝑟𝑜𝑏 𝑒𝑖𝑛𝑒𝑛 𝑣𝑒𝑟𝑙𝑢𝑠𝑡 𝑛𝑖𝑐ℎ𝑡 𝑧𝑢 ü𝑏𝑒𝑟𝑠𝑐ℎ𝑟𝑒𝑖𝑡𝑒𝑛.</a:t>
                </a:r>
                <a:endParaRPr lang="en-US" dirty="0" smtClean="0"/>
              </a:p>
              <a:p>
                <a:endParaRPr lang="en-US" dirty="0" smtClean="0"/>
              </a:p>
              <a:p>
                <a:r>
                  <a:rPr lang="en-US" baseline="0" dirty="0" smtClean="0"/>
                  <a:t>SAS </a:t>
                </a:r>
                <a:r>
                  <a:rPr lang="en-US" baseline="0" dirty="0" smtClean="0"/>
                  <a:t>Data from Biener et al. (2015</a:t>
                </a:r>
                <a:r>
                  <a:rPr lang="en-US" baseline="0" dirty="0" smtClean="0"/>
                  <a:t>)</a:t>
                </a:r>
                <a:endParaRPr lang="en-US" baseline="0" dirty="0" smtClean="0"/>
              </a:p>
              <a:p>
                <a:endParaRPr lang="en-US" dirty="0" smtClean="0"/>
              </a:p>
              <a:p>
                <a:endParaRPr lang="en-US" dirty="0" smtClean="0"/>
              </a:p>
              <a:p>
                <a:endParaRPr lang="en-US"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7</a:t>
            </a:fld>
            <a:endParaRPr lang="de-CH" dirty="0"/>
          </a:p>
        </p:txBody>
      </p:sp>
    </p:spTree>
    <p:extLst>
      <p:ext uri="{BB962C8B-B14F-4D97-AF65-F5344CB8AC3E}">
        <p14:creationId xmlns:p14="http://schemas.microsoft.com/office/powerpoint/2010/main" val="262239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izenplatzhalter 2"/>
              <p:cNvSpPr>
                <a:spLocks noGrp="1"/>
              </p:cNvSpPr>
              <p:nvPr>
                <p:ph type="body" idx="1"/>
              </p:nvPr>
            </p:nvSpPr>
            <p:spPr/>
            <p:txBody>
              <a:bodyPr/>
              <a:lstStyle/>
              <a:p>
                <a:r>
                  <a:rPr lang="en-GB" dirty="0" smtClean="0"/>
                  <a:t>IID case:</a:t>
                </a:r>
              </a:p>
              <a:p>
                <a:pPr marL="171189" indent="-171189">
                  <a:buFontTx/>
                  <a:buChar char="-"/>
                </a:pPr>
                <a:r>
                  <a:rPr lang="en-GB" dirty="0" smtClean="0"/>
                  <a:t>Keeping</a:t>
                </a:r>
                <a:r>
                  <a:rPr lang="en-GB" baseline="0" dirty="0" smtClean="0"/>
                  <a:t> portfolio size constant (Sum of n RVs devided by n)</a:t>
                </a:r>
              </a:p>
              <a:p>
                <a:pPr marL="171189" indent="-171189">
                  <a:buFontTx/>
                  <a:buChar char="-"/>
                </a:pPr>
                <a:r>
                  <a:rPr lang="en-GB" baseline="0" dirty="0" smtClean="0"/>
                  <a:t>Deterministic sum here</a:t>
                </a:r>
              </a:p>
              <a:p>
                <a:pPr marL="171189" indent="-171189">
                  <a:buFontTx/>
                  <a:buChar char="-"/>
                </a:pPr>
                <a:r>
                  <a:rPr lang="en-GB" baseline="0" dirty="0" smtClean="0"/>
                  <a:t>Simulated VaR as used by SII</a:t>
                </a:r>
              </a:p>
              <a:p>
                <a:pPr marL="171189" indent="-171189">
                  <a:buFontTx/>
                  <a:buChar char="-"/>
                </a:pPr>
                <a:r>
                  <a:rPr lang="en-GB" baseline="0" dirty="0" smtClean="0"/>
                  <a:t>Normal (</a:t>
                </a:r>
                <a:r>
                  <a:rPr lang="el-GR" i="1" dirty="0"/>
                  <a:t>α</a:t>
                </a:r>
                <a:r>
                  <a:rPr lang="en-GB" baseline="0" dirty="0" smtClean="0"/>
                  <a:t>=2) &amp; lognorm lead to decreasing VaR -&gt;Merits of diversification </a:t>
                </a:r>
              </a:p>
              <a:p>
                <a:pPr marL="171189" indent="-171189">
                  <a:buFontTx/>
                  <a:buChar char="-"/>
                </a:pPr>
                <a:r>
                  <a:rPr lang="en-GB" baseline="0" dirty="0" smtClean="0"/>
                  <a:t>Pareto: Risk increases as portfolio size does</a:t>
                </a:r>
              </a:p>
              <a:p>
                <a:pPr marL="171189" indent="-171189">
                  <a:buFontTx/>
                  <a:buChar char="-"/>
                </a:pPr>
                <a:endParaRPr lang="en-GB" dirty="0" smtClean="0"/>
              </a:p>
              <a:p>
                <a:pPr lvl="2">
                  <a:lnSpc>
                    <a:spcPct val="150000"/>
                  </a:lnSpc>
                </a:pPr>
                <a:r>
                  <a:rPr lang="en-US" sz="1800" dirty="0" smtClean="0"/>
                  <a:t>Perfect dependency (</a:t>
                </a:r>
                <a:r>
                  <a:rPr lang="en-US" sz="1800" dirty="0" err="1" smtClean="0"/>
                  <a:t>comonotonicity</a:t>
                </a:r>
                <a:r>
                  <a:rPr lang="en-US" sz="1800" dirty="0" smtClean="0"/>
                  <a:t>): no diversification effect -&gt; </a:t>
                </a:r>
                <a14:m>
                  <m:oMath xmlns:m="http://schemas.openxmlformats.org/officeDocument/2006/math">
                    <m:sSub>
                      <m:sSubPr>
                        <m:ctrlPr>
                          <a:rPr lang="en-US" sz="1800" i="1" kern="1200">
                            <a:latin typeface="Cambria Math" panose="02040503050406030204" pitchFamily="18" charset="0"/>
                          </a:rPr>
                        </m:ctrlPr>
                      </m:sSubPr>
                      <m:e>
                        <m:r>
                          <m:rPr>
                            <m:sty m:val="p"/>
                          </m:rPr>
                          <a:rPr lang="en-US" sz="1800" i="0" kern="1200">
                            <a:latin typeface="Cambria Math" panose="02040503050406030204" pitchFamily="18" charset="0"/>
                          </a:rPr>
                          <m:t>VaR</m:t>
                        </m:r>
                      </m:e>
                      <m:sub>
                        <m:r>
                          <m:rPr>
                            <m:sty m:val="p"/>
                          </m:rPr>
                          <a:rPr lang="en-US" sz="1800" i="0" kern="1200">
                            <a:latin typeface="Cambria Math" panose="02040503050406030204" pitchFamily="18" charset="0"/>
                          </a:rPr>
                          <m:t>q</m:t>
                        </m:r>
                      </m:sub>
                    </m:sSub>
                  </m:oMath>
                </a14:m>
                <a:r>
                  <a:rPr lang="en-US" sz="1800" dirty="0" smtClean="0"/>
                  <a:t> constant (independent of tail index)</a:t>
                </a:r>
              </a:p>
              <a:p>
                <a:pPr lvl="2">
                  <a:lnSpc>
                    <a:spcPct val="150000"/>
                  </a:lnSpc>
                </a:pPr>
                <a:r>
                  <a:rPr lang="en-US" sz="1800" dirty="0" smtClean="0"/>
                  <a:t>E.g. Archimedean copula the same as </a:t>
                </a:r>
                <a:r>
                  <a:rPr lang="en-US" sz="1800" dirty="0" err="1" smtClean="0"/>
                  <a:t>iid</a:t>
                </a:r>
                <a:r>
                  <a:rPr lang="en-US" sz="1800" dirty="0" smtClean="0"/>
                  <a:t> for sufficient small loss probability </a:t>
                </a:r>
                <a14:m>
                  <m:oMath xmlns:m="http://schemas.openxmlformats.org/officeDocument/2006/math">
                    <m:r>
                      <m:rPr>
                        <m:sty m:val="p"/>
                      </m:rPr>
                      <a:rPr lang="en-US" sz="1800" smtClean="0">
                        <a:latin typeface="Cambria Math" panose="02040503050406030204" pitchFamily="18" charset="0"/>
                      </a:rPr>
                      <m:t>q</m:t>
                    </m:r>
                  </m:oMath>
                </a14:m>
                <a:r>
                  <a:rPr lang="en-US" sz="1800" dirty="0"/>
                  <a:t>.</a:t>
                </a:r>
              </a:p>
              <a:p>
                <a:pPr marL="171189" indent="-171189">
                  <a:buFontTx/>
                  <a:buChar char="-"/>
                </a:pPr>
                <a:endParaRPr lang="en-GB" dirty="0"/>
              </a:p>
            </p:txBody>
          </p:sp>
        </mc:Choice>
        <mc:Fallback>
          <p:sp>
            <p:nvSpPr>
              <p:cNvPr id="3" name="Notizenplatzhalter 2"/>
              <p:cNvSpPr>
                <a:spLocks noGrp="1"/>
              </p:cNvSpPr>
              <p:nvPr>
                <p:ph type="body" idx="1"/>
              </p:nvPr>
            </p:nvSpPr>
            <p:spPr/>
            <p:txBody>
              <a:bodyPr/>
              <a:lstStyle/>
              <a:p>
                <a:r>
                  <a:rPr lang="en-GB" dirty="0" smtClean="0"/>
                  <a:t>IID case:</a:t>
                </a:r>
              </a:p>
              <a:p>
                <a:pPr marL="171189" indent="-171189">
                  <a:buFontTx/>
                  <a:buChar char="-"/>
                </a:pPr>
                <a:r>
                  <a:rPr lang="en-GB" dirty="0" smtClean="0"/>
                  <a:t>Keeping</a:t>
                </a:r>
                <a:r>
                  <a:rPr lang="en-GB" baseline="0" dirty="0" smtClean="0"/>
                  <a:t> portfolio size constant (Sum of n RVs devided by n)</a:t>
                </a:r>
              </a:p>
              <a:p>
                <a:pPr marL="171189" indent="-171189">
                  <a:buFontTx/>
                  <a:buChar char="-"/>
                </a:pPr>
                <a:r>
                  <a:rPr lang="en-GB" baseline="0" dirty="0" smtClean="0"/>
                  <a:t>Deterministic sum here</a:t>
                </a:r>
              </a:p>
              <a:p>
                <a:pPr marL="171189" indent="-171189">
                  <a:buFontTx/>
                  <a:buChar char="-"/>
                </a:pPr>
                <a:r>
                  <a:rPr lang="en-GB" baseline="0" dirty="0" smtClean="0"/>
                  <a:t>Simulated VaR as used by SII</a:t>
                </a:r>
              </a:p>
              <a:p>
                <a:pPr marL="171189" indent="-171189">
                  <a:buFontTx/>
                  <a:buChar char="-"/>
                </a:pPr>
                <a:r>
                  <a:rPr lang="en-GB" baseline="0" dirty="0" smtClean="0"/>
                  <a:t>Normal (</a:t>
                </a:r>
                <a:r>
                  <a:rPr lang="el-GR" i="1" dirty="0"/>
                  <a:t>α</a:t>
                </a:r>
                <a:r>
                  <a:rPr lang="en-GB" baseline="0" dirty="0" smtClean="0"/>
                  <a:t>=2) &amp; lognorm lead to decreasing VaR -&gt;Merits of diversification </a:t>
                </a:r>
              </a:p>
              <a:p>
                <a:pPr marL="171189" indent="-171189">
                  <a:buFontTx/>
                  <a:buChar char="-"/>
                </a:pPr>
                <a:r>
                  <a:rPr lang="en-GB" baseline="0" dirty="0" smtClean="0"/>
                  <a:t>Pareto: Risk increases as portfolio size does</a:t>
                </a:r>
              </a:p>
              <a:p>
                <a:pPr marL="171189" indent="-171189">
                  <a:buFontTx/>
                  <a:buChar char="-"/>
                </a:pPr>
                <a:endParaRPr lang="en-GB" dirty="0" smtClean="0"/>
              </a:p>
              <a:p>
                <a:pPr lvl="2">
                  <a:lnSpc>
                    <a:spcPct val="150000"/>
                  </a:lnSpc>
                </a:pPr>
                <a:r>
                  <a:rPr lang="en-US" sz="1800" dirty="0" smtClean="0"/>
                  <a:t>Perfect dependency (</a:t>
                </a:r>
                <a:r>
                  <a:rPr lang="en-US" sz="1800" dirty="0" err="1" smtClean="0"/>
                  <a:t>comonotonicity</a:t>
                </a:r>
                <a:r>
                  <a:rPr lang="en-US" sz="1800" dirty="0" smtClean="0"/>
                  <a:t>): no diversification effect -&gt; </a:t>
                </a:r>
                <a:r>
                  <a:rPr lang="en-US" sz="1800" i="0" kern="1200">
                    <a:latin typeface="Cambria Math" panose="02040503050406030204" pitchFamily="18" charset="0"/>
                  </a:rPr>
                  <a:t>VaR_q</a:t>
                </a:r>
                <a:r>
                  <a:rPr lang="en-US" sz="1800" dirty="0" smtClean="0"/>
                  <a:t> constant (independent of tail index)</a:t>
                </a:r>
              </a:p>
              <a:p>
                <a:pPr lvl="2">
                  <a:lnSpc>
                    <a:spcPct val="150000"/>
                  </a:lnSpc>
                </a:pPr>
                <a:r>
                  <a:rPr lang="en-US" sz="1800" dirty="0" smtClean="0"/>
                  <a:t>E.g. Archimedean copula the same as </a:t>
                </a:r>
                <a:r>
                  <a:rPr lang="en-US" sz="1800" dirty="0" err="1" smtClean="0"/>
                  <a:t>iid</a:t>
                </a:r>
                <a:r>
                  <a:rPr lang="en-US" sz="1800" dirty="0" smtClean="0"/>
                  <a:t> for sufficient small loss probability </a:t>
                </a:r>
                <a:r>
                  <a:rPr lang="en-US" sz="1800" i="0" smtClean="0">
                    <a:latin typeface="Cambria Math" panose="02040503050406030204" pitchFamily="18" charset="0"/>
                  </a:rPr>
                  <a:t>q</a:t>
                </a:r>
                <a:r>
                  <a:rPr lang="en-US" sz="1800" dirty="0"/>
                  <a:t>.</a:t>
                </a:r>
              </a:p>
              <a:p>
                <a:pPr marL="171189" indent="-171189">
                  <a:buFontTx/>
                  <a:buChar char="-"/>
                </a:pPr>
                <a:endParaRPr lang="en-GB"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8</a:t>
            </a:fld>
            <a:endParaRPr lang="de-CH" dirty="0"/>
          </a:p>
        </p:txBody>
      </p:sp>
    </p:spTree>
    <p:extLst>
      <p:ext uri="{BB962C8B-B14F-4D97-AF65-F5344CB8AC3E}">
        <p14:creationId xmlns:p14="http://schemas.microsoft.com/office/powerpoint/2010/main" val="2011661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 </a:t>
            </a:r>
            <a:r>
              <a:rPr lang="de-CH" dirty="0" err="1" smtClean="0"/>
              <a:t>Regulatory</a:t>
            </a:r>
            <a:r>
              <a:rPr lang="de-CH" dirty="0" smtClean="0"/>
              <a:t> </a:t>
            </a:r>
            <a:r>
              <a:rPr lang="de-CH" dirty="0" err="1" smtClean="0"/>
              <a:t>model</a:t>
            </a:r>
            <a:r>
              <a:rPr lang="de-CH" dirty="0" smtClean="0"/>
              <a:t> different</a:t>
            </a:r>
            <a:r>
              <a:rPr lang="de-CH" baseline="0" dirty="0" smtClean="0"/>
              <a:t> </a:t>
            </a:r>
            <a:r>
              <a:rPr lang="de-CH" baseline="0" dirty="0" err="1" smtClean="0"/>
              <a:t>for</a:t>
            </a:r>
            <a:r>
              <a:rPr lang="de-CH" baseline="0" dirty="0" smtClean="0"/>
              <a:t> all </a:t>
            </a:r>
            <a:r>
              <a:rPr lang="de-CH" baseline="0" dirty="0" err="1" smtClean="0"/>
              <a:t>three</a:t>
            </a:r>
            <a:r>
              <a:rPr lang="de-CH" baseline="0" dirty="0" smtClean="0"/>
              <a:t> </a:t>
            </a:r>
            <a:r>
              <a:rPr lang="de-CH" baseline="0" dirty="0" err="1" smtClean="0"/>
              <a:t>regulatory</a:t>
            </a:r>
            <a:r>
              <a:rPr lang="de-CH" baseline="0" dirty="0" smtClean="0"/>
              <a:t> </a:t>
            </a:r>
            <a:r>
              <a:rPr lang="de-CH" baseline="0" dirty="0" err="1" smtClean="0"/>
              <a:t>models</a:t>
            </a:r>
            <a:endParaRPr lang="de-CH" dirty="0"/>
          </a:p>
        </p:txBody>
      </p:sp>
      <p:sp>
        <p:nvSpPr>
          <p:cNvPr id="4" name="Foliennummernplatzhalter 3"/>
          <p:cNvSpPr>
            <a:spLocks noGrp="1"/>
          </p:cNvSpPr>
          <p:nvPr>
            <p:ph type="sldNum" sz="quarter" idx="10"/>
          </p:nvPr>
        </p:nvSpPr>
        <p:spPr/>
        <p:txBody>
          <a:bodyPr/>
          <a:lstStyle/>
          <a:p>
            <a:fld id="{9A2BC92B-D9D5-4FB3-9C13-88B433EB28AA}" type="slidenum">
              <a:rPr lang="de-CH" smtClean="0"/>
              <a:t>9</a:t>
            </a:fld>
            <a:endParaRPr lang="de-CH"/>
          </a:p>
        </p:txBody>
      </p:sp>
    </p:spTree>
    <p:extLst>
      <p:ext uri="{BB962C8B-B14F-4D97-AF65-F5344CB8AC3E}">
        <p14:creationId xmlns:p14="http://schemas.microsoft.com/office/powerpoint/2010/main" val="1209170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189" indent="-171189">
              <a:buFontTx/>
              <a:buChar char="-"/>
            </a:pPr>
            <a:r>
              <a:rPr lang="en-GB" dirty="0" smtClean="0"/>
              <a:t>We</a:t>
            </a:r>
            <a:r>
              <a:rPr lang="en-GB" baseline="0" dirty="0" smtClean="0"/>
              <a:t> need to assume how the model (of not clear) needs to be applied -&gt; we can not ask the regulator for a ruling</a:t>
            </a:r>
          </a:p>
          <a:p>
            <a:r>
              <a:rPr lang="en-US" dirty="0" smtClean="0"/>
              <a:t>-  Frequency:</a:t>
            </a:r>
            <a:r>
              <a:rPr lang="en-US" baseline="0" dirty="0" smtClean="0"/>
              <a:t> for a portfolio of 50 (0.15*50), here Poisson model</a:t>
            </a:r>
          </a:p>
          <a:p>
            <a:r>
              <a:rPr lang="en-US" baseline="0" dirty="0" smtClean="0"/>
              <a:t>- Severity: Caped at 50 Mio. USD, empirical distribution (defined on a lattice, h=0.1 Mio. USD)</a:t>
            </a:r>
          </a:p>
          <a:p>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10</a:t>
            </a:fld>
            <a:endParaRPr lang="de-CH" dirty="0"/>
          </a:p>
        </p:txBody>
      </p:sp>
    </p:spTree>
    <p:extLst>
      <p:ext uri="{BB962C8B-B14F-4D97-AF65-F5344CB8AC3E}">
        <p14:creationId xmlns:p14="http://schemas.microsoft.com/office/powerpoint/2010/main" val="125944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dirty="0" smtClean="0"/>
              <a:t>- Major problem: not explicit treatment of cyber risk in any framework -&gt;unlock how it might be applicable</a:t>
            </a:r>
          </a:p>
          <a:p>
            <a:endParaRPr lang="en-GB" baseline="0" dirty="0" smtClean="0"/>
          </a:p>
          <a:p>
            <a:r>
              <a:rPr lang="en-GB" baseline="0" dirty="0" smtClean="0"/>
              <a:t>Need to be modelled differently:</a:t>
            </a:r>
          </a:p>
          <a:p>
            <a:r>
              <a:rPr lang="en-GB" baseline="0" dirty="0" smtClean="0"/>
              <a:t>- Operational Cyber Risk: Insurers digitalized their operations and are therefore prone to cyber risk</a:t>
            </a:r>
          </a:p>
          <a:p>
            <a:r>
              <a:rPr lang="en-GB" baseline="0" dirty="0" smtClean="0"/>
              <a:t>- Underwriting Cyber Risk: Stand alone (dedicated) cyber risk policies or it is included in liability &amp; property insurance. Sometimes not clear whether cyber risk is included (see Sony vs. Zürich, 2011). </a:t>
            </a:r>
          </a:p>
          <a:p>
            <a:r>
              <a:rPr lang="en-GB" baseline="0" dirty="0" smtClean="0"/>
              <a:t>-Importantly: Probably a correlation between op and underwriting cyber risk</a:t>
            </a:r>
          </a:p>
          <a:p>
            <a:endParaRPr lang="en-GB" baseline="0" dirty="0" smtClean="0"/>
          </a:p>
          <a:p>
            <a:r>
              <a:rPr lang="en-GB" baseline="0" dirty="0" smtClean="0"/>
              <a:t>- RBC: national association of insurance commissioners</a:t>
            </a:r>
          </a:p>
          <a:p>
            <a:endParaRPr lang="en-GB" baseline="0" dirty="0" smtClean="0"/>
          </a:p>
          <a:p>
            <a:endParaRPr lang="en-GB" baseline="0" dirty="0" smtClean="0"/>
          </a:p>
        </p:txBody>
      </p:sp>
      <p:sp>
        <p:nvSpPr>
          <p:cNvPr id="4" name="Foliennummernplatzhalter 3"/>
          <p:cNvSpPr>
            <a:spLocks noGrp="1"/>
          </p:cNvSpPr>
          <p:nvPr>
            <p:ph type="sldNum" sz="quarter" idx="10"/>
          </p:nvPr>
        </p:nvSpPr>
        <p:spPr/>
        <p:txBody>
          <a:bodyPr/>
          <a:lstStyle/>
          <a:p>
            <a:fld id="{9A2BC92B-D9D5-4FB3-9C13-88B433EB28AA}" type="slidenum">
              <a:rPr lang="de-CH" smtClean="0"/>
              <a:t>11</a:t>
            </a:fld>
            <a:endParaRPr lang="de-CH" dirty="0"/>
          </a:p>
        </p:txBody>
      </p:sp>
    </p:spTree>
    <p:extLst>
      <p:ext uri="{BB962C8B-B14F-4D97-AF65-F5344CB8AC3E}">
        <p14:creationId xmlns:p14="http://schemas.microsoft.com/office/powerpoint/2010/main" val="1726179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189" indent="-171189">
              <a:buFontTx/>
              <a:buChar char="-"/>
            </a:pPr>
            <a:r>
              <a:rPr lang="de-CH" dirty="0" err="1" smtClean="0"/>
              <a:t>Scenaria</a:t>
            </a:r>
            <a:r>
              <a:rPr lang="de-CH" dirty="0" smtClean="0"/>
              <a:t> </a:t>
            </a:r>
            <a:r>
              <a:rPr lang="de-CH" dirty="0" err="1" smtClean="0"/>
              <a:t>approach</a:t>
            </a:r>
            <a:r>
              <a:rPr lang="de-CH" baseline="0" dirty="0" smtClean="0"/>
              <a:t> </a:t>
            </a:r>
            <a:r>
              <a:rPr lang="de-CH" baseline="0" dirty="0" err="1" smtClean="0"/>
              <a:t>for</a:t>
            </a:r>
            <a:r>
              <a:rPr lang="de-CH" baseline="0" dirty="0" smtClean="0"/>
              <a:t> </a:t>
            </a:r>
            <a:r>
              <a:rPr lang="de-CH" baseline="0" dirty="0" err="1" smtClean="0"/>
              <a:t>market</a:t>
            </a:r>
            <a:r>
              <a:rPr lang="de-CH" baseline="0" dirty="0" smtClean="0"/>
              <a:t> und </a:t>
            </a:r>
            <a:r>
              <a:rPr lang="de-CH" baseline="0" dirty="0" err="1" smtClean="0"/>
              <a:t>life</a:t>
            </a:r>
            <a:r>
              <a:rPr lang="de-CH" baseline="0" dirty="0" smtClean="0"/>
              <a:t> </a:t>
            </a:r>
            <a:r>
              <a:rPr lang="de-CH" baseline="0" dirty="0" err="1" smtClean="0"/>
              <a:t>underwriting</a:t>
            </a:r>
            <a:r>
              <a:rPr lang="de-CH" baseline="0" dirty="0" smtClean="0"/>
              <a:t> </a:t>
            </a:r>
            <a:r>
              <a:rPr lang="de-CH" baseline="0" dirty="0" err="1" smtClean="0"/>
              <a:t>risk</a:t>
            </a:r>
            <a:endParaRPr lang="de-CH" baseline="0" dirty="0" smtClean="0"/>
          </a:p>
          <a:p>
            <a:pPr marL="171189" indent="-171189">
              <a:buFontTx/>
              <a:buChar char="-"/>
            </a:pPr>
            <a:r>
              <a:rPr lang="de-CH" baseline="0" dirty="0" err="1" smtClean="0"/>
              <a:t>Factor</a:t>
            </a:r>
            <a:r>
              <a:rPr lang="de-CH" baseline="0" dirty="0" smtClean="0"/>
              <a:t> </a:t>
            </a:r>
            <a:r>
              <a:rPr lang="de-CH" baseline="0" dirty="0" err="1" smtClean="0"/>
              <a:t>approach</a:t>
            </a:r>
            <a:r>
              <a:rPr lang="de-CH" baseline="0" dirty="0" smtClean="0"/>
              <a:t> </a:t>
            </a:r>
            <a:r>
              <a:rPr lang="de-CH" baseline="0" dirty="0" err="1" smtClean="0"/>
              <a:t>for</a:t>
            </a:r>
            <a:r>
              <a:rPr lang="de-CH" baseline="0" dirty="0" smtClean="0"/>
              <a:t> non </a:t>
            </a:r>
            <a:r>
              <a:rPr lang="de-CH" baseline="0" dirty="0" err="1" smtClean="0"/>
              <a:t>life</a:t>
            </a:r>
            <a:r>
              <a:rPr lang="de-CH" baseline="0" dirty="0" smtClean="0"/>
              <a:t> </a:t>
            </a:r>
            <a:r>
              <a:rPr lang="de-CH" baseline="0" dirty="0" err="1" smtClean="0"/>
              <a:t>underwriting</a:t>
            </a:r>
            <a:r>
              <a:rPr lang="de-CH" baseline="0" dirty="0" smtClean="0"/>
              <a:t> </a:t>
            </a:r>
            <a:r>
              <a:rPr lang="de-CH" baseline="0" dirty="0" err="1" smtClean="0"/>
              <a:t>risk</a:t>
            </a:r>
            <a:endParaRPr lang="de-CH" dirty="0" smtClean="0"/>
          </a:p>
          <a:p>
            <a:pPr marL="171189" indent="-171189">
              <a:buFontTx/>
              <a:buChar char="-"/>
            </a:pPr>
            <a:r>
              <a:rPr lang="de-CH" dirty="0" smtClean="0"/>
              <a:t>SCR relevant </a:t>
            </a:r>
            <a:r>
              <a:rPr lang="de-CH" dirty="0" err="1" smtClean="0"/>
              <a:t>to</a:t>
            </a:r>
            <a:r>
              <a:rPr lang="de-CH" dirty="0" smtClean="0"/>
              <a:t> </a:t>
            </a:r>
            <a:r>
              <a:rPr lang="de-CH" dirty="0" err="1" smtClean="0"/>
              <a:t>avoid</a:t>
            </a:r>
            <a:r>
              <a:rPr lang="de-CH" baseline="0" dirty="0" smtClean="0"/>
              <a:t> </a:t>
            </a:r>
            <a:r>
              <a:rPr lang="de-CH" baseline="0" dirty="0" err="1" smtClean="0"/>
              <a:t>interventions</a:t>
            </a:r>
            <a:endParaRPr lang="de-CH" baseline="0" dirty="0" smtClean="0"/>
          </a:p>
          <a:p>
            <a:pPr marL="171189" indent="-171189">
              <a:buFontTx/>
              <a:buChar char="-"/>
            </a:pPr>
            <a:r>
              <a:rPr lang="de-CH" baseline="0" dirty="0" smtClean="0"/>
              <a:t>Square </a:t>
            </a:r>
            <a:r>
              <a:rPr lang="de-CH" baseline="0" dirty="0" err="1" smtClean="0"/>
              <a:t>root</a:t>
            </a:r>
            <a:r>
              <a:rPr lang="de-CH" baseline="0" dirty="0" smtClean="0"/>
              <a:t> </a:t>
            </a:r>
            <a:r>
              <a:rPr lang="de-CH" baseline="0" dirty="0" err="1" smtClean="0"/>
              <a:t>formula</a:t>
            </a:r>
            <a:r>
              <a:rPr lang="de-CH" baseline="0" dirty="0" smtClean="0"/>
              <a:t> </a:t>
            </a:r>
            <a:r>
              <a:rPr lang="de-CH" baseline="0" dirty="0" err="1" smtClean="0"/>
              <a:t>simmilar</a:t>
            </a:r>
            <a:r>
              <a:rPr lang="de-CH" baseline="0" dirty="0" smtClean="0"/>
              <a:t> </a:t>
            </a:r>
            <a:r>
              <a:rPr lang="de-CH" baseline="0" dirty="0" err="1" smtClean="0"/>
              <a:t>to</a:t>
            </a:r>
            <a:r>
              <a:rPr lang="de-CH" baseline="0" dirty="0" smtClean="0"/>
              <a:t> </a:t>
            </a:r>
            <a:r>
              <a:rPr lang="de-CH" baseline="0" dirty="0" err="1" smtClean="0"/>
              <a:t>the</a:t>
            </a:r>
            <a:r>
              <a:rPr lang="de-CH" baseline="0" dirty="0" smtClean="0"/>
              <a:t> </a:t>
            </a:r>
            <a:r>
              <a:rPr lang="de-CH" baseline="0" dirty="0" err="1" smtClean="0"/>
              <a:t>calculation</a:t>
            </a:r>
            <a:r>
              <a:rPr lang="de-CH" baseline="0" dirty="0" smtClean="0"/>
              <a:t> </a:t>
            </a:r>
            <a:r>
              <a:rPr lang="de-CH" baseline="0" dirty="0" err="1" smtClean="0"/>
              <a:t>of</a:t>
            </a:r>
            <a:r>
              <a:rPr lang="de-CH" baseline="0" dirty="0" smtClean="0"/>
              <a:t> a </a:t>
            </a:r>
            <a:r>
              <a:rPr lang="de-CH" baseline="0" dirty="0" err="1" smtClean="0"/>
              <a:t>potfolio’s</a:t>
            </a:r>
            <a:r>
              <a:rPr lang="de-CH" baseline="0" dirty="0" smtClean="0"/>
              <a:t> </a:t>
            </a:r>
            <a:r>
              <a:rPr lang="de-CH" baseline="0" dirty="0" err="1" smtClean="0"/>
              <a:t>standard</a:t>
            </a:r>
            <a:r>
              <a:rPr lang="de-CH" baseline="0" dirty="0" smtClean="0"/>
              <a:t> </a:t>
            </a:r>
            <a:r>
              <a:rPr lang="de-CH" baseline="0" dirty="0" err="1" smtClean="0"/>
              <a:t>deviation</a:t>
            </a:r>
            <a:r>
              <a:rPr lang="de-CH" baseline="0" dirty="0" smtClean="0"/>
              <a:t> (SCR </a:t>
            </a:r>
            <a:r>
              <a:rPr lang="de-CH" baseline="0" dirty="0" err="1" smtClean="0"/>
              <a:t>is</a:t>
            </a:r>
            <a:r>
              <a:rPr lang="de-CH" baseline="0" dirty="0" smtClean="0"/>
              <a:t> </a:t>
            </a:r>
            <a:r>
              <a:rPr lang="de-CH" baseline="0" dirty="0" err="1" smtClean="0"/>
              <a:t>simply</a:t>
            </a:r>
            <a:r>
              <a:rPr lang="de-CH" baseline="0" dirty="0" smtClean="0"/>
              <a:t> a linear </a:t>
            </a:r>
            <a:r>
              <a:rPr lang="de-CH" baseline="0" dirty="0" err="1" smtClean="0"/>
              <a:t>transformation</a:t>
            </a:r>
            <a:r>
              <a:rPr lang="de-CH" baseline="0" dirty="0" smtClean="0"/>
              <a:t> </a:t>
            </a:r>
            <a:r>
              <a:rPr lang="de-CH" baseline="0" dirty="0" err="1" smtClean="0"/>
              <a:t>of</a:t>
            </a:r>
            <a:r>
              <a:rPr lang="de-CH" baseline="0" dirty="0" smtClean="0"/>
              <a:t> </a:t>
            </a:r>
            <a:r>
              <a:rPr lang="de-CH" baseline="0" dirty="0" err="1" smtClean="0"/>
              <a:t>the</a:t>
            </a:r>
            <a:r>
              <a:rPr lang="de-CH" baseline="0" dirty="0" smtClean="0"/>
              <a:t> </a:t>
            </a:r>
            <a:r>
              <a:rPr lang="de-CH" baseline="0" dirty="0" err="1" smtClean="0"/>
              <a:t>variance</a:t>
            </a:r>
            <a:r>
              <a:rPr lang="de-CH" baseline="0" dirty="0" smtClean="0"/>
              <a:t>)</a:t>
            </a:r>
          </a:p>
          <a:p>
            <a:pPr marL="171189" indent="-171189">
              <a:buFontTx/>
              <a:buChar char="-"/>
            </a:pPr>
            <a:r>
              <a:rPr lang="de-CH" baseline="0" dirty="0" err="1" smtClean="0"/>
              <a:t>Correlation</a:t>
            </a:r>
            <a:r>
              <a:rPr lang="de-CH" baseline="0" dirty="0" smtClean="0"/>
              <a:t> </a:t>
            </a:r>
            <a:r>
              <a:rPr lang="de-CH" baseline="0" dirty="0" err="1" smtClean="0"/>
              <a:t>matrix</a:t>
            </a:r>
            <a:endParaRPr lang="de-CH" baseline="0" dirty="0" smtClean="0"/>
          </a:p>
          <a:p>
            <a:pPr marL="171189" indent="-171189">
              <a:buFontTx/>
              <a:buChar char="-"/>
            </a:pPr>
            <a:r>
              <a:rPr lang="de-CH" baseline="0" dirty="0" err="1" smtClean="0"/>
              <a:t>Factor</a:t>
            </a:r>
            <a:r>
              <a:rPr lang="de-CH" baseline="0" dirty="0" smtClean="0"/>
              <a:t> </a:t>
            </a:r>
            <a:r>
              <a:rPr lang="de-CH" baseline="0" dirty="0" err="1" smtClean="0"/>
              <a:t>multiplication</a:t>
            </a:r>
            <a:r>
              <a:rPr lang="de-CH" baseline="0" dirty="0" smtClean="0"/>
              <a:t> </a:t>
            </a:r>
            <a:r>
              <a:rPr lang="de-CH" baseline="0" dirty="0" err="1" smtClean="0"/>
              <a:t>is</a:t>
            </a:r>
            <a:r>
              <a:rPr lang="de-CH" baseline="0" dirty="0" smtClean="0"/>
              <a:t> </a:t>
            </a:r>
            <a:r>
              <a:rPr lang="de-CH" baseline="0" dirty="0" err="1" smtClean="0"/>
              <a:t>meant</a:t>
            </a:r>
            <a:r>
              <a:rPr lang="de-CH" baseline="0" dirty="0" smtClean="0"/>
              <a:t> </a:t>
            </a:r>
            <a:r>
              <a:rPr lang="de-CH" baseline="0" dirty="0" err="1" smtClean="0"/>
              <a:t>to</a:t>
            </a:r>
            <a:r>
              <a:rPr lang="de-CH" baseline="0" dirty="0" smtClean="0"/>
              <a:t> </a:t>
            </a:r>
            <a:r>
              <a:rPr lang="de-CH" baseline="0" dirty="0" err="1" smtClean="0"/>
              <a:t>approx</a:t>
            </a:r>
            <a:r>
              <a:rPr lang="de-CH" baseline="0" dirty="0" smtClean="0"/>
              <a:t>. </a:t>
            </a:r>
            <a:r>
              <a:rPr lang="de-CH" baseline="0" dirty="0" err="1" smtClean="0"/>
              <a:t>the</a:t>
            </a:r>
            <a:r>
              <a:rPr lang="de-CH" baseline="0" dirty="0" smtClean="0"/>
              <a:t> </a:t>
            </a:r>
            <a:r>
              <a:rPr lang="de-CH" baseline="0" dirty="0" err="1" smtClean="0"/>
              <a:t>VaR</a:t>
            </a:r>
            <a:r>
              <a:rPr lang="de-CH" baseline="0" dirty="0" smtClean="0"/>
              <a:t> </a:t>
            </a:r>
            <a:r>
              <a:rPr lang="de-CH" baseline="0" dirty="0" err="1" smtClean="0"/>
              <a:t>of</a:t>
            </a:r>
            <a:r>
              <a:rPr lang="de-CH" baseline="0" dirty="0" smtClean="0"/>
              <a:t> a lognormal </a:t>
            </a:r>
            <a:r>
              <a:rPr lang="de-CH" baseline="0" dirty="0" err="1" smtClean="0"/>
              <a:t>distribution</a:t>
            </a:r>
            <a:r>
              <a:rPr lang="de-CH" baseline="0" dirty="0" smtClean="0"/>
              <a:t> (at </a:t>
            </a:r>
            <a:r>
              <a:rPr lang="de-CH" baseline="0" dirty="0" err="1" smtClean="0"/>
              <a:t>the</a:t>
            </a:r>
            <a:r>
              <a:rPr lang="de-CH" baseline="0" dirty="0" smtClean="0"/>
              <a:t> 99.5% </a:t>
            </a:r>
            <a:r>
              <a:rPr lang="de-CH" baseline="0" dirty="0" err="1" smtClean="0"/>
              <a:t>confindence</a:t>
            </a:r>
            <a:r>
              <a:rPr lang="de-CH" baseline="0" dirty="0" smtClean="0"/>
              <a:t> </a:t>
            </a:r>
            <a:r>
              <a:rPr lang="de-CH" baseline="0" dirty="0" err="1" smtClean="0"/>
              <a:t>level</a:t>
            </a:r>
            <a:r>
              <a:rPr lang="de-CH" baseline="0" dirty="0" smtClean="0"/>
              <a:t>)</a:t>
            </a:r>
          </a:p>
          <a:p>
            <a:pPr marL="171189" indent="-171189">
              <a:buFontTx/>
              <a:buChar char="-"/>
            </a:pPr>
            <a:r>
              <a:rPr lang="de-CH" baseline="0" dirty="0" smtClean="0"/>
              <a:t>OP </a:t>
            </a:r>
            <a:r>
              <a:rPr lang="de-CH" baseline="0" dirty="0" err="1" smtClean="0"/>
              <a:t>risk</a:t>
            </a:r>
            <a:r>
              <a:rPr lang="de-CH" baseline="0" dirty="0" smtClean="0"/>
              <a:t>: </a:t>
            </a:r>
            <a:r>
              <a:rPr lang="de-CH" baseline="0" dirty="0" err="1" smtClean="0"/>
              <a:t>factor</a:t>
            </a:r>
            <a:r>
              <a:rPr lang="de-CH" baseline="0" dirty="0" smtClean="0"/>
              <a:t> </a:t>
            </a:r>
            <a:r>
              <a:rPr lang="de-CH" baseline="0" dirty="0" err="1" smtClean="0"/>
              <a:t>times</a:t>
            </a:r>
            <a:r>
              <a:rPr lang="de-CH" baseline="0" dirty="0" smtClean="0"/>
              <a:t> BSCR</a:t>
            </a:r>
          </a:p>
          <a:p>
            <a:pPr marL="171189" indent="-171189">
              <a:buFontTx/>
              <a:buChar char="-"/>
            </a:pPr>
            <a:endParaRPr lang="de-CH" baseline="0" dirty="0" smtClean="0"/>
          </a:p>
          <a:p>
            <a:pPr marL="171189" indent="-171189">
              <a:buFontTx/>
              <a:buChar char="-"/>
            </a:pPr>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12</a:t>
            </a:fld>
            <a:endParaRPr lang="de-CH"/>
          </a:p>
        </p:txBody>
      </p:sp>
    </p:spTree>
    <p:extLst>
      <p:ext uri="{BB962C8B-B14F-4D97-AF65-F5344CB8AC3E}">
        <p14:creationId xmlns:p14="http://schemas.microsoft.com/office/powerpoint/2010/main" val="1779338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pPr marL="171189" indent="-171189" defTabSz="913009">
                  <a:buFontTx/>
                  <a:buChar char="-"/>
                  <a:defRPr/>
                </a:pPr>
                <a:r>
                  <a:rPr lang="en-US" dirty="0"/>
                  <a:t>where the factor (coefficient of variation) is given by the regulator (depending on the </a:t>
                </a:r>
                <a:r>
                  <a:rPr lang="en-US" dirty="0" err="1"/>
                  <a:t>LoB</a:t>
                </a:r>
                <a:r>
                  <a:rPr lang="en-US" dirty="0"/>
                  <a:t>, normal vs cat risk, and premium vs reserve risk) </a:t>
                </a:r>
              </a:p>
              <a:p>
                <a:pPr marL="171189" indent="-171189" defTabSz="913009">
                  <a:buFontTx/>
                  <a:buChar char="-"/>
                  <a:defRPr/>
                </a:pPr>
                <a:r>
                  <a:rPr lang="en-US" dirty="0"/>
                  <a:t>and </a:t>
                </a:r>
                <a14:m>
                  <m:oMath xmlns:m="http://schemas.openxmlformats.org/officeDocument/2006/math">
                    <m:r>
                      <a:rPr lang="de-CH" i="1">
                        <a:latin typeface="Cambria Math" panose="02040503050406030204" pitchFamily="18" charset="0"/>
                        <a:ea typeface="Cambria Math" panose="02040503050406030204" pitchFamily="18" charset="0"/>
                      </a:rPr>
                      <m:t>𝑣</m:t>
                    </m:r>
                  </m:oMath>
                </a14:m>
                <a:r>
                  <a:rPr lang="en-US" dirty="0"/>
                  <a:t> stands for the volume measure (usually total written premium or reserves).</a:t>
                </a:r>
              </a:p>
              <a:p>
                <a:endParaRPr lang="en-US" dirty="0"/>
              </a:p>
            </p:txBody>
          </p:sp>
        </mc:Choice>
        <mc:Fallback xmlns="">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where the factor (coefficient of variation) is given by the regulator (depending on the </a:t>
                </a:r>
                <a:r>
                  <a:rPr lang="en-US" sz="1200" dirty="0" err="1" smtClean="0"/>
                  <a:t>LoB</a:t>
                </a:r>
                <a:r>
                  <a:rPr lang="en-US" sz="1200" dirty="0" smtClean="0"/>
                  <a:t>, normal vs cat risk, and premium vs reserve risk) and </a:t>
                </a:r>
                <a:r>
                  <a:rPr lang="de-CH" sz="1200" i="0">
                    <a:latin typeface="Cambria Math" panose="02040503050406030204" pitchFamily="18" charset="0"/>
                    <a:ea typeface="Cambria Math" panose="02040503050406030204" pitchFamily="18" charset="0"/>
                  </a:rPr>
                  <a:t>𝑣</a:t>
                </a:r>
                <a:r>
                  <a:rPr lang="en-US" sz="1200" dirty="0" smtClean="0"/>
                  <a:t> stands for the volume measure (usually total written premium or reserves).</a:t>
                </a:r>
                <a:endParaRPr lang="en-US" sz="1200" dirty="0"/>
              </a:p>
              <a:p>
                <a:endParaRPr lang="en-US"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13</a:t>
            </a:fld>
            <a:endParaRPr lang="de-CH"/>
          </a:p>
        </p:txBody>
      </p:sp>
    </p:spTree>
    <p:extLst>
      <p:ext uri="{BB962C8B-B14F-4D97-AF65-F5344CB8AC3E}">
        <p14:creationId xmlns:p14="http://schemas.microsoft.com/office/powerpoint/2010/main" val="3125288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i="1" dirty="0"/>
              <a:t>- Note:</a:t>
            </a:r>
            <a:r>
              <a:rPr lang="en-GB" dirty="0"/>
              <a:t> While the green plane represents the </a:t>
            </a:r>
            <a:r>
              <a:rPr lang="en-GB" dirty="0" err="1"/>
              <a:t>VaR</a:t>
            </a:r>
            <a:r>
              <a:rPr lang="en-GB" dirty="0"/>
              <a:t> derived from the Poisson model, the grey plane represents the SCR (in </a:t>
            </a:r>
            <a:r>
              <a:rPr lang="en-GB" dirty="0" err="1"/>
              <a:t>mUSD</a:t>
            </a:r>
            <a:r>
              <a:rPr lang="en-GB" dirty="0"/>
              <a:t>). </a:t>
            </a:r>
          </a:p>
        </p:txBody>
      </p:sp>
      <p:sp>
        <p:nvSpPr>
          <p:cNvPr id="4" name="Foliennummernplatzhalter 3"/>
          <p:cNvSpPr>
            <a:spLocks noGrp="1"/>
          </p:cNvSpPr>
          <p:nvPr>
            <p:ph type="sldNum" sz="quarter" idx="10"/>
          </p:nvPr>
        </p:nvSpPr>
        <p:spPr/>
        <p:txBody>
          <a:bodyPr/>
          <a:lstStyle/>
          <a:p>
            <a:fld id="{9A2BC92B-D9D5-4FB3-9C13-88B433EB28AA}" type="slidenum">
              <a:rPr lang="de-CH" smtClean="0"/>
              <a:t>14</a:t>
            </a:fld>
            <a:endParaRPr lang="de-CH"/>
          </a:p>
        </p:txBody>
      </p:sp>
    </p:spTree>
    <p:extLst>
      <p:ext uri="{BB962C8B-B14F-4D97-AF65-F5344CB8AC3E}">
        <p14:creationId xmlns:p14="http://schemas.microsoft.com/office/powerpoint/2010/main" val="3098105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a:t>
            </a:r>
            <a:r>
              <a:rPr lang="en-GB" baseline="0" dirty="0" smtClean="0"/>
              <a:t> </a:t>
            </a:r>
            <a:r>
              <a:rPr lang="en-GB" dirty="0" smtClean="0">
                <a:latin typeface="Arial" panose="020B0604020202020204" pitchFamily="34" charset="0"/>
                <a:cs typeface="Arial" panose="020B0604020202020204" pitchFamily="34" charset="0"/>
              </a:rPr>
              <a:t>Solvency II misses the safety level it aims for (1 in 200) when an insurer underwrites cyber risk (even higher mismatch as the correlation increases)</a:t>
            </a:r>
          </a:p>
        </p:txBody>
      </p:sp>
      <p:sp>
        <p:nvSpPr>
          <p:cNvPr id="4" name="Foliennummernplatzhalter 3"/>
          <p:cNvSpPr>
            <a:spLocks noGrp="1"/>
          </p:cNvSpPr>
          <p:nvPr>
            <p:ph type="sldNum" sz="quarter" idx="10"/>
          </p:nvPr>
        </p:nvSpPr>
        <p:spPr/>
        <p:txBody>
          <a:bodyPr/>
          <a:lstStyle/>
          <a:p>
            <a:fld id="{9A2BC92B-D9D5-4FB3-9C13-88B433EB28AA}" type="slidenum">
              <a:rPr lang="de-CH" smtClean="0"/>
              <a:t>15</a:t>
            </a:fld>
            <a:endParaRPr lang="de-CH"/>
          </a:p>
        </p:txBody>
      </p:sp>
    </p:spTree>
    <p:extLst>
      <p:ext uri="{BB962C8B-B14F-4D97-AF65-F5344CB8AC3E}">
        <p14:creationId xmlns:p14="http://schemas.microsoft.com/office/powerpoint/2010/main" val="3589130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Authorized Control Level (ACL): 50% * RBC</a:t>
            </a:r>
          </a:p>
          <a:p>
            <a:r>
              <a:rPr lang="de-CH" dirty="0" err="1"/>
              <a:t>No</a:t>
            </a:r>
            <a:r>
              <a:rPr lang="de-CH" dirty="0"/>
              <a:t> </a:t>
            </a:r>
            <a:r>
              <a:rPr lang="de-CH" dirty="0" err="1"/>
              <a:t>correlation</a:t>
            </a:r>
            <a:r>
              <a:rPr lang="de-CH" dirty="0"/>
              <a:t> </a:t>
            </a:r>
            <a:r>
              <a:rPr lang="de-CH" dirty="0" err="1"/>
              <a:t>between</a:t>
            </a:r>
            <a:r>
              <a:rPr lang="de-CH" dirty="0"/>
              <a:t> different </a:t>
            </a:r>
            <a:r>
              <a:rPr lang="de-CH" dirty="0" err="1"/>
              <a:t>risk</a:t>
            </a:r>
            <a:r>
              <a:rPr lang="de-CH" dirty="0"/>
              <a:t> </a:t>
            </a:r>
            <a:r>
              <a:rPr lang="de-CH" dirty="0" err="1"/>
              <a:t>types</a:t>
            </a:r>
            <a:r>
              <a:rPr lang="de-CH" dirty="0"/>
              <a:t> (</a:t>
            </a:r>
            <a:r>
              <a:rPr lang="en-GB" dirty="0"/>
              <a:t>R0 – Investments in Insurance Affiliates &amp; Off-BS Risks, R1 – Fixed Income Securities, R2 – Equity Investments, R3 – Credit Risk, R4 – Reserving Risk (incl. basic &amp; growth), R5 – Premium Risk (incl. basic &amp; growth)</a:t>
            </a:r>
            <a:endParaRPr lang="de-CH" dirty="0"/>
          </a:p>
        </p:txBody>
      </p:sp>
      <p:sp>
        <p:nvSpPr>
          <p:cNvPr id="4" name="Foliennummernplatzhalter 3"/>
          <p:cNvSpPr>
            <a:spLocks noGrp="1"/>
          </p:cNvSpPr>
          <p:nvPr>
            <p:ph type="sldNum" sz="quarter" idx="10"/>
          </p:nvPr>
        </p:nvSpPr>
        <p:spPr/>
        <p:txBody>
          <a:bodyPr/>
          <a:lstStyle/>
          <a:p>
            <a:fld id="{9A2BC92B-D9D5-4FB3-9C13-88B433EB28AA}" type="slidenum">
              <a:rPr lang="de-CH" smtClean="0"/>
              <a:t>16</a:t>
            </a:fld>
            <a:endParaRPr lang="de-CH"/>
          </a:p>
        </p:txBody>
      </p:sp>
    </p:spTree>
    <p:extLst>
      <p:ext uri="{BB962C8B-B14F-4D97-AF65-F5344CB8AC3E}">
        <p14:creationId xmlns:p14="http://schemas.microsoft.com/office/powerpoint/2010/main" val="3274111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GB" dirty="0" smtClean="0"/>
                  <a:t>87.5%</a:t>
                </a:r>
              </a:p>
              <a:p>
                <a:pPr defTabSz="913009">
                  <a:defRPr/>
                </a:pPr>
                <a14:m>
                  <m:oMath xmlns:m="http://schemas.openxmlformats.org/officeDocument/2006/math">
                    <m:r>
                      <a:rPr lang="en-GB" b="1" i="1" kern="100" smtClean="0">
                        <a:latin typeface="Cambria Math" panose="02040503050406030204" pitchFamily="18" charset="0"/>
                        <a:ea typeface="SimSun" panose="02010600030101010101" pitchFamily="2" charset="-122"/>
                        <a:cs typeface="Times New Roman" panose="02020603050405020304" pitchFamily="18" charset="0"/>
                      </a:rPr>
                      <m:t>𝒂</m:t>
                    </m:r>
                    <m:r>
                      <a:rPr lang="en-GB" b="1" i="1" kern="100" smtClean="0">
                        <a:latin typeface="Cambria Math" panose="02040503050406030204" pitchFamily="18" charset="0"/>
                        <a:ea typeface="SimSun" panose="02010600030101010101" pitchFamily="2" charset="-122"/>
                        <a:cs typeface="Times New Roman" panose="02020603050405020304" pitchFamily="18" charset="0"/>
                      </a:rPr>
                      <m:t> </m:t>
                    </m:r>
                  </m:oMath>
                </a14:m>
                <a:r>
                  <a:rPr lang="en-GB" dirty="0" smtClean="0">
                    <a:latin typeface="Arial" panose="020B0604020202020204" pitchFamily="34" charset="0"/>
                    <a:cs typeface="Arial" panose="020B0604020202020204" pitchFamily="34" charset="0"/>
                  </a:rPr>
                  <a:t>: safety level (probability not to default)</a:t>
                </a:r>
                <a:endParaRPr lang="en-GB" dirty="0">
                  <a:latin typeface="Arial" panose="020B0604020202020204" pitchFamily="34" charset="0"/>
                  <a:cs typeface="Arial" panose="020B0604020202020204" pitchFamily="34" charset="0"/>
                </a:endParaRPr>
              </a:p>
              <a:p>
                <a:pPr defTabSz="913009">
                  <a:defRPr/>
                </a:pPr>
                <a:r>
                  <a:rPr lang="en-GB" dirty="0" smtClean="0">
                    <a:latin typeface="Arial" panose="020B0604020202020204" pitchFamily="34" charset="0"/>
                    <a:cs typeface="Arial" panose="020B0604020202020204" pitchFamily="34" charset="0"/>
                  </a:rPr>
                  <a:t>Calculated safety level of 82% is rather low (regulator aims for 87.5%).</a:t>
                </a:r>
              </a:p>
              <a:p>
                <a:endParaRPr lang="en-GB" dirty="0"/>
              </a:p>
            </p:txBody>
          </p:sp>
        </mc:Choice>
        <mc:Fallback xmlns="">
          <p:sp>
            <p:nvSpPr>
              <p:cNvPr id="3" name="Notizenplatzhalter 2"/>
              <p:cNvSpPr>
                <a:spLocks noGrp="1"/>
              </p:cNvSpPr>
              <p:nvPr>
                <p:ph type="body" idx="1"/>
              </p:nvPr>
            </p:nvSpPr>
            <p:spPr/>
            <p:txBody>
              <a:bodyPr/>
              <a:lstStyle/>
              <a:p>
                <a:r>
                  <a:rPr lang="en-GB" dirty="0" smtClean="0"/>
                  <a:t>87.5%</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kern="100" smtClean="0">
                    <a:latin typeface="Cambria Math" panose="02040503050406030204" pitchFamily="18" charset="0"/>
                    <a:ea typeface="SimSun" panose="02010600030101010101" pitchFamily="2" charset="-122"/>
                    <a:cs typeface="Times New Roman" panose="02020603050405020304" pitchFamily="18" charset="0"/>
                  </a:rPr>
                  <a:t>𝒂 </a:t>
                </a:r>
                <a:r>
                  <a:rPr lang="en-GB" dirty="0" smtClean="0">
                    <a:latin typeface="Arial" panose="020B0604020202020204" pitchFamily="34" charset="0"/>
                    <a:cs typeface="Arial" panose="020B0604020202020204" pitchFamily="34" charset="0"/>
                  </a:rPr>
                  <a:t>: safety level (probability not to default)</a:t>
                </a: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anose="020B0604020202020204" pitchFamily="34" charset="0"/>
                    <a:cs typeface="Arial" panose="020B0604020202020204" pitchFamily="34" charset="0"/>
                  </a:rPr>
                  <a:t>Calculated safety level of 82% is rather low (regulator aims for 87.5%).</a:t>
                </a:r>
              </a:p>
              <a:p>
                <a:endParaRPr lang="en-GB"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17</a:t>
            </a:fld>
            <a:endParaRPr lang="de-CH"/>
          </a:p>
        </p:txBody>
      </p:sp>
    </p:spTree>
    <p:extLst>
      <p:ext uri="{BB962C8B-B14F-4D97-AF65-F5344CB8AC3E}">
        <p14:creationId xmlns:p14="http://schemas.microsoft.com/office/powerpoint/2010/main" val="4003618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 </a:t>
            </a:r>
            <a:r>
              <a:rPr lang="de-CH" dirty="0" err="1" smtClean="0"/>
              <a:t>Mu</a:t>
            </a:r>
            <a:r>
              <a:rPr lang="de-CH" dirty="0" smtClean="0"/>
              <a:t> </a:t>
            </a:r>
            <a:r>
              <a:rPr lang="de-CH" dirty="0" err="1" smtClean="0"/>
              <a:t>and</a:t>
            </a:r>
            <a:r>
              <a:rPr lang="de-CH" dirty="0" smtClean="0"/>
              <a:t> </a:t>
            </a:r>
            <a:r>
              <a:rPr lang="de-CH" dirty="0" err="1" smtClean="0"/>
              <a:t>standard</a:t>
            </a:r>
            <a:r>
              <a:rPr lang="de-CH" baseline="0" dirty="0" smtClean="0"/>
              <a:t> </a:t>
            </a:r>
            <a:r>
              <a:rPr lang="de-CH" baseline="0" dirty="0" err="1" smtClean="0"/>
              <a:t>deviation</a:t>
            </a:r>
            <a:r>
              <a:rPr lang="de-CH" baseline="0" dirty="0" smtClean="0"/>
              <a:t> </a:t>
            </a:r>
            <a:r>
              <a:rPr lang="de-CH" baseline="0" dirty="0" err="1" smtClean="0"/>
              <a:t>are</a:t>
            </a:r>
            <a:r>
              <a:rPr lang="de-CH" baseline="0" dirty="0" smtClean="0"/>
              <a:t> </a:t>
            </a:r>
            <a:r>
              <a:rPr lang="de-CH" baseline="0" dirty="0" err="1" smtClean="0"/>
              <a:t>calibrated</a:t>
            </a:r>
            <a:r>
              <a:rPr lang="de-CH" baseline="0" dirty="0" smtClean="0"/>
              <a:t> </a:t>
            </a:r>
            <a:r>
              <a:rPr lang="de-CH" baseline="0" dirty="0" err="1" smtClean="0"/>
              <a:t>according</a:t>
            </a:r>
            <a:r>
              <a:rPr lang="de-CH" baseline="0" dirty="0" smtClean="0"/>
              <a:t> </a:t>
            </a:r>
            <a:r>
              <a:rPr lang="de-CH" baseline="0" dirty="0" err="1" smtClean="0"/>
              <a:t>to</a:t>
            </a:r>
            <a:r>
              <a:rPr lang="de-CH" baseline="0" dirty="0" smtClean="0"/>
              <a:t> </a:t>
            </a:r>
            <a:r>
              <a:rPr lang="de-CH" baseline="0" dirty="0" err="1" smtClean="0"/>
              <a:t>the</a:t>
            </a:r>
            <a:r>
              <a:rPr lang="de-CH" baseline="0" dirty="0" smtClean="0"/>
              <a:t> </a:t>
            </a:r>
            <a:r>
              <a:rPr lang="de-CH" baseline="0" dirty="0" err="1" smtClean="0"/>
              <a:t>insurers</a:t>
            </a:r>
            <a:r>
              <a:rPr lang="de-CH" baseline="0" dirty="0" smtClean="0"/>
              <a:t> </a:t>
            </a:r>
            <a:r>
              <a:rPr lang="de-CH" baseline="0" dirty="0" err="1" smtClean="0"/>
              <a:t>own</a:t>
            </a:r>
            <a:r>
              <a:rPr lang="de-CH" baseline="0" dirty="0" smtClean="0"/>
              <a:t> </a:t>
            </a:r>
            <a:r>
              <a:rPr lang="de-CH" baseline="0" dirty="0" err="1" smtClean="0"/>
              <a:t>data</a:t>
            </a:r>
            <a:r>
              <a:rPr lang="de-CH" baseline="0" dirty="0" smtClean="0"/>
              <a:t>.</a:t>
            </a:r>
          </a:p>
          <a:p>
            <a:pPr marL="171189" indent="-171189">
              <a:buFontTx/>
              <a:buChar char="-"/>
            </a:pPr>
            <a:r>
              <a:rPr lang="de-CH" dirty="0" smtClean="0"/>
              <a:t>Extreme </a:t>
            </a:r>
            <a:r>
              <a:rPr lang="de-CH" dirty="0" err="1" smtClean="0"/>
              <a:t>Losses</a:t>
            </a:r>
            <a:r>
              <a:rPr lang="de-CH" baseline="0" dirty="0" smtClean="0"/>
              <a:t> &gt;5 Mio. CHF</a:t>
            </a:r>
            <a:endParaRPr lang="en-GB" baseline="0" dirty="0" smtClean="0"/>
          </a:p>
          <a:p>
            <a:pPr marL="171189" indent="-171189">
              <a:buFontTx/>
              <a:buChar char="-"/>
            </a:pPr>
            <a:r>
              <a:rPr lang="en-GB" baseline="0" dirty="0" smtClean="0"/>
              <a:t>Extreme losses are </a:t>
            </a:r>
            <a:r>
              <a:rPr lang="en-GB" baseline="0" dirty="0" err="1" smtClean="0"/>
              <a:t>poisson</a:t>
            </a:r>
            <a:r>
              <a:rPr lang="en-GB" baseline="0" dirty="0" smtClean="0"/>
              <a:t> compounded </a:t>
            </a:r>
            <a:r>
              <a:rPr lang="en-GB" baseline="0" dirty="0" err="1" smtClean="0"/>
              <a:t>paretos</a:t>
            </a:r>
            <a:r>
              <a:rPr lang="en-GB" baseline="0" dirty="0" smtClean="0"/>
              <a:t>.</a:t>
            </a:r>
          </a:p>
          <a:p>
            <a:pPr marL="171189" indent="-171189">
              <a:buFontTx/>
              <a:buChar char="-"/>
            </a:pPr>
            <a:r>
              <a:rPr lang="en-GB" baseline="0" dirty="0" smtClean="0"/>
              <a:t>Pareto index is given </a:t>
            </a:r>
            <a:endParaRPr lang="de-CH" baseline="0" dirty="0" smtClean="0"/>
          </a:p>
        </p:txBody>
      </p:sp>
      <p:sp>
        <p:nvSpPr>
          <p:cNvPr id="4" name="Foliennummernplatzhalter 3"/>
          <p:cNvSpPr>
            <a:spLocks noGrp="1"/>
          </p:cNvSpPr>
          <p:nvPr>
            <p:ph type="sldNum" sz="quarter" idx="10"/>
          </p:nvPr>
        </p:nvSpPr>
        <p:spPr/>
        <p:txBody>
          <a:bodyPr/>
          <a:lstStyle/>
          <a:p>
            <a:fld id="{9A2BC92B-D9D5-4FB3-9C13-88B433EB28AA}" type="slidenum">
              <a:rPr lang="de-CH" smtClean="0"/>
              <a:t>19</a:t>
            </a:fld>
            <a:endParaRPr lang="de-CH"/>
          </a:p>
        </p:txBody>
      </p:sp>
    </p:spTree>
    <p:extLst>
      <p:ext uri="{BB962C8B-B14F-4D97-AF65-F5344CB8AC3E}">
        <p14:creationId xmlns:p14="http://schemas.microsoft.com/office/powerpoint/2010/main" val="3433165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315" indent="-285315">
              <a:buFont typeface="Arial" panose="020B0604020202020204" pitchFamily="34" charset="0"/>
              <a:buChar char="•"/>
            </a:pPr>
            <a:r>
              <a:rPr lang="en-US" dirty="0"/>
              <a:t>A major part of cyber threats distributes over the internet and therefore the correlation might be higher than for other underwriting risk. Moreover, extreme scenarios suggest that cyber risk could accumulate and become catastrophic </a:t>
            </a:r>
          </a:p>
          <a:p>
            <a:pPr marL="285315" indent="-285315">
              <a:buFont typeface="Arial" panose="020B0604020202020204" pitchFamily="34" charset="0"/>
              <a:buChar char="•"/>
            </a:pPr>
            <a:r>
              <a:rPr lang="en-US" dirty="0"/>
              <a:t>However, while insurers can geographically diversify cat risk, cyber risk propagated by the Internet does not know any boundary. </a:t>
            </a:r>
          </a:p>
          <a:p>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21</a:t>
            </a:fld>
            <a:endParaRPr lang="de-CH"/>
          </a:p>
        </p:txBody>
      </p:sp>
    </p:spTree>
    <p:extLst>
      <p:ext uri="{BB962C8B-B14F-4D97-AF65-F5344CB8AC3E}">
        <p14:creationId xmlns:p14="http://schemas.microsoft.com/office/powerpoint/2010/main" val="2081088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a:t>
            </a:r>
            <a:r>
              <a:rPr lang="en-GB" baseline="0" dirty="0" smtClean="0"/>
              <a:t> Exchange of cyber data.</a:t>
            </a:r>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22</a:t>
            </a:fld>
            <a:endParaRPr lang="de-CH"/>
          </a:p>
        </p:txBody>
      </p:sp>
    </p:spTree>
    <p:extLst>
      <p:ext uri="{BB962C8B-B14F-4D97-AF65-F5344CB8AC3E}">
        <p14:creationId xmlns:p14="http://schemas.microsoft.com/office/powerpoint/2010/main" val="3104809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23</a:t>
            </a:fld>
            <a:endParaRPr lang="de-CH"/>
          </a:p>
        </p:txBody>
      </p:sp>
    </p:spTree>
    <p:extLst>
      <p:ext uri="{BB962C8B-B14F-4D97-AF65-F5344CB8AC3E}">
        <p14:creationId xmlns:p14="http://schemas.microsoft.com/office/powerpoint/2010/main" val="3106766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mit Titel 26er">
    <p:spTree>
      <p:nvGrpSpPr>
        <p:cNvPr id="1" name=""/>
        <p:cNvGrpSpPr/>
        <p:nvPr/>
      </p:nvGrpSpPr>
      <p:grpSpPr>
        <a:xfrm>
          <a:off x="0" y="0"/>
          <a:ext cx="0" cy="0"/>
          <a:chOff x="0" y="0"/>
          <a:chExt cx="0" cy="0"/>
        </a:xfrm>
      </p:grpSpPr>
      <p:sp>
        <p:nvSpPr>
          <p:cNvPr id="4" name="Titel 1"/>
          <p:cNvSpPr txBox="1">
            <a:spLocks/>
          </p:cNvSpPr>
          <p:nvPr userDrawn="1"/>
        </p:nvSpPr>
        <p:spPr>
          <a:xfrm>
            <a:off x="1939515" y="303085"/>
            <a:ext cx="7814085" cy="635699"/>
          </a:xfrm>
          <a:prstGeom prst="rect">
            <a:avLst/>
          </a:prstGeom>
        </p:spPr>
        <p:txBody>
          <a:bodyPr/>
          <a:lstStyle>
            <a:lvl1pPr algn="l" defTabSz="957263" rtl="0" eaLnBrk="0" fontAlgn="base" hangingPunct="0">
              <a:spcBef>
                <a:spcPct val="0"/>
              </a:spcBef>
              <a:spcAft>
                <a:spcPct val="0"/>
              </a:spcAft>
              <a:defRPr sz="2600">
                <a:solidFill>
                  <a:srgbClr val="115C2E"/>
                </a:solidFill>
                <a:latin typeface="Arial"/>
                <a:ea typeface="+mj-ea"/>
                <a:cs typeface="Arial"/>
              </a:defRPr>
            </a:lvl1pPr>
            <a:lvl2pPr algn="l" defTabSz="957263" rtl="0" eaLnBrk="0" fontAlgn="base" hangingPunct="0">
              <a:spcBef>
                <a:spcPct val="0"/>
              </a:spcBef>
              <a:spcAft>
                <a:spcPct val="0"/>
              </a:spcAft>
              <a:defRPr sz="2600">
                <a:solidFill>
                  <a:srgbClr val="115C2E"/>
                </a:solidFill>
                <a:latin typeface="Gill Alt One MT" pitchFamily="50" charset="0"/>
              </a:defRPr>
            </a:lvl2pPr>
            <a:lvl3pPr algn="l" defTabSz="957263" rtl="0" eaLnBrk="0" fontAlgn="base" hangingPunct="0">
              <a:spcBef>
                <a:spcPct val="0"/>
              </a:spcBef>
              <a:spcAft>
                <a:spcPct val="0"/>
              </a:spcAft>
              <a:defRPr sz="2600">
                <a:solidFill>
                  <a:srgbClr val="115C2E"/>
                </a:solidFill>
                <a:latin typeface="Gill Alt One MT" pitchFamily="50" charset="0"/>
              </a:defRPr>
            </a:lvl3pPr>
            <a:lvl4pPr algn="l" defTabSz="957263" rtl="0" eaLnBrk="0" fontAlgn="base" hangingPunct="0">
              <a:spcBef>
                <a:spcPct val="0"/>
              </a:spcBef>
              <a:spcAft>
                <a:spcPct val="0"/>
              </a:spcAft>
              <a:defRPr sz="2600">
                <a:solidFill>
                  <a:srgbClr val="115C2E"/>
                </a:solidFill>
                <a:latin typeface="Gill Alt One MT" pitchFamily="50" charset="0"/>
              </a:defRPr>
            </a:lvl4pPr>
            <a:lvl5pPr algn="l" defTabSz="957263" rtl="0" eaLnBrk="0" fontAlgn="base" hangingPunct="0">
              <a:spcBef>
                <a:spcPct val="0"/>
              </a:spcBef>
              <a:spcAft>
                <a:spcPct val="0"/>
              </a:spcAft>
              <a:defRPr sz="2600">
                <a:solidFill>
                  <a:srgbClr val="115C2E"/>
                </a:solidFill>
                <a:latin typeface="Gill Alt One MT" pitchFamily="50" charset="0"/>
              </a:defRPr>
            </a:lvl5pPr>
            <a:lvl6pPr marL="457200" algn="l" defTabSz="957263" rtl="0" eaLnBrk="0" fontAlgn="base" hangingPunct="0">
              <a:spcBef>
                <a:spcPct val="0"/>
              </a:spcBef>
              <a:spcAft>
                <a:spcPct val="0"/>
              </a:spcAft>
              <a:defRPr sz="2600">
                <a:solidFill>
                  <a:srgbClr val="115C2E"/>
                </a:solidFill>
                <a:latin typeface="Gill Alt One MT" pitchFamily="50" charset="0"/>
              </a:defRPr>
            </a:lvl6pPr>
            <a:lvl7pPr marL="914400" algn="l" defTabSz="957263" rtl="0" eaLnBrk="0" fontAlgn="base" hangingPunct="0">
              <a:spcBef>
                <a:spcPct val="0"/>
              </a:spcBef>
              <a:spcAft>
                <a:spcPct val="0"/>
              </a:spcAft>
              <a:defRPr sz="2600">
                <a:solidFill>
                  <a:srgbClr val="115C2E"/>
                </a:solidFill>
                <a:latin typeface="Gill Alt One MT" pitchFamily="50" charset="0"/>
              </a:defRPr>
            </a:lvl7pPr>
            <a:lvl8pPr marL="1371600" algn="l" defTabSz="957263" rtl="0" eaLnBrk="0" fontAlgn="base" hangingPunct="0">
              <a:spcBef>
                <a:spcPct val="0"/>
              </a:spcBef>
              <a:spcAft>
                <a:spcPct val="0"/>
              </a:spcAft>
              <a:defRPr sz="2600">
                <a:solidFill>
                  <a:srgbClr val="115C2E"/>
                </a:solidFill>
                <a:latin typeface="Gill Alt One MT" pitchFamily="50" charset="0"/>
              </a:defRPr>
            </a:lvl8pPr>
            <a:lvl9pPr marL="1828800" algn="l" defTabSz="957263" rtl="0" eaLnBrk="0" fontAlgn="base" hangingPunct="0">
              <a:spcBef>
                <a:spcPct val="0"/>
              </a:spcBef>
              <a:spcAft>
                <a:spcPct val="0"/>
              </a:spcAft>
              <a:defRPr sz="2600">
                <a:solidFill>
                  <a:srgbClr val="115C2E"/>
                </a:solidFill>
                <a:latin typeface="Gill Alt One MT" pitchFamily="50" charset="0"/>
              </a:defRPr>
            </a:lvl9pPr>
          </a:lstStyle>
          <a:p>
            <a:endParaRPr lang="de-CH" kern="0" dirty="0"/>
          </a:p>
        </p:txBody>
      </p:sp>
      <p:sp>
        <p:nvSpPr>
          <p:cNvPr id="3" name="Titel 2"/>
          <p:cNvSpPr>
            <a:spLocks noGrp="1"/>
          </p:cNvSpPr>
          <p:nvPr>
            <p:ph type="title"/>
          </p:nvPr>
        </p:nvSpPr>
        <p:spPr>
          <a:xfrm>
            <a:off x="355600" y="365125"/>
            <a:ext cx="10998200" cy="476123"/>
          </a:xfrm>
          <a:prstGeom prst="rect">
            <a:avLst/>
          </a:prstGeom>
        </p:spPr>
        <p:txBody>
          <a:bodyPr/>
          <a:lstStyle>
            <a:lvl1pPr>
              <a:defRPr b="1">
                <a:latin typeface="Arial" panose="020B0604020202020204" pitchFamily="34" charset="0"/>
                <a:cs typeface="Arial" panose="020B0604020202020204" pitchFamily="34" charset="0"/>
              </a:defRPr>
            </a:lvl1pPr>
          </a:lstStyle>
          <a:p>
            <a:r>
              <a:rPr lang="de-DE" dirty="0" smtClean="0"/>
              <a:t>Titelmasterformat durch Klicken bearbeiten</a:t>
            </a:r>
            <a:endParaRPr lang="en-US" dirty="0"/>
          </a:p>
        </p:txBody>
      </p:sp>
      <p:sp>
        <p:nvSpPr>
          <p:cNvPr id="9" name="Textplatzhalter 8"/>
          <p:cNvSpPr>
            <a:spLocks noGrp="1"/>
          </p:cNvSpPr>
          <p:nvPr>
            <p:ph type="body" sz="quarter" idx="10"/>
          </p:nvPr>
        </p:nvSpPr>
        <p:spPr>
          <a:xfrm>
            <a:off x="355600" y="1341438"/>
            <a:ext cx="11166475" cy="466921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Tree>
    <p:extLst>
      <p:ext uri="{BB962C8B-B14F-4D97-AF65-F5344CB8AC3E}">
        <p14:creationId xmlns:p14="http://schemas.microsoft.com/office/powerpoint/2010/main" val="20433053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57225" y="365125"/>
            <a:ext cx="8270875" cy="473075"/>
          </a:xfrm>
          <a:prstGeom prst="rect">
            <a:avLst/>
          </a:prstGeom>
        </p:spPr>
        <p:txBody>
          <a:bodyPr/>
          <a:lstStyle>
            <a:lvl1pPr>
              <a:defRPr>
                <a:latin typeface="Arial" panose="020B0604020202020204" pitchFamily="34" charset="0"/>
                <a:cs typeface="Arial" panose="020B0604020202020204" pitchFamily="34" charset="0"/>
              </a:defRPr>
            </a:lvl1pPr>
          </a:lstStyle>
          <a:p>
            <a:r>
              <a:rPr lang="de-DE" dirty="0" smtClean="0"/>
              <a:t>Titelmasterformat durch Klicken bearbeiten</a:t>
            </a:r>
            <a:endParaRPr lang="en-US" dirty="0"/>
          </a:p>
        </p:txBody>
      </p:sp>
      <p:sp>
        <p:nvSpPr>
          <p:cNvPr id="3" name="Textplatzhalter 8"/>
          <p:cNvSpPr>
            <a:spLocks noGrp="1"/>
          </p:cNvSpPr>
          <p:nvPr>
            <p:ph type="body" sz="quarter" idx="10"/>
          </p:nvPr>
        </p:nvSpPr>
        <p:spPr>
          <a:xfrm>
            <a:off x="838200" y="1341438"/>
            <a:ext cx="10683875" cy="466921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Tree>
    <p:extLst>
      <p:ext uri="{BB962C8B-B14F-4D97-AF65-F5344CB8AC3E}">
        <p14:creationId xmlns:p14="http://schemas.microsoft.com/office/powerpoint/2010/main" val="776731063"/>
      </p:ext>
    </p:extLst>
  </p:cSld>
  <p:clrMapOvr>
    <a:masterClrMapping/>
  </p:clrMapOvr>
  <p:transition>
    <p:cover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32"/>
          <p:cNvSpPr>
            <a:spLocks noChangeArrowheads="1"/>
          </p:cNvSpPr>
          <p:nvPr userDrawn="1"/>
        </p:nvSpPr>
        <p:spPr bwMode="auto">
          <a:xfrm>
            <a:off x="8275516" y="6465725"/>
            <a:ext cx="32668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nchorCtr="0">
            <a:spAutoFit/>
          </a:bodyPr>
          <a:lstStyle/>
          <a:p>
            <a:pPr algn="r" defTabSz="814388" eaLnBrk="0" fontAlgn="base" hangingPunct="0">
              <a:spcBef>
                <a:spcPct val="0"/>
              </a:spcBef>
              <a:spcAft>
                <a:spcPct val="0"/>
              </a:spcAft>
            </a:pPr>
            <a:r>
              <a:rPr lang="en-US" altLang="de-DE" sz="1200" noProof="0" dirty="0" smtClean="0">
                <a:solidFill>
                  <a:srgbClr val="000000"/>
                </a:solidFill>
                <a:latin typeface="Arial" pitchFamily="34" charset="0"/>
                <a:cs typeface="Arial" pitchFamily="34" charset="0"/>
              </a:rPr>
              <a:t>Regulatory Treatment of Cyber Risk</a:t>
            </a:r>
            <a:endParaRPr lang="en-US" altLang="de-DE" sz="1200" baseline="0" noProof="0" dirty="0" smtClean="0">
              <a:solidFill>
                <a:srgbClr val="000000"/>
              </a:solidFill>
              <a:latin typeface="Arial" pitchFamily="34" charset="0"/>
              <a:cs typeface="Arial" pitchFamily="34" charset="0"/>
            </a:endParaRPr>
          </a:p>
        </p:txBody>
      </p:sp>
      <p:sp>
        <p:nvSpPr>
          <p:cNvPr id="3" name="Textfeld 2"/>
          <p:cNvSpPr txBox="1">
            <a:spLocks noChangeArrowheads="1"/>
          </p:cNvSpPr>
          <p:nvPr userDrawn="1"/>
        </p:nvSpPr>
        <p:spPr bwMode="auto">
          <a:xfrm>
            <a:off x="4617907" y="6414925"/>
            <a:ext cx="30050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indent="0" algn="ctr" defTabSz="814388" rtl="0" eaLnBrk="0" fontAlgn="base" latinLnBrk="0" hangingPunct="0">
              <a:lnSpc>
                <a:spcPct val="100000"/>
              </a:lnSpc>
              <a:spcBef>
                <a:spcPct val="0"/>
              </a:spcBef>
              <a:spcAft>
                <a:spcPct val="0"/>
              </a:spcAft>
              <a:buClrTx/>
              <a:buSzTx/>
              <a:buFontTx/>
              <a:buNone/>
              <a:tabLst/>
              <a:defRPr/>
            </a:pPr>
            <a:r>
              <a:rPr lang="de-DE" sz="1200" dirty="0" smtClean="0">
                <a:solidFill>
                  <a:srgbClr val="000000"/>
                </a:solidFill>
                <a:latin typeface="Arial" pitchFamily="34" charset="0"/>
                <a:cs typeface="Arial" pitchFamily="34" charset="0"/>
              </a:rPr>
              <a:t>Page </a:t>
            </a:r>
            <a:fld id="{EE4993F3-715B-43F1-808D-3CC4BCD0BEBE}" type="slidenum">
              <a:rPr lang="de-DE" sz="1200" smtClean="0">
                <a:solidFill>
                  <a:srgbClr val="000000"/>
                </a:solidFill>
                <a:latin typeface="Arial" pitchFamily="34" charset="0"/>
                <a:cs typeface="Arial" pitchFamily="34" charset="0"/>
              </a:rPr>
              <a:pPr marL="0" marR="0" indent="0" algn="ctr" defTabSz="814388" rtl="0" eaLnBrk="0" fontAlgn="base" latinLnBrk="0" hangingPunct="0">
                <a:lnSpc>
                  <a:spcPct val="100000"/>
                </a:lnSpc>
                <a:spcBef>
                  <a:spcPct val="0"/>
                </a:spcBef>
                <a:spcAft>
                  <a:spcPct val="0"/>
                </a:spcAft>
                <a:buClrTx/>
                <a:buSzTx/>
                <a:buFontTx/>
                <a:buNone/>
                <a:tabLst/>
                <a:defRPr/>
              </a:pPr>
              <a:t>‹Nr.›</a:t>
            </a:fld>
            <a:endParaRPr lang="de-DE" sz="1200" dirty="0" smtClean="0">
              <a:solidFill>
                <a:srgbClr val="000000"/>
              </a:solidFill>
              <a:latin typeface="Arial" pitchFamily="34" charset="0"/>
              <a:cs typeface="Arial" pitchFamily="34" charset="0"/>
            </a:endParaRPr>
          </a:p>
        </p:txBody>
      </p:sp>
      <p:sp>
        <p:nvSpPr>
          <p:cNvPr id="6" name="Textfeld 5"/>
          <p:cNvSpPr txBox="1">
            <a:spLocks noChangeArrowheads="1"/>
          </p:cNvSpPr>
          <p:nvPr userDrawn="1"/>
        </p:nvSpPr>
        <p:spPr bwMode="auto">
          <a:xfrm>
            <a:off x="617855" y="6422992"/>
            <a:ext cx="25954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indent="0" algn="l" defTabSz="814388" rtl="0" eaLnBrk="0" fontAlgn="base" latinLnBrk="0" hangingPunct="0">
              <a:lnSpc>
                <a:spcPct val="100000"/>
              </a:lnSpc>
              <a:spcBef>
                <a:spcPct val="0"/>
              </a:spcBef>
              <a:spcAft>
                <a:spcPct val="0"/>
              </a:spcAft>
              <a:buClrTx/>
              <a:buSzTx/>
              <a:buFontTx/>
              <a:buNone/>
              <a:tabLst/>
              <a:defRPr/>
            </a:pPr>
            <a:r>
              <a:rPr lang="en-US" altLang="de-DE" sz="1200" dirty="0" smtClean="0">
                <a:solidFill>
                  <a:srgbClr val="000000"/>
                </a:solidFill>
                <a:latin typeface="Arial" pitchFamily="34" charset="0"/>
                <a:cs typeface="Arial" pitchFamily="34" charset="0"/>
              </a:rPr>
              <a:t>March 20</a:t>
            </a:r>
            <a:r>
              <a:rPr lang="en-US" altLang="de-DE" sz="1200" baseline="30000" dirty="0" smtClean="0">
                <a:solidFill>
                  <a:srgbClr val="000000"/>
                </a:solidFill>
                <a:latin typeface="Arial" pitchFamily="34" charset="0"/>
                <a:cs typeface="Arial" pitchFamily="34" charset="0"/>
              </a:rPr>
              <a:t>th</a:t>
            </a:r>
            <a:r>
              <a:rPr lang="en-US" altLang="de-DE" sz="1200" dirty="0" smtClean="0">
                <a:solidFill>
                  <a:srgbClr val="000000"/>
                </a:solidFill>
                <a:latin typeface="Arial" pitchFamily="34" charset="0"/>
                <a:cs typeface="Arial" pitchFamily="34" charset="0"/>
              </a:rPr>
              <a:t>, 2018</a:t>
            </a:r>
            <a:endParaRPr lang="de-DE" sz="1200" dirty="0" smtClean="0">
              <a:solidFill>
                <a:srgbClr val="000000"/>
              </a:solidFill>
              <a:latin typeface="Arial" pitchFamily="34" charset="0"/>
              <a:cs typeface="Arial" pitchFamily="34" charset="0"/>
            </a:endParaRPr>
          </a:p>
        </p:txBody>
      </p:sp>
      <p:cxnSp>
        <p:nvCxnSpPr>
          <p:cNvPr id="10" name="Gerader Verbinder 9"/>
          <p:cNvCxnSpPr/>
          <p:nvPr userDrawn="1"/>
        </p:nvCxnSpPr>
        <p:spPr bwMode="auto">
          <a:xfrm>
            <a:off x="698500" y="902208"/>
            <a:ext cx="10843831" cy="0"/>
          </a:xfrm>
          <a:prstGeom prst="line">
            <a:avLst/>
          </a:prstGeom>
          <a:ln w="158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userDrawn="1"/>
        </p:nvCxnSpPr>
        <p:spPr bwMode="auto">
          <a:xfrm>
            <a:off x="698500" y="6325108"/>
            <a:ext cx="10843831" cy="0"/>
          </a:xfrm>
          <a:prstGeom prst="line">
            <a:avLst/>
          </a:prstGeom>
          <a:ln w="15875">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29800" y="282147"/>
            <a:ext cx="1712531" cy="52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990735"/>
      </p:ext>
    </p:extLst>
  </p:cSld>
  <p:clrMap bg1="lt1" tx1="dk1" bg2="lt2" tx2="dk2" accent1="accent1" accent2="accent2" accent3="accent3" accent4="accent4" accent5="accent5" accent6="accent6" hlink="hlink" folHlink="folHlink"/>
  <p:sldLayoutIdLst>
    <p:sldLayoutId id="2147483662" r:id="rId1"/>
    <p:sldLayoutId id="2147483663" r:id="rId2"/>
  </p:sldLayoutIdLst>
  <p:transition>
    <p:cover dir="d"/>
  </p:transition>
  <p:timing>
    <p:tnLst>
      <p:par>
        <p:cTn id="1" dur="indefinite" restart="never" nodeType="tmRoot"/>
      </p:par>
    </p:tnLst>
  </p:timing>
  <p:txStyles>
    <p:titleStyle>
      <a:lvl1pPr algn="l" defTabSz="957263" rtl="0" eaLnBrk="0" fontAlgn="base" hangingPunct="0">
        <a:spcBef>
          <a:spcPct val="0"/>
        </a:spcBef>
        <a:spcAft>
          <a:spcPct val="0"/>
        </a:spcAft>
        <a:defRPr sz="2600">
          <a:solidFill>
            <a:schemeClr val="accent6">
              <a:lumMod val="50000"/>
            </a:schemeClr>
          </a:solidFill>
          <a:latin typeface="+mj-lt"/>
          <a:ea typeface="+mj-ea"/>
          <a:cs typeface="+mj-cs"/>
        </a:defRPr>
      </a:lvl1pPr>
      <a:lvl2pPr algn="l" defTabSz="957263" rtl="0" eaLnBrk="0" fontAlgn="base" hangingPunct="0">
        <a:spcBef>
          <a:spcPct val="0"/>
        </a:spcBef>
        <a:spcAft>
          <a:spcPct val="0"/>
        </a:spcAft>
        <a:defRPr sz="2600">
          <a:solidFill>
            <a:srgbClr val="115C2E"/>
          </a:solidFill>
          <a:latin typeface="Gill Alt One MT" pitchFamily="50" charset="0"/>
        </a:defRPr>
      </a:lvl2pPr>
      <a:lvl3pPr algn="l" defTabSz="957263" rtl="0" eaLnBrk="0" fontAlgn="base" hangingPunct="0">
        <a:spcBef>
          <a:spcPct val="0"/>
        </a:spcBef>
        <a:spcAft>
          <a:spcPct val="0"/>
        </a:spcAft>
        <a:defRPr sz="2600">
          <a:solidFill>
            <a:srgbClr val="115C2E"/>
          </a:solidFill>
          <a:latin typeface="Gill Alt One MT" pitchFamily="50" charset="0"/>
        </a:defRPr>
      </a:lvl3pPr>
      <a:lvl4pPr algn="l" defTabSz="957263" rtl="0" eaLnBrk="0" fontAlgn="base" hangingPunct="0">
        <a:spcBef>
          <a:spcPct val="0"/>
        </a:spcBef>
        <a:spcAft>
          <a:spcPct val="0"/>
        </a:spcAft>
        <a:defRPr sz="2600">
          <a:solidFill>
            <a:srgbClr val="115C2E"/>
          </a:solidFill>
          <a:latin typeface="Gill Alt One MT" pitchFamily="50" charset="0"/>
        </a:defRPr>
      </a:lvl4pPr>
      <a:lvl5pPr algn="l" defTabSz="957263" rtl="0" eaLnBrk="0" fontAlgn="base" hangingPunct="0">
        <a:spcBef>
          <a:spcPct val="0"/>
        </a:spcBef>
        <a:spcAft>
          <a:spcPct val="0"/>
        </a:spcAft>
        <a:defRPr sz="2600">
          <a:solidFill>
            <a:srgbClr val="115C2E"/>
          </a:solidFill>
          <a:latin typeface="Gill Alt One MT" pitchFamily="50" charset="0"/>
        </a:defRPr>
      </a:lvl5pPr>
      <a:lvl6pPr marL="457200" algn="l" defTabSz="957263" rtl="0" eaLnBrk="0" fontAlgn="base" hangingPunct="0">
        <a:spcBef>
          <a:spcPct val="0"/>
        </a:spcBef>
        <a:spcAft>
          <a:spcPct val="0"/>
        </a:spcAft>
        <a:defRPr sz="2600">
          <a:solidFill>
            <a:srgbClr val="115C2E"/>
          </a:solidFill>
          <a:latin typeface="Gill Alt One MT" pitchFamily="50" charset="0"/>
        </a:defRPr>
      </a:lvl6pPr>
      <a:lvl7pPr marL="914400" algn="l" defTabSz="957263" rtl="0" eaLnBrk="0" fontAlgn="base" hangingPunct="0">
        <a:spcBef>
          <a:spcPct val="0"/>
        </a:spcBef>
        <a:spcAft>
          <a:spcPct val="0"/>
        </a:spcAft>
        <a:defRPr sz="2600">
          <a:solidFill>
            <a:srgbClr val="115C2E"/>
          </a:solidFill>
          <a:latin typeface="Gill Alt One MT" pitchFamily="50" charset="0"/>
        </a:defRPr>
      </a:lvl7pPr>
      <a:lvl8pPr marL="1371600" algn="l" defTabSz="957263" rtl="0" eaLnBrk="0" fontAlgn="base" hangingPunct="0">
        <a:spcBef>
          <a:spcPct val="0"/>
        </a:spcBef>
        <a:spcAft>
          <a:spcPct val="0"/>
        </a:spcAft>
        <a:defRPr sz="2600">
          <a:solidFill>
            <a:srgbClr val="115C2E"/>
          </a:solidFill>
          <a:latin typeface="Gill Alt One MT" pitchFamily="50" charset="0"/>
        </a:defRPr>
      </a:lvl8pPr>
      <a:lvl9pPr marL="1828800" algn="l" defTabSz="957263" rtl="0" eaLnBrk="0" fontAlgn="base" hangingPunct="0">
        <a:spcBef>
          <a:spcPct val="0"/>
        </a:spcBef>
        <a:spcAft>
          <a:spcPct val="0"/>
        </a:spcAft>
        <a:defRPr sz="2600">
          <a:solidFill>
            <a:srgbClr val="115C2E"/>
          </a:solidFill>
          <a:latin typeface="Gill Alt One MT" pitchFamily="50" charset="0"/>
        </a:defRPr>
      </a:lvl9pPr>
    </p:titleStyle>
    <p:body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mn-lt"/>
          <a:ea typeface="+mn-ea"/>
          <a:cs typeface="+mn-cs"/>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mn-lt"/>
        </a:defRPr>
      </a:lvl2pPr>
      <a:lvl3pPr marL="1187450" indent="-239713" algn="l" defTabSz="957263" rtl="0" eaLnBrk="0" fontAlgn="base" hangingPunct="0">
        <a:spcBef>
          <a:spcPct val="20000"/>
        </a:spcBef>
        <a:spcAft>
          <a:spcPct val="0"/>
        </a:spcAft>
        <a:buChar char="•"/>
        <a:defRPr sz="2400">
          <a:solidFill>
            <a:schemeClr val="tx1"/>
          </a:solidFill>
          <a:latin typeface="+mn-lt"/>
        </a:defRPr>
      </a:lvl3pPr>
      <a:lvl4pPr marL="1597025" indent="-239713" algn="l" defTabSz="957263" rtl="0" eaLnBrk="0" fontAlgn="base" hangingPunct="0">
        <a:spcBef>
          <a:spcPct val="20000"/>
        </a:spcBef>
        <a:spcAft>
          <a:spcPct val="0"/>
        </a:spcAft>
        <a:buChar char="–"/>
        <a:defRPr sz="2400">
          <a:solidFill>
            <a:schemeClr val="tx1"/>
          </a:solidFill>
          <a:latin typeface="+mn-lt"/>
        </a:defRPr>
      </a:lvl4pPr>
      <a:lvl5pPr marL="2005013" indent="-238125" algn="l" defTabSz="957263" rtl="0" eaLnBrk="0" fontAlgn="base" hangingPunct="0">
        <a:spcBef>
          <a:spcPct val="20000"/>
        </a:spcBef>
        <a:spcAft>
          <a:spcPct val="0"/>
        </a:spcAft>
        <a:buChar char="»"/>
        <a:defRPr sz="2400">
          <a:solidFill>
            <a:schemeClr val="tx1"/>
          </a:solidFill>
          <a:latin typeface="+mn-lt"/>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google.ch/url?sa=i&amp;rct=j&amp;q=&amp;esrc=s&amp;source=imgres&amp;cd=&amp;cad=rja&amp;uact=8&amp;ved=2ahUKEwjzxd20x_XZAhXIJsAKHaF-BfQQjRx6BAgAEAU&amp;url=https://311truth.wordpress.com/2014/03/04/fukushima-us-israeli-stuxnet-sabotages-thermometers-and-water-treatment/&amp;psig=AOvVaw1QRU2CFdirKKMhYto2fe1N&amp;ust=1521451704795817" TargetMode="External"/><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eg"/><Relationship Id="rId10" Type="http://schemas.openxmlformats.org/officeDocument/2006/relationships/image" Target="../media/image8.jpeg"/><Relationship Id="rId4" Type="http://schemas.openxmlformats.org/officeDocument/2006/relationships/image" Target="../media/image3.jp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240.png"/><Relationship Id="rId4" Type="http://schemas.openxmlformats.org/officeDocument/2006/relationships/image" Target="../media/image230.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923924" y="1341438"/>
            <a:ext cx="10667062" cy="4669218"/>
          </a:xfrm>
        </p:spPr>
        <p:txBody>
          <a:bodyPr/>
          <a:lstStyle/>
          <a:p>
            <a:pPr marL="0" indent="0" algn="ctr">
              <a:buNone/>
            </a:pPr>
            <a:r>
              <a:rPr lang="en-US" sz="3200" dirty="0" smtClean="0">
                <a:solidFill>
                  <a:schemeClr val="accent6">
                    <a:lumMod val="50000"/>
                  </a:schemeClr>
                </a:solidFill>
              </a:rPr>
              <a:t>2018 </a:t>
            </a:r>
            <a:r>
              <a:rPr lang="en-US" sz="3200" dirty="0" err="1" smtClean="0">
                <a:solidFill>
                  <a:schemeClr val="accent6">
                    <a:lumMod val="50000"/>
                  </a:schemeClr>
                </a:solidFill>
              </a:rPr>
              <a:t>PiF</a:t>
            </a:r>
            <a:r>
              <a:rPr lang="en-US" sz="3200" dirty="0" smtClean="0">
                <a:solidFill>
                  <a:schemeClr val="accent6">
                    <a:lumMod val="50000"/>
                  </a:schemeClr>
                </a:solidFill>
              </a:rPr>
              <a:t> Seminar</a:t>
            </a:r>
          </a:p>
          <a:p>
            <a:pPr marL="0" indent="0" algn="ctr">
              <a:buNone/>
            </a:pPr>
            <a:endParaRPr lang="en-US" sz="3200" b="1" dirty="0" smtClean="0">
              <a:solidFill>
                <a:schemeClr val="accent6">
                  <a:lumMod val="50000"/>
                </a:schemeClr>
              </a:solidFill>
            </a:endParaRPr>
          </a:p>
          <a:p>
            <a:pPr marL="0" indent="0" algn="ctr">
              <a:buNone/>
            </a:pPr>
            <a:r>
              <a:rPr lang="en-US" b="1" dirty="0" smtClean="0">
                <a:solidFill>
                  <a:schemeClr val="accent6">
                    <a:lumMod val="50000"/>
                  </a:schemeClr>
                </a:solidFill>
              </a:rPr>
              <a:t>Capital </a:t>
            </a:r>
            <a:r>
              <a:rPr lang="en-US" b="1" dirty="0">
                <a:solidFill>
                  <a:schemeClr val="accent6">
                    <a:lumMod val="50000"/>
                  </a:schemeClr>
                </a:solidFill>
              </a:rPr>
              <a:t>requirements for cyber risk and cyber risk insurance: an analysis of </a:t>
            </a:r>
            <a:r>
              <a:rPr lang="en-US" b="1" dirty="0" smtClean="0">
                <a:solidFill>
                  <a:schemeClr val="accent6">
                    <a:lumMod val="50000"/>
                  </a:schemeClr>
                </a:solidFill>
              </a:rPr>
              <a:t>Solvency </a:t>
            </a:r>
            <a:r>
              <a:rPr lang="en-US" b="1" dirty="0">
                <a:solidFill>
                  <a:schemeClr val="accent6">
                    <a:lumMod val="50000"/>
                  </a:schemeClr>
                </a:solidFill>
              </a:rPr>
              <a:t>II, the US Risk-Based Capital Standards, and the Swiss Solvency </a:t>
            </a:r>
            <a:r>
              <a:rPr lang="en-US" b="1" dirty="0" smtClean="0">
                <a:solidFill>
                  <a:schemeClr val="accent6">
                    <a:lumMod val="50000"/>
                  </a:schemeClr>
                </a:solidFill>
              </a:rPr>
              <a:t>Test</a:t>
            </a:r>
            <a:endParaRPr lang="en-US" sz="14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endParaRPr lang="en-US" sz="1400" dirty="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r>
              <a:rPr lang="en-US" sz="1600" dirty="0" smtClean="0"/>
              <a:t>Werner </a:t>
            </a:r>
            <a:r>
              <a:rPr lang="en-US" sz="1600" dirty="0"/>
              <a:t>Schnell*, </a:t>
            </a:r>
            <a:r>
              <a:rPr lang="en-US" sz="1600" dirty="0" err="1" smtClean="0"/>
              <a:t>Ph.D</a:t>
            </a:r>
            <a:r>
              <a:rPr lang="en-US" sz="1600" dirty="0" smtClean="0"/>
              <a:t> Candidate</a:t>
            </a:r>
          </a:p>
          <a:p>
            <a:pPr marL="0" indent="0">
              <a:buNone/>
            </a:pPr>
            <a:r>
              <a:rPr lang="en-US" sz="1600" dirty="0" smtClean="0"/>
              <a:t>(joint work with Prof. Martin Eling*)</a:t>
            </a:r>
          </a:p>
          <a:p>
            <a:pPr marL="0" indent="0">
              <a:buNone/>
            </a:pPr>
            <a:endParaRPr lang="en-US" sz="1400" dirty="0" smtClean="0"/>
          </a:p>
          <a:p>
            <a:pPr marL="0" indent="0">
              <a:buNone/>
            </a:pPr>
            <a:r>
              <a:rPr lang="en-US" sz="1400" dirty="0" smtClean="0"/>
              <a:t>*Institute of Insurance Economics, University of </a:t>
            </a:r>
            <a:r>
              <a:rPr lang="en-US" sz="1400" dirty="0" err="1" smtClean="0"/>
              <a:t>St.Gallen</a:t>
            </a:r>
            <a:endParaRPr lang="en-US" sz="1400" dirty="0" smtClean="0"/>
          </a:p>
          <a:p>
            <a:pPr marL="0" indent="0">
              <a:buNone/>
            </a:pPr>
            <a:endParaRPr lang="en-US" sz="2600" dirty="0" smtClean="0">
              <a:solidFill>
                <a:schemeClr val="accent6">
                  <a:lumMod val="50000"/>
                </a:schemeClr>
              </a:solidFill>
              <a:ea typeface="+mj-ea"/>
            </a:endParaRPr>
          </a:p>
        </p:txBody>
      </p:sp>
    </p:spTree>
    <p:extLst>
      <p:ext uri="{BB962C8B-B14F-4D97-AF65-F5344CB8AC3E}">
        <p14:creationId xmlns:p14="http://schemas.microsoft.com/office/powerpoint/2010/main" val="967182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Cyber Risk </a:t>
            </a:r>
            <a:r>
              <a:rPr lang="en-GB" dirty="0" smtClean="0"/>
              <a:t>Everywhere?</a:t>
            </a:r>
            <a:endParaRPr lang="de-CH" dirty="0"/>
          </a:p>
        </p:txBody>
      </p:sp>
      <p:sp>
        <p:nvSpPr>
          <p:cNvPr id="4" name="AutoShape 2" descr="Bildergebnis für zurich insurance"/>
          <p:cNvSpPr>
            <a:spLocks noChangeAspect="1" noChangeArrowheads="1"/>
          </p:cNvSpPr>
          <p:nvPr/>
        </p:nvSpPr>
        <p:spPr bwMode="auto">
          <a:xfrm>
            <a:off x="-31751" y="-136526"/>
            <a:ext cx="1355725" cy="13557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2403" y="1731980"/>
            <a:ext cx="2568632" cy="1691420"/>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2219" y="1731980"/>
            <a:ext cx="4034692" cy="2553384"/>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67571" y="1149184"/>
            <a:ext cx="1954456" cy="1099381"/>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4702" y="4665663"/>
            <a:ext cx="2266553" cy="1106921"/>
          </a:xfrm>
          <a:prstGeom prst="rect">
            <a:avLst/>
          </a:prstGeom>
        </p:spPr>
      </p:pic>
      <p:sp>
        <p:nvSpPr>
          <p:cNvPr id="9" name="Textfeld 8"/>
          <p:cNvSpPr txBox="1"/>
          <p:nvPr/>
        </p:nvSpPr>
        <p:spPr>
          <a:xfrm>
            <a:off x="1404702" y="5772584"/>
            <a:ext cx="152855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$171 million </a:t>
            </a:r>
            <a:endParaRPr lang="de-CH" dirty="0">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3926" y="2461462"/>
            <a:ext cx="1789104" cy="1341828"/>
          </a:xfrm>
          <a:prstGeom prst="rect">
            <a:avLst/>
          </a:prstGeom>
        </p:spPr>
      </p:pic>
      <p:pic>
        <p:nvPicPr>
          <p:cNvPr id="1028" name="Picture 4" descr="Bildergebnis">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78528" y="4460686"/>
            <a:ext cx="1857375" cy="1106921"/>
          </a:xfrm>
          <a:prstGeom prst="rect">
            <a:avLst/>
          </a:prstGeom>
          <a:noFill/>
          <a:extLst>
            <a:ext uri="{909E8E84-426E-40DD-AFC4-6F175D3DCCD1}">
              <a14:hiddenFill xmlns:a14="http://schemas.microsoft.com/office/drawing/2010/main">
                <a:solidFill>
                  <a:srgbClr val="FFFFFF"/>
                </a:solidFill>
              </a14:hiddenFill>
            </a:ext>
          </a:extLst>
        </p:spPr>
      </p:pic>
      <p:sp>
        <p:nvSpPr>
          <p:cNvPr id="11" name="Textfeld 10"/>
          <p:cNvSpPr txBox="1"/>
          <p:nvPr/>
        </p:nvSpPr>
        <p:spPr>
          <a:xfrm>
            <a:off x="3410340" y="1391822"/>
            <a:ext cx="1896898" cy="369332"/>
          </a:xfrm>
          <a:prstGeom prst="rect">
            <a:avLst/>
          </a:prstGeom>
          <a:noFill/>
        </p:spPr>
        <p:txBody>
          <a:bodyPr wrap="square" rtlCol="0">
            <a:spAutoFit/>
          </a:bodyPr>
          <a:lstStyle/>
          <a:p>
            <a:r>
              <a:rPr lang="de-CH" dirty="0">
                <a:latin typeface="Arial" panose="020B0604020202020204" pitchFamily="34" charset="0"/>
                <a:cs typeface="Arial" panose="020B0604020202020204" pitchFamily="34" charset="0"/>
              </a:rPr>
              <a:t>COZY BEAR</a:t>
            </a:r>
          </a:p>
        </p:txBody>
      </p:sp>
      <p:sp>
        <p:nvSpPr>
          <p:cNvPr id="13" name="Textfeld 12"/>
          <p:cNvSpPr txBox="1"/>
          <p:nvPr/>
        </p:nvSpPr>
        <p:spPr>
          <a:xfrm>
            <a:off x="646111" y="3865144"/>
            <a:ext cx="2209326"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3 billion accounts</a:t>
            </a:r>
            <a:endParaRPr lang="de-CH" dirty="0">
              <a:latin typeface="Arial" panose="020B0604020202020204" pitchFamily="34" charset="0"/>
              <a:cs typeface="Arial" panose="020B0604020202020204" pitchFamily="34" charset="0"/>
            </a:endParaRPr>
          </a:p>
        </p:txBody>
      </p:sp>
      <p:sp>
        <p:nvSpPr>
          <p:cNvPr id="14" name="Textfeld 13"/>
          <p:cNvSpPr txBox="1"/>
          <p:nvPr/>
        </p:nvSpPr>
        <p:spPr>
          <a:xfrm>
            <a:off x="7392218" y="4349173"/>
            <a:ext cx="2207817"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Up to </a:t>
            </a:r>
            <a:r>
              <a:rPr lang="en-US" dirty="0" smtClean="0">
                <a:latin typeface="Arial" panose="020B0604020202020204" pitchFamily="34" charset="0"/>
                <a:cs typeface="Arial" panose="020B0604020202020204" pitchFamily="34" charset="0"/>
              </a:rPr>
              <a:t>$1 </a:t>
            </a:r>
            <a:r>
              <a:rPr lang="en-US" dirty="0" smtClean="0">
                <a:latin typeface="Arial" panose="020B0604020202020204" pitchFamily="34" charset="0"/>
                <a:cs typeface="Arial" panose="020B0604020202020204" pitchFamily="34" charset="0"/>
              </a:rPr>
              <a:t>billion</a:t>
            </a:r>
            <a:endParaRPr lang="de-CH" dirty="0">
              <a:latin typeface="Arial" panose="020B0604020202020204" pitchFamily="34" charset="0"/>
              <a:cs typeface="Arial" panose="020B0604020202020204" pitchFamily="34" charset="0"/>
            </a:endParaRPr>
          </a:p>
        </p:txBody>
      </p:sp>
      <p:pic>
        <p:nvPicPr>
          <p:cNvPr id="12" name="Grafik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87450" y="4941704"/>
            <a:ext cx="2426984" cy="474880"/>
          </a:xfrm>
          <a:prstGeom prst="rect">
            <a:avLst/>
          </a:prstGeom>
        </p:spPr>
      </p:pic>
      <p:sp>
        <p:nvSpPr>
          <p:cNvPr id="15" name="Rechteck 14"/>
          <p:cNvSpPr/>
          <p:nvPr/>
        </p:nvSpPr>
        <p:spPr>
          <a:xfrm>
            <a:off x="8101729" y="5300617"/>
            <a:ext cx="2625743" cy="923330"/>
          </a:xfrm>
          <a:prstGeom prst="rect">
            <a:avLst/>
          </a:prstGeom>
        </p:spPr>
        <p:txBody>
          <a:bodyPr wrap="square">
            <a:spAutoFit/>
          </a:bodyPr>
          <a:lstStyle/>
          <a:p>
            <a:pPr>
              <a:lnSpc>
                <a:spcPct val="150000"/>
              </a:lnSpc>
            </a:pPr>
            <a:r>
              <a:rPr lang="en-US" dirty="0">
                <a:latin typeface="Arial" panose="020B0604020202020204" pitchFamily="34" charset="0"/>
                <a:cs typeface="Arial" panose="020B0604020202020204" pitchFamily="34" charset="0"/>
              </a:rPr>
              <a:t>Estimated global costs per </a:t>
            </a:r>
            <a:r>
              <a:rPr lang="en-US" dirty="0" smtClean="0">
                <a:latin typeface="Arial" panose="020B0604020202020204" pitchFamily="34" charset="0"/>
                <a:cs typeface="Arial" panose="020B0604020202020204" pitchFamily="34" charset="0"/>
              </a:rPr>
              <a:t>year: $445 </a:t>
            </a:r>
            <a:r>
              <a:rPr lang="en-US" dirty="0" smtClean="0">
                <a:latin typeface="Arial" panose="020B0604020202020204" pitchFamily="34" charset="0"/>
                <a:cs typeface="Arial" panose="020B0604020202020204" pitchFamily="34" charset="0"/>
              </a:rPr>
              <a:t>billion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4931794"/>
      </p:ext>
    </p:extLst>
  </p:cSld>
  <p:clrMapOvr>
    <a:masterClrMapping/>
  </p:clrMapOvr>
  <p:transition>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Cyber Risk as an Emerging Risk</a:t>
            </a:r>
            <a:endParaRPr lang="en-GB" dirty="0">
              <a:latin typeface="Arial" panose="020B0604020202020204" pitchFamily="34" charset="0"/>
              <a:cs typeface="Arial" panose="020B0604020202020204" pitchFamily="34" charset="0"/>
            </a:endParaRPr>
          </a:p>
        </p:txBody>
      </p:sp>
      <p:sp>
        <p:nvSpPr>
          <p:cNvPr id="3" name="Rechteck 2"/>
          <p:cNvSpPr/>
          <p:nvPr/>
        </p:nvSpPr>
        <p:spPr>
          <a:xfrm>
            <a:off x="887187" y="1655214"/>
            <a:ext cx="7877672" cy="4247317"/>
          </a:xfrm>
          <a:prstGeom prst="rect">
            <a:avLst/>
          </a:prstGeom>
        </p:spPr>
        <p:txBody>
          <a:bodyPr wrap="square">
            <a:spAutoFit/>
          </a:bodyPr>
          <a:lstStyle/>
          <a:p>
            <a:pPr lvl="0">
              <a:lnSpc>
                <a:spcPct val="150000"/>
              </a:lnSpc>
            </a:pPr>
            <a:r>
              <a:rPr lang="en-US" b="1" dirty="0" smtClean="0">
                <a:latin typeface="Arial" panose="020B0604020202020204" pitchFamily="34" charset="0"/>
                <a:cs typeface="Arial" panose="020B0604020202020204" pitchFamily="34" charset="0"/>
              </a:rPr>
              <a:t>Cyber </a:t>
            </a:r>
            <a:r>
              <a:rPr lang="en-US" b="1" dirty="0" smtClean="0">
                <a:latin typeface="Arial" panose="020B0604020202020204" pitchFamily="34" charset="0"/>
                <a:cs typeface="Arial" panose="020B0604020202020204" pitchFamily="34" charset="0"/>
              </a:rPr>
              <a:t>risk is not well understood </a:t>
            </a:r>
            <a:r>
              <a:rPr lang="en-US" dirty="0" smtClean="0">
                <a:latin typeface="Arial" panose="020B0604020202020204" pitchFamily="34" charset="0"/>
                <a:cs typeface="Arial" panose="020B0604020202020204" pitchFamily="34" charset="0"/>
              </a:rPr>
              <a:t>(see </a:t>
            </a:r>
            <a:r>
              <a:rPr lang="en-US" dirty="0" smtClean="0">
                <a:latin typeface="Arial" panose="020B0604020202020204" pitchFamily="34" charset="0"/>
                <a:cs typeface="Arial" panose="020B0604020202020204" pitchFamily="34" charset="0"/>
              </a:rPr>
              <a:t>Biener et al., 2015 and Eling </a:t>
            </a:r>
            <a:r>
              <a:rPr lang="en-US" dirty="0" smtClean="0">
                <a:latin typeface="Arial" panose="020B0604020202020204" pitchFamily="34" charset="0"/>
                <a:cs typeface="Arial" panose="020B0604020202020204" pitchFamily="34" charset="0"/>
              </a:rPr>
              <a:t>&amp; Schnell, 2016, for an overview):</a:t>
            </a: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So </a:t>
            </a:r>
            <a:r>
              <a:rPr lang="en-US" dirty="0">
                <a:latin typeface="Arial" panose="020B0604020202020204" pitchFamily="34" charset="0"/>
                <a:cs typeface="Arial" panose="020B0604020202020204" pitchFamily="34" charset="0"/>
              </a:rPr>
              <a:t>far mainly </a:t>
            </a:r>
            <a:r>
              <a:rPr lang="en-US" dirty="0" smtClean="0">
                <a:latin typeface="Arial" panose="020B0604020202020204" pitchFamily="34" charset="0"/>
                <a:cs typeface="Arial" panose="020B0604020202020204" pitchFamily="34" charset="0"/>
              </a:rPr>
              <a:t>analyzed </a:t>
            </a:r>
            <a:r>
              <a:rPr lang="en-US" dirty="0">
                <a:latin typeface="Arial" panose="020B0604020202020204" pitchFamily="34" charset="0"/>
                <a:cs typeface="Arial" panose="020B0604020202020204" pitchFamily="34" charset="0"/>
              </a:rPr>
              <a:t>from a technical (IT security) perspective.</a:t>
            </a:r>
          </a:p>
          <a:p>
            <a:pPr marL="742950" lvl="1"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How should it be defined? </a:t>
            </a:r>
            <a:r>
              <a:rPr lang="en-US" dirty="0" smtClean="0">
                <a:latin typeface="Arial" panose="020B0604020202020204" pitchFamily="34" charset="0"/>
                <a:cs typeface="Arial" panose="020B0604020202020204" pitchFamily="34" charset="0"/>
              </a:rPr>
              <a:t>man </a:t>
            </a:r>
            <a:r>
              <a:rPr lang="en-US" dirty="0">
                <a:latin typeface="Arial" panose="020B0604020202020204" pitchFamily="34" charset="0"/>
                <a:cs typeface="Arial" panose="020B0604020202020204" pitchFamily="34" charset="0"/>
              </a:rPr>
              <a:t>made, </a:t>
            </a:r>
            <a:r>
              <a:rPr lang="en-US" dirty="0" smtClean="0">
                <a:latin typeface="Arial" panose="020B0604020202020204" pitchFamily="34" charset="0"/>
                <a:cs typeface="Arial" panose="020B0604020202020204" pitchFamily="34" charset="0"/>
              </a:rPr>
              <a:t>data </a:t>
            </a:r>
            <a:r>
              <a:rPr lang="en-US" dirty="0">
                <a:latin typeface="Arial" panose="020B0604020202020204" pitchFamily="34" charset="0"/>
                <a:cs typeface="Arial" panose="020B0604020202020204" pitchFamily="34" charset="0"/>
              </a:rPr>
              <a:t>b</a:t>
            </a:r>
            <a:r>
              <a:rPr lang="en-US" dirty="0" smtClean="0">
                <a:latin typeface="Arial" panose="020B0604020202020204" pitchFamily="34" charset="0"/>
                <a:cs typeface="Arial" panose="020B0604020202020204" pitchFamily="34" charset="0"/>
              </a:rPr>
              <a:t>reaches</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terror</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a:t>
            </a:r>
            <a:r>
              <a:rPr lang="en-US" dirty="0" smtClean="0">
                <a:latin typeface="Arial" panose="020B0604020202020204" pitchFamily="34" charset="0"/>
                <a:cs typeface="Arial" panose="020B0604020202020204" pitchFamily="34" charset="0"/>
              </a:rPr>
              <a:t>yber </a:t>
            </a:r>
            <a:r>
              <a:rPr lang="en-US" dirty="0">
                <a:latin typeface="Arial" panose="020B0604020202020204" pitchFamily="34" charset="0"/>
                <a:cs typeface="Arial" panose="020B0604020202020204" pitchFamily="34" charset="0"/>
              </a:rPr>
              <a:t>war, </a:t>
            </a:r>
            <a:r>
              <a:rPr lang="en-US" dirty="0" smtClean="0">
                <a:latin typeface="Arial" panose="020B0604020202020204" pitchFamily="34" charset="0"/>
                <a:cs typeface="Arial" panose="020B0604020202020204" pitchFamily="34" charset="0"/>
              </a:rPr>
              <a:t>etc.</a:t>
            </a: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Is the data we have so far representative for the future?</a:t>
            </a:r>
          </a:p>
          <a:p>
            <a:pPr marL="1200150" lvl="2"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Fast changing environment </a:t>
            </a:r>
          </a:p>
          <a:p>
            <a:pPr marL="1200150" lvl="2"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Realm of risk </a:t>
            </a:r>
            <a:r>
              <a:rPr lang="en-US" dirty="0" smtClean="0">
                <a:latin typeface="Arial" panose="020B0604020202020204" pitchFamily="34" charset="0"/>
                <a:cs typeface="Arial" panose="020B0604020202020204" pitchFamily="34" charset="0"/>
              </a:rPr>
              <a:t>and</a:t>
            </a:r>
            <a:r>
              <a:rPr lang="en-US"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uncertainty (modelling and parameter risk)?</a:t>
            </a: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Only way out: </a:t>
            </a:r>
            <a:r>
              <a:rPr lang="en-US" dirty="0" smtClean="0">
                <a:latin typeface="Arial" panose="020B0604020202020204" pitchFamily="34" charset="0"/>
                <a:cs typeface="Arial" panose="020B0604020202020204" pitchFamily="34" charset="0"/>
              </a:rPr>
              <a:t>modelling </a:t>
            </a:r>
            <a:r>
              <a:rPr lang="en-US" dirty="0" smtClean="0">
                <a:latin typeface="Arial" panose="020B0604020202020204" pitchFamily="34" charset="0"/>
                <a:cs typeface="Arial" panose="020B0604020202020204" pitchFamily="34" charset="0"/>
              </a:rPr>
              <a:t>based on scenarios?</a:t>
            </a:r>
          </a:p>
          <a:p>
            <a:pPr marL="285750" lvl="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8869" y="2533189"/>
            <a:ext cx="2046838" cy="2817813"/>
          </a:xfrm>
          <a:prstGeom prst="rect">
            <a:avLst/>
          </a:prstGeom>
        </p:spPr>
      </p:pic>
    </p:spTree>
    <p:extLst>
      <p:ext uri="{BB962C8B-B14F-4D97-AF65-F5344CB8AC3E}">
        <p14:creationId xmlns:p14="http://schemas.microsoft.com/office/powerpoint/2010/main" val="2291930419"/>
      </p:ext>
    </p:extLst>
  </p:cSld>
  <p:clrMapOvr>
    <a:masterClrMapping/>
  </p:clrMapOvr>
  <p:transition>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Aim of the Paper</a:t>
            </a:r>
            <a:endParaRPr lang="en-US" dirty="0"/>
          </a:p>
        </p:txBody>
      </p:sp>
      <p:sp>
        <p:nvSpPr>
          <p:cNvPr id="3" name="Textplatzhalter 2"/>
          <p:cNvSpPr>
            <a:spLocks noGrp="1"/>
          </p:cNvSpPr>
          <p:nvPr>
            <p:ph type="body" sz="quarter" idx="10"/>
          </p:nvPr>
        </p:nvSpPr>
        <p:spPr>
          <a:xfrm>
            <a:off x="838201" y="1341438"/>
            <a:ext cx="10101146" cy="4669218"/>
          </a:xfrm>
        </p:spPr>
        <p:txBody>
          <a:bodyPr/>
          <a:lstStyle/>
          <a:p>
            <a:pPr marL="60325" indent="0">
              <a:lnSpc>
                <a:spcPct val="150000"/>
              </a:lnSpc>
              <a:buNone/>
            </a:pPr>
            <a:r>
              <a:rPr lang="en-US" sz="1800" dirty="0"/>
              <a:t>Developing appropriate models for cyber risk is important </a:t>
            </a:r>
            <a:r>
              <a:rPr lang="en-US" sz="1800" dirty="0" smtClean="0"/>
              <a:t>for </a:t>
            </a:r>
          </a:p>
          <a:p>
            <a:pPr marL="765175" lvl="1" indent="-285750">
              <a:lnSpc>
                <a:spcPct val="150000"/>
              </a:lnSpc>
              <a:buFont typeface="Arial" panose="020B0604020202020204" pitchFamily="34" charset="0"/>
              <a:buChar char="•"/>
            </a:pPr>
            <a:r>
              <a:rPr lang="en-US" sz="1800" dirty="0" smtClean="0"/>
              <a:t>policy &amp; regulation,</a:t>
            </a:r>
          </a:p>
          <a:p>
            <a:pPr marL="765175" lvl="1" indent="-285750">
              <a:lnSpc>
                <a:spcPct val="150000"/>
              </a:lnSpc>
              <a:buFont typeface="Arial" panose="020B0604020202020204" pitchFamily="34" charset="0"/>
              <a:buChar char="•"/>
            </a:pPr>
            <a:r>
              <a:rPr lang="en-US" sz="1800" dirty="0" smtClean="0"/>
              <a:t>risk management,</a:t>
            </a:r>
          </a:p>
          <a:p>
            <a:pPr marL="765175" lvl="1" indent="-285750">
              <a:lnSpc>
                <a:spcPct val="150000"/>
              </a:lnSpc>
              <a:buFont typeface="Arial" panose="020B0604020202020204" pitchFamily="34" charset="0"/>
              <a:buChar char="•"/>
            </a:pPr>
            <a:r>
              <a:rPr lang="en-US" sz="1800" dirty="0" smtClean="0"/>
              <a:t>pricing </a:t>
            </a:r>
            <a:r>
              <a:rPr lang="en-US" sz="1800" dirty="0"/>
              <a:t>and </a:t>
            </a:r>
            <a:endParaRPr lang="en-US" sz="1800" dirty="0" smtClean="0"/>
          </a:p>
          <a:p>
            <a:pPr marL="765175" lvl="1" indent="-285750">
              <a:lnSpc>
                <a:spcPct val="150000"/>
              </a:lnSpc>
              <a:buFont typeface="Arial" panose="020B0604020202020204" pitchFamily="34" charset="0"/>
              <a:buChar char="•"/>
            </a:pPr>
            <a:r>
              <a:rPr lang="en-US" sz="1800" dirty="0" smtClean="0"/>
              <a:t>ultimately the development of a cyber insurance market (Eling &amp; Schnell, 2018).  </a:t>
            </a:r>
          </a:p>
          <a:p>
            <a:pPr marL="346075" indent="-285750">
              <a:lnSpc>
                <a:spcPct val="150000"/>
              </a:lnSpc>
              <a:buFont typeface="Arial" panose="020B0604020202020204" pitchFamily="34" charset="0"/>
              <a:buChar char="•"/>
            </a:pPr>
            <a:endParaRPr lang="en-US" sz="1800" dirty="0"/>
          </a:p>
          <a:p>
            <a:pPr marL="60325" indent="0">
              <a:lnSpc>
                <a:spcPct val="150000"/>
              </a:lnSpc>
              <a:buNone/>
            </a:pPr>
            <a:r>
              <a:rPr lang="en-US" sz="1800" dirty="0" smtClean="0"/>
              <a:t>Here </a:t>
            </a:r>
            <a:r>
              <a:rPr lang="en-US" sz="1800" dirty="0" smtClean="0"/>
              <a:t>we apply previous findings to validate insurance regulation models</a:t>
            </a:r>
            <a:r>
              <a:rPr lang="en-US" sz="1800" dirty="0" smtClean="0"/>
              <a:t>:</a:t>
            </a:r>
          </a:p>
          <a:p>
            <a:pPr>
              <a:buFont typeface="Arial" panose="020B0604020202020204" pitchFamily="34" charset="0"/>
              <a:buChar char="•"/>
            </a:pPr>
            <a:endParaRPr lang="en-US" sz="1800" dirty="0" smtClean="0"/>
          </a:p>
          <a:p>
            <a:pPr marL="0" indent="0" algn="ctr">
              <a:buNone/>
            </a:pPr>
            <a:r>
              <a:rPr lang="en-US" dirty="0" smtClean="0"/>
              <a:t>	</a:t>
            </a:r>
            <a:endParaRPr lang="en-US" dirty="0" smtClean="0"/>
          </a:p>
          <a:p>
            <a:pPr marL="0" indent="0">
              <a:buNone/>
            </a:pPr>
            <a:endParaRPr lang="en-US" sz="1800" dirty="0" smtClean="0"/>
          </a:p>
          <a:p>
            <a:pPr marL="0" indent="0">
              <a:buNone/>
            </a:pPr>
            <a:endParaRPr lang="en-US" dirty="0" smtClean="0"/>
          </a:p>
          <a:p>
            <a:pPr marL="0" indent="0">
              <a:buNone/>
            </a:pPr>
            <a:endParaRPr lang="en-US" dirty="0" smtClean="0"/>
          </a:p>
        </p:txBody>
      </p:sp>
      <p:sp>
        <p:nvSpPr>
          <p:cNvPr id="8" name="Textfeld 7"/>
          <p:cNvSpPr txBox="1"/>
          <p:nvPr/>
        </p:nvSpPr>
        <p:spPr>
          <a:xfrm>
            <a:off x="1528299" y="4921951"/>
            <a:ext cx="872095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t>«</a:t>
            </a:r>
            <a:r>
              <a:rPr lang="en-US" dirty="0"/>
              <a:t>Do regulatory </a:t>
            </a:r>
            <a:r>
              <a:rPr lang="en-US" dirty="0" smtClean="0"/>
              <a:t>models </a:t>
            </a:r>
            <a:r>
              <a:rPr lang="en-US" dirty="0"/>
              <a:t>account adequately for the characteristics observed in cyber risk» </a:t>
            </a:r>
          </a:p>
        </p:txBody>
      </p:sp>
    </p:spTree>
    <p:extLst>
      <p:ext uri="{BB962C8B-B14F-4D97-AF65-F5344CB8AC3E}">
        <p14:creationId xmlns:p14="http://schemas.microsoft.com/office/powerpoint/2010/main" val="1825615257"/>
      </p:ext>
    </p:extLst>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bwMode="auto">
          <a:xfrm>
            <a:off x="6666538" y="2595292"/>
            <a:ext cx="3682763" cy="3466769"/>
          </a:xfrm>
          <a:prstGeom prst="rect">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400" b="0" i="0" u="none" strike="noStrike" cap="none" normalizeH="0" baseline="0" smtClean="0">
              <a:ln>
                <a:noFill/>
              </a:ln>
              <a:solidFill>
                <a:schemeClr val="tx1"/>
              </a:solidFill>
              <a:effectLst/>
              <a:latin typeface="Gill Alt One MT" pitchFamily="50" charset="0"/>
            </a:endParaRPr>
          </a:p>
        </p:txBody>
      </p:sp>
      <p:sp>
        <p:nvSpPr>
          <p:cNvPr id="8" name="Rechteck 7"/>
          <p:cNvSpPr/>
          <p:nvPr/>
        </p:nvSpPr>
        <p:spPr bwMode="auto">
          <a:xfrm>
            <a:off x="1702308" y="2622589"/>
            <a:ext cx="3682763" cy="3466769"/>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400" b="0" i="0" u="none" strike="noStrike" cap="none" normalizeH="0" baseline="0" smtClean="0">
              <a:ln>
                <a:noFill/>
              </a:ln>
              <a:solidFill>
                <a:schemeClr val="tx1"/>
              </a:solidFill>
              <a:effectLst/>
              <a:latin typeface="Gill Alt One MT" pitchFamily="50" charset="0"/>
            </a:endParaRPr>
          </a:p>
        </p:txBody>
      </p:sp>
      <p:sp>
        <p:nvSpPr>
          <p:cNvPr id="2" name="Titel 1"/>
          <p:cNvSpPr>
            <a:spLocks noGrp="1"/>
          </p:cNvSpPr>
          <p:nvPr>
            <p:ph type="title"/>
          </p:nvPr>
        </p:nvSpPr>
        <p:spPr/>
        <p:txBody>
          <a:bodyPr/>
          <a:lstStyle/>
          <a:p>
            <a:r>
              <a:rPr lang="en-US" dirty="0" smtClean="0"/>
              <a:t>Cyber Risk Data</a:t>
            </a:r>
            <a:endParaRPr lang="en-US" dirty="0"/>
          </a:p>
        </p:txBody>
      </p:sp>
      <p:sp>
        <p:nvSpPr>
          <p:cNvPr id="3" name="Textplatzhalter 2"/>
          <p:cNvSpPr>
            <a:spLocks noGrp="1"/>
          </p:cNvSpPr>
          <p:nvPr>
            <p:ph type="body" sz="quarter" idx="10"/>
          </p:nvPr>
        </p:nvSpPr>
        <p:spPr>
          <a:xfrm>
            <a:off x="838201" y="1555844"/>
            <a:ext cx="9929884" cy="464025"/>
          </a:xfrm>
        </p:spPr>
        <p:txBody>
          <a:bodyPr/>
          <a:lstStyle/>
          <a:p>
            <a:pPr marL="0" indent="0">
              <a:buNone/>
            </a:pPr>
            <a:r>
              <a:rPr lang="en-US" sz="1800" dirty="0"/>
              <a:t>Cyber risk exposure is modeled based on publicly available data</a:t>
            </a:r>
            <a:r>
              <a:rPr lang="en-US" sz="1800" dirty="0" smtClean="0"/>
              <a:t>:</a:t>
            </a:r>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r>
              <a:rPr lang="en-US" sz="1800" dirty="0" smtClean="0"/>
              <a:t> </a:t>
            </a:r>
            <a:endParaRPr lang="en-US" sz="1800" dirty="0"/>
          </a:p>
          <a:p>
            <a:endParaRPr lang="de-CH"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0179" y="2719534"/>
            <a:ext cx="1387023" cy="1536795"/>
          </a:xfrm>
          <a:prstGeom prst="rect">
            <a:avLst/>
          </a:prstGeom>
        </p:spPr>
      </p:pic>
      <p:sp>
        <p:nvSpPr>
          <p:cNvPr id="5" name="Rechteck 4"/>
          <p:cNvSpPr/>
          <p:nvPr/>
        </p:nvSpPr>
        <p:spPr>
          <a:xfrm>
            <a:off x="6619765" y="4395223"/>
            <a:ext cx="3578185" cy="1338828"/>
          </a:xfrm>
          <a:prstGeom prst="rect">
            <a:avLst/>
          </a:prstGeom>
        </p:spPr>
        <p:txBody>
          <a:bodyPr wrap="square">
            <a:spAutoFit/>
          </a:bodyPr>
          <a:lstStyle/>
          <a:p>
            <a:pPr lvl="1">
              <a:lnSpc>
                <a:spcPct val="150000"/>
              </a:lnSpc>
            </a:pPr>
            <a:r>
              <a:rPr lang="en-US" dirty="0" smtClean="0">
                <a:latin typeface="Arial" panose="020B0604020202020204" pitchFamily="34" charset="0"/>
                <a:cs typeface="Arial" panose="020B0604020202020204" pitchFamily="34" charset="0"/>
              </a:rPr>
              <a:t>Privacy </a:t>
            </a:r>
            <a:r>
              <a:rPr lang="en-US" dirty="0">
                <a:latin typeface="Arial" panose="020B0604020202020204" pitchFamily="34" charset="0"/>
                <a:cs typeface="Arial" panose="020B0604020202020204" pitchFamily="34" charset="0"/>
              </a:rPr>
              <a:t>Rights Clearinghouse (PRC) </a:t>
            </a:r>
            <a:r>
              <a:rPr lang="en-US" dirty="0" smtClean="0">
                <a:latin typeface="Arial" panose="020B0604020202020204" pitchFamily="34" charset="0"/>
                <a:cs typeface="Arial" panose="020B0604020202020204" pitchFamily="34" charset="0"/>
              </a:rPr>
              <a:t>data breaches </a:t>
            </a:r>
            <a:r>
              <a:rPr lang="en-US" dirty="0">
                <a:latin typeface="Arial" panose="020B0604020202020204" pitchFamily="34" charset="0"/>
                <a:cs typeface="Arial" panose="020B0604020202020204" pitchFamily="34" charset="0"/>
              </a:rPr>
              <a:t>(since 2005)</a:t>
            </a:r>
            <a:endParaRPr lang="en-US" dirty="0">
              <a:latin typeface="Arial" panose="020B0604020202020204" pitchFamily="34" charset="0"/>
              <a:cs typeface="Arial" panose="020B0604020202020204" pitchFamily="34" charset="0"/>
            </a:endParaRPr>
          </a:p>
        </p:txBody>
      </p:sp>
      <p:sp>
        <p:nvSpPr>
          <p:cNvPr id="6" name="Rechteck 5"/>
          <p:cNvSpPr/>
          <p:nvPr/>
        </p:nvSpPr>
        <p:spPr>
          <a:xfrm>
            <a:off x="1511513" y="4217799"/>
            <a:ext cx="3833884" cy="1754326"/>
          </a:xfrm>
          <a:prstGeom prst="rect">
            <a:avLst/>
          </a:prstGeom>
        </p:spPr>
        <p:txBody>
          <a:bodyPr wrap="square">
            <a:spAutoFit/>
          </a:bodyPr>
          <a:lstStyle/>
          <a:p>
            <a:pPr lvl="1">
              <a:lnSpc>
                <a:spcPct val="150000"/>
              </a:lnSpc>
            </a:pPr>
            <a:r>
              <a:rPr lang="en-US" dirty="0">
                <a:latin typeface="Arial" panose="020B0604020202020204" pitchFamily="34" charset="0"/>
                <a:cs typeface="Arial" panose="020B0604020202020204" pitchFamily="34" charset="0"/>
              </a:rPr>
              <a:t>SAS </a:t>
            </a:r>
            <a:r>
              <a:rPr lang="en-US" dirty="0" smtClean="0">
                <a:latin typeface="Arial" panose="020B0604020202020204" pitchFamily="34" charset="0"/>
                <a:cs typeface="Arial" panose="020B0604020202020204" pitchFamily="34" charset="0"/>
              </a:rPr>
              <a:t>Op Risk Database: </a:t>
            </a:r>
            <a:r>
              <a:rPr lang="en-US" dirty="0">
                <a:latin typeface="Arial" panose="020B0604020202020204" pitchFamily="34" charset="0"/>
                <a:cs typeface="Arial" panose="020B0604020202020204" pitchFamily="34" charset="0"/>
              </a:rPr>
              <a:t>Cyber </a:t>
            </a:r>
            <a:r>
              <a:rPr lang="en-US" dirty="0" smtClean="0">
                <a:latin typeface="Arial" panose="020B0604020202020204" pitchFamily="34" charset="0"/>
                <a:cs typeface="Arial" panose="020B0604020202020204" pitchFamily="34" charset="0"/>
              </a:rPr>
              <a:t>incidents extracted </a:t>
            </a:r>
            <a:r>
              <a:rPr lang="en-US" dirty="0">
                <a:latin typeface="Arial" panose="020B0604020202020204" pitchFamily="34" charset="0"/>
                <a:cs typeface="Arial" panose="020B0604020202020204" pitchFamily="34" charset="0"/>
              </a:rPr>
              <a:t>from the SAS Operational Risk database (credits to Jan </a:t>
            </a:r>
            <a:r>
              <a:rPr lang="en-US" dirty="0" err="1">
                <a:latin typeface="Arial" panose="020B0604020202020204" pitchFamily="34" charset="0"/>
                <a:cs typeface="Arial" panose="020B0604020202020204" pitchFamily="34" charset="0"/>
              </a:rPr>
              <a:t>Wirfs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5054" y="2772717"/>
            <a:ext cx="1387023" cy="1536795"/>
          </a:xfrm>
          <a:prstGeom prst="rect">
            <a:avLst/>
          </a:prstGeom>
        </p:spPr>
      </p:pic>
      <p:sp>
        <p:nvSpPr>
          <p:cNvPr id="9" name="Textplatzhalter 2"/>
          <p:cNvSpPr txBox="1">
            <a:spLocks/>
          </p:cNvSpPr>
          <p:nvPr/>
        </p:nvSpPr>
        <p:spPr>
          <a:xfrm>
            <a:off x="1702308" y="2181729"/>
            <a:ext cx="3635990" cy="464025"/>
          </a:xfrm>
          <a:prstGeom prst="rect">
            <a:avLst/>
          </a:prstGeom>
        </p:spPr>
        <p:txBody>
          <a:bodyPr/>
          <a:lst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Arial" panose="020B0604020202020204" pitchFamily="34" charset="0"/>
                <a:ea typeface="+mn-ea"/>
                <a:cs typeface="Arial" panose="020B0604020202020204" pitchFamily="34" charset="0"/>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Arial" panose="020B0604020202020204" pitchFamily="34" charset="0"/>
                <a:cs typeface="Arial" panose="020B0604020202020204" pitchFamily="34" charset="0"/>
              </a:defRPr>
            </a:lvl2pPr>
            <a:lvl3pPr marL="1187450"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597025"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4pPr>
            <a:lvl5pPr marL="2005013" indent="-238125"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a:lstStyle>
          <a:p>
            <a:pPr marL="0" indent="0">
              <a:buFont typeface="Wingdings" pitchFamily="2" charset="2"/>
              <a:buNone/>
            </a:pPr>
            <a:r>
              <a:rPr lang="en-US" sz="1800" kern="0" dirty="0" smtClean="0"/>
              <a:t>Baseline</a:t>
            </a:r>
          </a:p>
          <a:p>
            <a:pPr marL="0" indent="0">
              <a:buFont typeface="Wingdings" pitchFamily="2" charset="2"/>
              <a:buNone/>
            </a:pPr>
            <a:endParaRPr lang="en-US" sz="1800" kern="0" dirty="0" smtClean="0"/>
          </a:p>
          <a:p>
            <a:pPr marL="0" indent="0">
              <a:buFont typeface="Wingdings" pitchFamily="2" charset="2"/>
              <a:buNone/>
            </a:pPr>
            <a:endParaRPr lang="en-US" sz="1800" kern="0" dirty="0" smtClean="0"/>
          </a:p>
          <a:p>
            <a:pPr marL="0" indent="0">
              <a:buFont typeface="Wingdings" pitchFamily="2" charset="2"/>
              <a:buNone/>
            </a:pPr>
            <a:endParaRPr lang="en-US" sz="1800" kern="0" dirty="0" smtClean="0"/>
          </a:p>
          <a:p>
            <a:pPr marL="0" indent="0">
              <a:buFont typeface="Wingdings" pitchFamily="2" charset="2"/>
              <a:buNone/>
            </a:pPr>
            <a:endParaRPr lang="en-US" sz="1800" kern="0" dirty="0" smtClean="0"/>
          </a:p>
          <a:p>
            <a:pPr marL="0" indent="0">
              <a:buFont typeface="Wingdings" pitchFamily="2" charset="2"/>
              <a:buNone/>
            </a:pPr>
            <a:r>
              <a:rPr lang="en-US" sz="1800" kern="0" dirty="0" smtClean="0"/>
              <a:t> </a:t>
            </a:r>
          </a:p>
          <a:p>
            <a:endParaRPr lang="de-CH" kern="0" dirty="0"/>
          </a:p>
        </p:txBody>
      </p:sp>
      <p:sp>
        <p:nvSpPr>
          <p:cNvPr id="10" name="Textplatzhalter 2"/>
          <p:cNvSpPr txBox="1">
            <a:spLocks/>
          </p:cNvSpPr>
          <p:nvPr/>
        </p:nvSpPr>
        <p:spPr>
          <a:xfrm>
            <a:off x="6619765" y="2131267"/>
            <a:ext cx="3635990" cy="464025"/>
          </a:xfrm>
          <a:prstGeom prst="rect">
            <a:avLst/>
          </a:prstGeom>
        </p:spPr>
        <p:txBody>
          <a:bodyPr/>
          <a:lst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Arial" panose="020B0604020202020204" pitchFamily="34" charset="0"/>
                <a:ea typeface="+mn-ea"/>
                <a:cs typeface="Arial" panose="020B0604020202020204" pitchFamily="34" charset="0"/>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Arial" panose="020B0604020202020204" pitchFamily="34" charset="0"/>
                <a:cs typeface="Arial" panose="020B0604020202020204" pitchFamily="34" charset="0"/>
              </a:defRPr>
            </a:lvl2pPr>
            <a:lvl3pPr marL="1187450"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597025"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4pPr>
            <a:lvl5pPr marL="2005013" indent="-238125"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a:lstStyle>
          <a:p>
            <a:pPr marL="0" indent="0">
              <a:buFont typeface="Wingdings" pitchFamily="2" charset="2"/>
              <a:buNone/>
            </a:pPr>
            <a:r>
              <a:rPr lang="en-US" sz="1800" kern="0" dirty="0" smtClean="0"/>
              <a:t>Robustness check</a:t>
            </a:r>
          </a:p>
          <a:p>
            <a:pPr marL="0" indent="0">
              <a:buFont typeface="Wingdings" pitchFamily="2" charset="2"/>
              <a:buNone/>
            </a:pPr>
            <a:endParaRPr lang="en-US" sz="1800" kern="0" dirty="0" smtClean="0"/>
          </a:p>
          <a:p>
            <a:pPr marL="0" indent="0">
              <a:buFont typeface="Wingdings" pitchFamily="2" charset="2"/>
              <a:buNone/>
            </a:pPr>
            <a:endParaRPr lang="en-US" sz="1800" kern="0" dirty="0" smtClean="0"/>
          </a:p>
          <a:p>
            <a:pPr marL="0" indent="0">
              <a:buFont typeface="Wingdings" pitchFamily="2" charset="2"/>
              <a:buNone/>
            </a:pPr>
            <a:endParaRPr lang="en-US" sz="1800" kern="0" dirty="0" smtClean="0"/>
          </a:p>
          <a:p>
            <a:pPr marL="0" indent="0">
              <a:buFont typeface="Wingdings" pitchFamily="2" charset="2"/>
              <a:buNone/>
            </a:pPr>
            <a:endParaRPr lang="en-US" sz="1800" kern="0" dirty="0" smtClean="0"/>
          </a:p>
          <a:p>
            <a:pPr marL="0" indent="0">
              <a:buFont typeface="Wingdings" pitchFamily="2" charset="2"/>
              <a:buNone/>
            </a:pPr>
            <a:r>
              <a:rPr lang="en-US" sz="1800" kern="0" dirty="0" smtClean="0"/>
              <a:t> </a:t>
            </a:r>
          </a:p>
          <a:p>
            <a:endParaRPr lang="de-CH" kern="0" dirty="0"/>
          </a:p>
        </p:txBody>
      </p:sp>
    </p:spTree>
    <p:extLst>
      <p:ext uri="{BB962C8B-B14F-4D97-AF65-F5344CB8AC3E}">
        <p14:creationId xmlns:p14="http://schemas.microsoft.com/office/powerpoint/2010/main" val="526073570"/>
      </p:ext>
    </p:extLst>
  </p:cSld>
  <p:clrMapOvr>
    <a:masterClrMapping/>
  </p:clrMapOvr>
  <p:transition>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6825358" y="2397513"/>
            <a:ext cx="5523730" cy="3613144"/>
          </a:xfrm>
          <a:prstGeom prst="rect">
            <a:avLst/>
          </a:prstGeom>
        </p:spPr>
      </p:pic>
      <p:sp>
        <p:nvSpPr>
          <p:cNvPr id="2" name="Titel 1"/>
          <p:cNvSpPr>
            <a:spLocks noGrp="1"/>
          </p:cNvSpPr>
          <p:nvPr>
            <p:ph type="title"/>
          </p:nvPr>
        </p:nvSpPr>
        <p:spPr/>
        <p:txBody>
          <a:bodyPr/>
          <a:lstStyle/>
          <a:p>
            <a:r>
              <a:rPr lang="en-US" dirty="0" smtClean="0"/>
              <a:t>Characteristics of Cyber Risk</a:t>
            </a:r>
            <a:endParaRPr lang="en-US" dirty="0"/>
          </a:p>
        </p:txBody>
      </p:sp>
      <mc:AlternateContent xmlns:mc="http://schemas.openxmlformats.org/markup-compatibility/2006">
        <mc:Choice xmlns:a14="http://schemas.microsoft.com/office/drawing/2010/main" Requires="a14">
          <p:sp>
            <p:nvSpPr>
              <p:cNvPr id="3" name="Textplatzhalter 2"/>
              <p:cNvSpPr>
                <a:spLocks noGrp="1"/>
              </p:cNvSpPr>
              <p:nvPr>
                <p:ph type="body" sz="quarter" idx="10"/>
              </p:nvPr>
            </p:nvSpPr>
            <p:spPr>
              <a:xfrm>
                <a:off x="838200" y="1341438"/>
                <a:ext cx="6789234" cy="4669218"/>
              </a:xfrm>
            </p:spPr>
            <p:txBody>
              <a:bodyPr/>
              <a:lstStyle/>
              <a:p>
                <a:pPr marL="0" lvl="0" indent="0">
                  <a:lnSpc>
                    <a:spcPct val="150000"/>
                  </a:lnSpc>
                  <a:buNone/>
                </a:pPr>
                <a:r>
                  <a:rPr lang="en-US" sz="1800" b="1" kern="1200" dirty="0" smtClean="0"/>
                  <a:t>Preliminary findings</a:t>
                </a:r>
              </a:p>
              <a:p>
                <a:pPr marL="323850" indent="-285750">
                  <a:lnSpc>
                    <a:spcPct val="150000"/>
                  </a:lnSpc>
                  <a:buFont typeface="Arial" panose="020B0604020202020204" pitchFamily="34" charset="0"/>
                  <a:buChar char="•"/>
                </a:pPr>
                <a:r>
                  <a:rPr lang="en-US" sz="1800" kern="1200" dirty="0">
                    <a:ea typeface="+mn-ea"/>
                  </a:rPr>
                  <a:t>Heavy </a:t>
                </a:r>
                <a:r>
                  <a:rPr lang="en-US" sz="1800" kern="1200" dirty="0" smtClean="0">
                    <a:ea typeface="+mn-ea"/>
                  </a:rPr>
                  <a:t>tailed: </a:t>
                </a:r>
                <a:r>
                  <a:rPr lang="en-US" sz="1800" dirty="0"/>
                  <a:t>Power law: </a:t>
                </a:r>
                <a14:m>
                  <m:oMath xmlns:m="http://schemas.openxmlformats.org/officeDocument/2006/math">
                    <m:r>
                      <m:rPr>
                        <m:sty m:val="p"/>
                      </m:rPr>
                      <a:rPr lang="en-US" sz="1800">
                        <a:latin typeface="Cambria Math" panose="02040503050406030204" pitchFamily="18" charset="0"/>
                      </a:rPr>
                      <m:t>P</m:t>
                    </m:r>
                    <m:d>
                      <m:dPr>
                        <m:ctrlPr>
                          <a:rPr lang="en-US" sz="1800" i="1">
                            <a:latin typeface="Cambria Math" panose="02040503050406030204" pitchFamily="18" charset="0"/>
                          </a:rPr>
                        </m:ctrlPr>
                      </m:dPr>
                      <m:e>
                        <m:r>
                          <m:rPr>
                            <m:sty m:val="p"/>
                          </m:rPr>
                          <a:rPr lang="en-US" sz="1800">
                            <a:latin typeface="Cambria Math" panose="02040503050406030204" pitchFamily="18" charset="0"/>
                          </a:rPr>
                          <m:t>Z</m:t>
                        </m:r>
                        <m:r>
                          <a:rPr lang="en-US" sz="1800">
                            <a:latin typeface="Cambria Math" panose="02040503050406030204" pitchFamily="18" charset="0"/>
                          </a:rPr>
                          <m:t>&gt;</m:t>
                        </m:r>
                        <m:r>
                          <m:rPr>
                            <m:sty m:val="p"/>
                          </m:rPr>
                          <a:rPr lang="en-US" sz="1800">
                            <a:latin typeface="Cambria Math" panose="02040503050406030204" pitchFamily="18" charset="0"/>
                          </a:rPr>
                          <m:t>z</m:t>
                        </m:r>
                      </m:e>
                    </m:d>
                    <m:r>
                      <a:rPr lang="en-US" sz="1800">
                        <a:latin typeface="Cambria Math" panose="02040503050406030204" pitchFamily="18" charset="0"/>
                      </a:rPr>
                      <m:t>=</m:t>
                    </m:r>
                    <m:r>
                      <m:rPr>
                        <m:sty m:val="p"/>
                      </m:rPr>
                      <a:rPr lang="en-US" sz="1800">
                        <a:latin typeface="Cambria Math" panose="02040503050406030204" pitchFamily="18" charset="0"/>
                      </a:rPr>
                      <m:t>c</m:t>
                    </m:r>
                    <m:r>
                      <a:rPr lang="en-US" sz="1800" i="1">
                        <a:latin typeface="Cambria Math" panose="02040503050406030204" pitchFamily="18" charset="0"/>
                        <a:ea typeface="Cambria Math" panose="02040503050406030204" pitchFamily="18" charset="0"/>
                      </a:rPr>
                      <m:t>∙</m:t>
                    </m:r>
                    <m:sSup>
                      <m:sSupPr>
                        <m:ctrlPr>
                          <a:rPr lang="en-US" sz="1800" i="1">
                            <a:latin typeface="Cambria Math" panose="02040503050406030204" pitchFamily="18" charset="0"/>
                          </a:rPr>
                        </m:ctrlPr>
                      </m:sSupPr>
                      <m:e>
                        <m:r>
                          <m:rPr>
                            <m:sty m:val="p"/>
                          </m:rPr>
                          <a:rPr lang="en-US" sz="1800">
                            <a:latin typeface="Cambria Math" panose="02040503050406030204" pitchFamily="18" charset="0"/>
                          </a:rPr>
                          <m:t>z</m:t>
                        </m:r>
                      </m:e>
                      <m:sup>
                        <m:r>
                          <a:rPr lang="en-US" sz="1800">
                            <a:latin typeface="Cambria Math" panose="02040503050406030204" pitchFamily="18" charset="0"/>
                          </a:rPr>
                          <m:t>−</m:t>
                        </m:r>
                        <m:r>
                          <m:rPr>
                            <m:sty m:val="p"/>
                          </m:rPr>
                          <a:rPr lang="en-US" sz="1800">
                            <a:latin typeface="Cambria Math" panose="02040503050406030204" pitchFamily="18" charset="0"/>
                          </a:rPr>
                          <m:t>α</m:t>
                        </m:r>
                      </m:sup>
                    </m:sSup>
                    <m:r>
                      <a:rPr lang="en-US" sz="1800" b="0" i="0" smtClean="0">
                        <a:latin typeface="Cambria Math" panose="02040503050406030204" pitchFamily="18" charset="0"/>
                      </a:rPr>
                      <m:t> </m:t>
                    </m:r>
                  </m:oMath>
                </a14:m>
                <a:endParaRPr lang="en-US" sz="1800" kern="1200" dirty="0">
                  <a:ea typeface="+mn-ea"/>
                </a:endParaRPr>
              </a:p>
              <a:p>
                <a:pPr marL="323850" indent="-285750">
                  <a:lnSpc>
                    <a:spcPct val="150000"/>
                  </a:lnSpc>
                  <a:buFont typeface="Arial" panose="020B0604020202020204" pitchFamily="34" charset="0"/>
                  <a:buChar char="•"/>
                </a:pPr>
                <a:endParaRPr lang="en-US" sz="1800" kern="1200" dirty="0" smtClean="0">
                  <a:ea typeface="+mn-ea"/>
                </a:endParaRPr>
              </a:p>
              <a:p>
                <a:pPr marL="38100" indent="0">
                  <a:lnSpc>
                    <a:spcPct val="150000"/>
                  </a:lnSpc>
                  <a:buNone/>
                </a:pPr>
                <a:endParaRPr lang="en-US" sz="1800" kern="1200" dirty="0">
                  <a:ea typeface="+mn-ea"/>
                </a:endParaRPr>
              </a:p>
              <a:p>
                <a:pPr marL="323850" indent="-285750">
                  <a:lnSpc>
                    <a:spcPct val="150000"/>
                  </a:lnSpc>
                  <a:buFont typeface="Arial" panose="020B0604020202020204" pitchFamily="34" charset="0"/>
                  <a:buChar char="•"/>
                </a:pPr>
                <a:endParaRPr lang="en-US" sz="1800" kern="1200" dirty="0" smtClean="0">
                  <a:ea typeface="+mn-ea"/>
                </a:endParaRPr>
              </a:p>
              <a:p>
                <a:pPr marL="323850" indent="-285750">
                  <a:lnSpc>
                    <a:spcPct val="150000"/>
                  </a:lnSpc>
                  <a:buFont typeface="Arial" panose="020B0604020202020204" pitchFamily="34" charset="0"/>
                  <a:buChar char="•"/>
                </a:pPr>
                <a:endParaRPr lang="en-US" sz="1800" kern="1200" dirty="0" smtClean="0">
                  <a:ea typeface="+mn-ea"/>
                </a:endParaRPr>
              </a:p>
              <a:p>
                <a:pPr marL="323850" indent="-285750">
                  <a:lnSpc>
                    <a:spcPct val="150000"/>
                  </a:lnSpc>
                  <a:buFont typeface="Arial" panose="020B0604020202020204" pitchFamily="34" charset="0"/>
                  <a:buChar char="•"/>
                </a:pPr>
                <a:endParaRPr lang="en-US" sz="1800" kern="1200" dirty="0" smtClean="0">
                  <a:ea typeface="+mn-ea"/>
                </a:endParaRPr>
              </a:p>
              <a:p>
                <a:pPr marL="323850" indent="-285750">
                  <a:lnSpc>
                    <a:spcPct val="150000"/>
                  </a:lnSpc>
                  <a:buFont typeface="Arial" panose="020B0604020202020204" pitchFamily="34" charset="0"/>
                  <a:buChar char="•"/>
                </a:pPr>
                <a:r>
                  <a:rPr lang="en-US" sz="1800" kern="1200" dirty="0" smtClean="0">
                    <a:ea typeface="+mn-ea"/>
                  </a:rPr>
                  <a:t>Potentially </a:t>
                </a:r>
                <a:r>
                  <a:rPr lang="en-US" sz="1800" kern="1200" dirty="0">
                    <a:ea typeface="+mn-ea"/>
                  </a:rPr>
                  <a:t>strong and nonlinear </a:t>
                </a:r>
                <a:r>
                  <a:rPr lang="en-US" sz="1800" kern="1200" dirty="0" smtClean="0">
                    <a:ea typeface="+mn-ea"/>
                  </a:rPr>
                  <a:t>dependency (</a:t>
                </a:r>
                <a:r>
                  <a:rPr lang="en-US" sz="1800" kern="1200" dirty="0" err="1"/>
                  <a:t>Böhme</a:t>
                </a:r>
                <a:r>
                  <a:rPr lang="en-US" sz="1800" kern="1200" dirty="0"/>
                  <a:t> et </a:t>
                </a:r>
                <a:r>
                  <a:rPr lang="en-US" sz="1800" kern="1200" dirty="0" smtClean="0"/>
                  <a:t>al., 2006; </a:t>
                </a:r>
                <a:r>
                  <a:rPr lang="en-US" sz="1800" kern="1200" dirty="0" err="1"/>
                  <a:t>Herath</a:t>
                </a:r>
                <a:r>
                  <a:rPr lang="en-US" sz="1800" kern="1200" dirty="0"/>
                  <a:t> et </a:t>
                </a:r>
                <a:r>
                  <a:rPr lang="en-US" sz="1800" kern="1200" dirty="0" smtClean="0"/>
                  <a:t>al., 2011; </a:t>
                </a:r>
                <a:r>
                  <a:rPr lang="en-US" sz="1800" kern="1200" dirty="0" err="1"/>
                  <a:t>Mukhopadhyay</a:t>
                </a:r>
                <a:r>
                  <a:rPr lang="en-US" sz="1800" kern="1200" dirty="0"/>
                  <a:t> et </a:t>
                </a:r>
                <a:r>
                  <a:rPr lang="en-US" sz="1800" kern="1200" dirty="0" smtClean="0"/>
                  <a:t>al., 2013</a:t>
                </a:r>
                <a:r>
                  <a:rPr lang="en-US" sz="1800" kern="1200" dirty="0" smtClean="0"/>
                  <a:t>)</a:t>
                </a:r>
                <a:endParaRPr lang="en-US" sz="1800" kern="1200" dirty="0" smtClean="0">
                  <a:ea typeface="+mn-ea"/>
                </a:endParaRPr>
              </a:p>
            </p:txBody>
          </p:sp>
        </mc:Choice>
        <mc:Fallback>
          <p:sp>
            <p:nvSpPr>
              <p:cNvPr id="3" name="Textplatzhalter 2"/>
              <p:cNvSpPr>
                <a:spLocks noGrp="1" noRot="1" noChangeAspect="1" noMove="1" noResize="1" noEditPoints="1" noAdjustHandles="1" noChangeArrowheads="1" noChangeShapeType="1" noTextEdit="1"/>
              </p:cNvSpPr>
              <p:nvPr>
                <p:ph type="body" sz="quarter" idx="10"/>
              </p:nvPr>
            </p:nvSpPr>
            <p:spPr>
              <a:xfrm>
                <a:off x="838200" y="1341438"/>
                <a:ext cx="6789234" cy="4669218"/>
              </a:xfrm>
              <a:blipFill>
                <a:blip r:embed="rId4"/>
                <a:stretch>
                  <a:fillRect l="-809"/>
                </a:stretch>
              </a:blipFill>
            </p:spPr>
            <p:txBody>
              <a:bodyPr/>
              <a:lstStyle/>
              <a:p>
                <a:r>
                  <a:rPr lang="de-CH">
                    <a:noFill/>
                  </a:rPr>
                  <a:t> </a:t>
                </a:r>
              </a:p>
            </p:txBody>
          </p:sp>
        </mc:Fallback>
      </mc:AlternateContent>
      <mc:AlternateContent xmlns:mc="http://schemas.openxmlformats.org/markup-compatibility/2006">
        <mc:Choice xmlns:a14="http://schemas.microsoft.com/office/drawing/2010/main" Requires="a14">
          <p:graphicFrame>
            <p:nvGraphicFramePr>
              <p:cNvPr id="5" name="Table 3"/>
              <p:cNvGraphicFramePr>
                <a:graphicFrameLocks noGrp="1"/>
              </p:cNvGraphicFramePr>
              <p:nvPr>
                <p:extLst>
                  <p:ext uri="{D42A27DB-BD31-4B8C-83A1-F6EECF244321}">
                    <p14:modId xmlns:p14="http://schemas.microsoft.com/office/powerpoint/2010/main" val="874361202"/>
                  </p:ext>
                </p:extLst>
              </p:nvPr>
            </p:nvGraphicFramePr>
            <p:xfrm>
              <a:off x="1226496" y="2497874"/>
              <a:ext cx="5707730" cy="1447800"/>
            </p:xfrm>
            <a:graphic>
              <a:graphicData uri="http://schemas.openxmlformats.org/drawingml/2006/table">
                <a:tbl>
                  <a:tblPr firstRow="1" bandRow="1">
                    <a:tableStyleId>{2D5ABB26-0587-4C30-8999-92F81FD0307C}</a:tableStyleId>
                  </a:tblPr>
                  <a:tblGrid>
                    <a:gridCol w="2456530">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295592">
                    <a:tc>
                      <a:txBody>
                        <a:bodyPr/>
                        <a:lstStyle/>
                        <a:p>
                          <a:r>
                            <a:rPr lang="en-US" sz="1600" noProof="0" dirty="0" smtClean="0">
                              <a:latin typeface="Arial" panose="020B0604020202020204" pitchFamily="34" charset="0"/>
                              <a:cs typeface="Arial" panose="020B0604020202020204" pitchFamily="34" charset="0"/>
                            </a:rPr>
                            <a:t>Authors</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noProof="0" dirty="0" smtClean="0">
                              <a:latin typeface="Arial" panose="020B0604020202020204" pitchFamily="34" charset="0"/>
                              <a:cs typeface="Arial" panose="020B0604020202020204" pitchFamily="34" charset="0"/>
                            </a:rPr>
                            <a:t>Data</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m:rPr>
                                    <m:sty m:val="p"/>
                                  </m:rPr>
                                  <a:rPr lang="en-US" sz="1600" smtClean="0">
                                    <a:latin typeface="Cambria Math" panose="02040503050406030204" pitchFamily="18" charset="0"/>
                                  </a:rPr>
                                  <m:t>α</m:t>
                                </m:r>
                              </m:oMath>
                            </m:oMathPara>
                          </a14:m>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sz="1600" kern="1200" noProof="0" dirty="0" err="1" smtClean="0">
                              <a:effectLst/>
                              <a:latin typeface="Arial" panose="020B0604020202020204" pitchFamily="34" charset="0"/>
                              <a:cs typeface="Arial" panose="020B0604020202020204" pitchFamily="34" charset="0"/>
                            </a:rPr>
                            <a:t>Maillart</a:t>
                          </a:r>
                          <a:r>
                            <a:rPr lang="en-US" sz="1600" kern="1200" noProof="0" dirty="0" smtClean="0">
                              <a:effectLst/>
                              <a:latin typeface="Arial" panose="020B0604020202020204" pitchFamily="34" charset="0"/>
                              <a:cs typeface="Arial" panose="020B0604020202020204" pitchFamily="34" charset="0"/>
                            </a:rPr>
                            <a:t> et al.</a:t>
                          </a:r>
                          <a:r>
                            <a:rPr lang="en-US" sz="1600" kern="1200" baseline="0" noProof="0" dirty="0" smtClean="0">
                              <a:effectLst/>
                              <a:latin typeface="Arial" panose="020B0604020202020204" pitchFamily="34" charset="0"/>
                              <a:cs typeface="Arial" panose="020B0604020202020204" pitchFamily="34" charset="0"/>
                            </a:rPr>
                            <a:t> (</a:t>
                          </a:r>
                          <a:r>
                            <a:rPr lang="en-US" sz="1600" kern="1200" noProof="0" dirty="0" smtClean="0">
                              <a:effectLst/>
                              <a:latin typeface="Arial" panose="020B0604020202020204" pitchFamily="34" charset="0"/>
                              <a:cs typeface="Arial" panose="020B0604020202020204" pitchFamily="34" charset="0"/>
                            </a:rPr>
                            <a:t>2010)</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effectLst/>
                              <a:latin typeface="Arial" panose="020B0604020202020204" pitchFamily="34" charset="0"/>
                              <a:cs typeface="Arial" panose="020B0604020202020204" pitchFamily="34" charset="0"/>
                            </a:rPr>
                            <a:t>PRC</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1600" noProof="0" dirty="0" smtClean="0">
                              <a:latin typeface="Arial" panose="020B0604020202020204" pitchFamily="34" charset="0"/>
                              <a:cs typeface="Arial" panose="020B0604020202020204" pitchFamily="34" charset="0"/>
                            </a:rPr>
                            <a:t>0.7</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70840">
                    <a:tc>
                      <a:txBody>
                        <a:bodyPr/>
                        <a:lstStyle/>
                        <a:p>
                          <a:r>
                            <a:rPr lang="en-US" sz="1600" kern="1200" noProof="0" dirty="0" smtClean="0">
                              <a:effectLst/>
                              <a:latin typeface="Arial" panose="020B0604020202020204" pitchFamily="34" charset="0"/>
                              <a:cs typeface="Arial" panose="020B0604020202020204" pitchFamily="34" charset="0"/>
                            </a:rPr>
                            <a:t>Edwards</a:t>
                          </a:r>
                          <a:r>
                            <a:rPr lang="en-US" sz="1600" kern="1200" baseline="0" noProof="0" dirty="0" smtClean="0">
                              <a:effectLst/>
                              <a:latin typeface="Arial" panose="020B0604020202020204" pitchFamily="34" charset="0"/>
                              <a:cs typeface="Arial" panose="020B0604020202020204" pitchFamily="34" charset="0"/>
                            </a:rPr>
                            <a:t> et al. (</a:t>
                          </a:r>
                          <a:r>
                            <a:rPr lang="en-US" sz="1600" kern="1200" noProof="0" dirty="0" smtClean="0">
                              <a:effectLst/>
                              <a:latin typeface="Arial" panose="020B0604020202020204" pitchFamily="34" charset="0"/>
                              <a:cs typeface="Arial" panose="020B0604020202020204" pitchFamily="34" charset="0"/>
                            </a:rPr>
                            <a:t>2015)</a:t>
                          </a:r>
                          <a:endParaRPr lang="en-US" sz="1600" noProof="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effectLst/>
                              <a:latin typeface="Arial" panose="020B0604020202020204" pitchFamily="34" charset="0"/>
                              <a:cs typeface="Arial" panose="020B0604020202020204" pitchFamily="34" charset="0"/>
                            </a:rPr>
                            <a:t>PRC</a:t>
                          </a:r>
                          <a:endParaRPr lang="en-US" sz="1600" noProof="0" dirty="0" smtClean="0">
                            <a:latin typeface="Arial" panose="020B0604020202020204" pitchFamily="34" charset="0"/>
                            <a:cs typeface="Arial" panose="020B0604020202020204" pitchFamily="34" charset="0"/>
                          </a:endParaRPr>
                        </a:p>
                      </a:txBody>
                      <a:tcPr/>
                    </a:tc>
                    <a:tc>
                      <a:txBody>
                        <a:bodyPr/>
                        <a:lstStyle/>
                        <a:p>
                          <a:pPr algn="ctr"/>
                          <a:r>
                            <a:rPr lang="en-US" sz="1600" noProof="0" dirty="0" smtClean="0">
                              <a:latin typeface="Arial" panose="020B0604020202020204" pitchFamily="34" charset="0"/>
                              <a:cs typeface="Arial" panose="020B0604020202020204" pitchFamily="34" charset="0"/>
                            </a:rPr>
                            <a:t>0.37-0-57</a:t>
                          </a:r>
                          <a:endParaRPr lang="en-US" sz="16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sz="1600" kern="1200" noProof="0" dirty="0" smtClean="0">
                              <a:effectLst/>
                              <a:latin typeface="Arial" panose="020B0604020202020204" pitchFamily="34" charset="0"/>
                              <a:cs typeface="Arial" panose="020B0604020202020204" pitchFamily="34" charset="0"/>
                            </a:rPr>
                            <a:t>Eling et al.</a:t>
                          </a:r>
                          <a:r>
                            <a:rPr lang="en-US" sz="1600" kern="1200" baseline="0" noProof="0" dirty="0" smtClean="0">
                              <a:effectLst/>
                              <a:latin typeface="Arial" panose="020B0604020202020204" pitchFamily="34" charset="0"/>
                              <a:cs typeface="Arial" panose="020B0604020202020204" pitchFamily="34" charset="0"/>
                            </a:rPr>
                            <a:t> (</a:t>
                          </a:r>
                          <a:r>
                            <a:rPr lang="en-US" sz="1600" kern="1200" noProof="0" dirty="0" smtClean="0">
                              <a:effectLst/>
                              <a:latin typeface="Arial" panose="020B0604020202020204" pitchFamily="34" charset="0"/>
                              <a:cs typeface="Arial" panose="020B0604020202020204" pitchFamily="34" charset="0"/>
                            </a:rPr>
                            <a:t>2016)</a:t>
                          </a:r>
                          <a:endParaRPr lang="en-US" sz="1600" noProof="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600" noProof="0" dirty="0" smtClean="0">
                              <a:latin typeface="Arial" panose="020B0604020202020204" pitchFamily="34" charset="0"/>
                              <a:cs typeface="Arial" panose="020B0604020202020204" pitchFamily="34" charset="0"/>
                            </a:rPr>
                            <a:t>SAS</a:t>
                          </a:r>
                          <a:r>
                            <a:rPr lang="en-US" sz="1600" baseline="0" noProof="0" dirty="0" smtClean="0">
                              <a:latin typeface="Arial" panose="020B0604020202020204" pitchFamily="34" charset="0"/>
                              <a:cs typeface="Arial" panose="020B0604020202020204" pitchFamily="34" charset="0"/>
                            </a:rPr>
                            <a:t> </a:t>
                          </a:r>
                          <a:r>
                            <a:rPr lang="en-US" sz="1600" baseline="0" noProof="0" dirty="0" err="1" smtClean="0">
                              <a:latin typeface="Arial" panose="020B0604020202020204" pitchFamily="34" charset="0"/>
                              <a:cs typeface="Arial" panose="020B0604020202020204" pitchFamily="34" charset="0"/>
                            </a:rPr>
                            <a:t>OpRisk</a:t>
                          </a:r>
                          <a:endParaRPr lang="en-US" sz="1600" noProof="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600" noProof="0" dirty="0" smtClean="0">
                              <a:latin typeface="Arial" panose="020B0604020202020204" pitchFamily="34" charset="0"/>
                              <a:cs typeface="Arial" panose="020B0604020202020204" pitchFamily="34" charset="0"/>
                            </a:rPr>
                            <a:t>0.63</a:t>
                          </a:r>
                          <a:endParaRPr lang="en-US" sz="1600" noProof="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Choice>
        <mc:Fallback>
          <p:graphicFrame>
            <p:nvGraphicFramePr>
              <p:cNvPr id="5" name="Table 3"/>
              <p:cNvGraphicFramePr>
                <a:graphicFrameLocks noGrp="1"/>
              </p:cNvGraphicFramePr>
              <p:nvPr>
                <p:extLst>
                  <p:ext uri="{D42A27DB-BD31-4B8C-83A1-F6EECF244321}">
                    <p14:modId xmlns:p14="http://schemas.microsoft.com/office/powerpoint/2010/main" val="874361202"/>
                  </p:ext>
                </p:extLst>
              </p:nvPr>
            </p:nvGraphicFramePr>
            <p:xfrm>
              <a:off x="1226496" y="2497874"/>
              <a:ext cx="5707730" cy="1447800"/>
            </p:xfrm>
            <a:graphic>
              <a:graphicData uri="http://schemas.openxmlformats.org/drawingml/2006/table">
                <a:tbl>
                  <a:tblPr firstRow="1" bandRow="1">
                    <a:tableStyleId>{2D5ABB26-0587-4C30-8999-92F81FD0307C}</a:tableStyleId>
                  </a:tblPr>
                  <a:tblGrid>
                    <a:gridCol w="2456530">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335280">
                    <a:tc>
                      <a:txBody>
                        <a:bodyPr/>
                        <a:lstStyle/>
                        <a:p>
                          <a:r>
                            <a:rPr lang="en-US" sz="1600" noProof="0" dirty="0" smtClean="0">
                              <a:latin typeface="Arial" panose="020B0604020202020204" pitchFamily="34" charset="0"/>
                              <a:cs typeface="Arial" panose="020B0604020202020204" pitchFamily="34" charset="0"/>
                            </a:rPr>
                            <a:t>Authors</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noProof="0" dirty="0" smtClean="0">
                              <a:latin typeface="Arial" panose="020B0604020202020204" pitchFamily="34" charset="0"/>
                              <a:cs typeface="Arial" panose="020B0604020202020204" pitchFamily="34" charset="0"/>
                            </a:rPr>
                            <a:t>Data</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D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40727" t="-3636" r="-364" b="-345455"/>
                          </a:stretch>
                        </a:blipFill>
                      </a:tcPr>
                    </a:tc>
                    <a:extLst>
                      <a:ext uri="{0D108BD9-81ED-4DB2-BD59-A6C34878D82A}">
                        <a16:rowId xmlns:a16="http://schemas.microsoft.com/office/drawing/2014/main" val="10000"/>
                      </a:ext>
                    </a:extLst>
                  </a:tr>
                  <a:tr h="370840">
                    <a:tc>
                      <a:txBody>
                        <a:bodyPr/>
                        <a:lstStyle/>
                        <a:p>
                          <a:r>
                            <a:rPr lang="en-US" sz="1600" kern="1200" noProof="0" dirty="0" err="1" smtClean="0">
                              <a:effectLst/>
                              <a:latin typeface="Arial" panose="020B0604020202020204" pitchFamily="34" charset="0"/>
                              <a:cs typeface="Arial" panose="020B0604020202020204" pitchFamily="34" charset="0"/>
                            </a:rPr>
                            <a:t>Maillart</a:t>
                          </a:r>
                          <a:r>
                            <a:rPr lang="en-US" sz="1600" kern="1200" noProof="0" dirty="0" smtClean="0">
                              <a:effectLst/>
                              <a:latin typeface="Arial" panose="020B0604020202020204" pitchFamily="34" charset="0"/>
                              <a:cs typeface="Arial" panose="020B0604020202020204" pitchFamily="34" charset="0"/>
                            </a:rPr>
                            <a:t> et al.</a:t>
                          </a:r>
                          <a:r>
                            <a:rPr lang="en-US" sz="1600" kern="1200" baseline="0" noProof="0" dirty="0" smtClean="0">
                              <a:effectLst/>
                              <a:latin typeface="Arial" panose="020B0604020202020204" pitchFamily="34" charset="0"/>
                              <a:cs typeface="Arial" panose="020B0604020202020204" pitchFamily="34" charset="0"/>
                            </a:rPr>
                            <a:t> (</a:t>
                          </a:r>
                          <a:r>
                            <a:rPr lang="en-US" sz="1600" kern="1200" noProof="0" dirty="0" smtClean="0">
                              <a:effectLst/>
                              <a:latin typeface="Arial" panose="020B0604020202020204" pitchFamily="34" charset="0"/>
                              <a:cs typeface="Arial" panose="020B0604020202020204" pitchFamily="34" charset="0"/>
                            </a:rPr>
                            <a:t>2010)</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effectLst/>
                              <a:latin typeface="Arial" panose="020B0604020202020204" pitchFamily="34" charset="0"/>
                              <a:cs typeface="Arial" panose="020B0604020202020204" pitchFamily="34" charset="0"/>
                            </a:rPr>
                            <a:t>PRC</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1600" noProof="0" dirty="0" smtClean="0">
                              <a:latin typeface="Arial" panose="020B0604020202020204" pitchFamily="34" charset="0"/>
                              <a:cs typeface="Arial" panose="020B0604020202020204" pitchFamily="34" charset="0"/>
                            </a:rPr>
                            <a:t>0.7</a:t>
                          </a:r>
                          <a:endParaRPr lang="en-US" sz="1600" noProof="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70840">
                    <a:tc>
                      <a:txBody>
                        <a:bodyPr/>
                        <a:lstStyle/>
                        <a:p>
                          <a:r>
                            <a:rPr lang="en-US" sz="1600" kern="1200" noProof="0" dirty="0" smtClean="0">
                              <a:effectLst/>
                              <a:latin typeface="Arial" panose="020B0604020202020204" pitchFamily="34" charset="0"/>
                              <a:cs typeface="Arial" panose="020B0604020202020204" pitchFamily="34" charset="0"/>
                            </a:rPr>
                            <a:t>Edwards</a:t>
                          </a:r>
                          <a:r>
                            <a:rPr lang="en-US" sz="1600" kern="1200" baseline="0" noProof="0" dirty="0" smtClean="0">
                              <a:effectLst/>
                              <a:latin typeface="Arial" panose="020B0604020202020204" pitchFamily="34" charset="0"/>
                              <a:cs typeface="Arial" panose="020B0604020202020204" pitchFamily="34" charset="0"/>
                            </a:rPr>
                            <a:t> et al. (</a:t>
                          </a:r>
                          <a:r>
                            <a:rPr lang="en-US" sz="1600" kern="1200" noProof="0" dirty="0" smtClean="0">
                              <a:effectLst/>
                              <a:latin typeface="Arial" panose="020B0604020202020204" pitchFamily="34" charset="0"/>
                              <a:cs typeface="Arial" panose="020B0604020202020204" pitchFamily="34" charset="0"/>
                            </a:rPr>
                            <a:t>2015)</a:t>
                          </a:r>
                          <a:endParaRPr lang="en-US" sz="1600" noProof="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smtClean="0">
                              <a:effectLst/>
                              <a:latin typeface="Arial" panose="020B0604020202020204" pitchFamily="34" charset="0"/>
                              <a:cs typeface="Arial" panose="020B0604020202020204" pitchFamily="34" charset="0"/>
                            </a:rPr>
                            <a:t>PRC</a:t>
                          </a:r>
                          <a:endParaRPr lang="en-US" sz="1600" noProof="0" dirty="0" smtClean="0">
                            <a:latin typeface="Arial" panose="020B0604020202020204" pitchFamily="34" charset="0"/>
                            <a:cs typeface="Arial" panose="020B0604020202020204" pitchFamily="34" charset="0"/>
                          </a:endParaRPr>
                        </a:p>
                      </a:txBody>
                      <a:tcPr/>
                    </a:tc>
                    <a:tc>
                      <a:txBody>
                        <a:bodyPr/>
                        <a:lstStyle/>
                        <a:p>
                          <a:pPr algn="ctr"/>
                          <a:r>
                            <a:rPr lang="en-US" sz="1600" noProof="0" dirty="0" smtClean="0">
                              <a:latin typeface="Arial" panose="020B0604020202020204" pitchFamily="34" charset="0"/>
                              <a:cs typeface="Arial" panose="020B0604020202020204" pitchFamily="34" charset="0"/>
                            </a:rPr>
                            <a:t>0.37-0-57</a:t>
                          </a:r>
                          <a:endParaRPr lang="en-US" sz="16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sz="1600" kern="1200" noProof="0" dirty="0" smtClean="0">
                              <a:effectLst/>
                              <a:latin typeface="Arial" panose="020B0604020202020204" pitchFamily="34" charset="0"/>
                              <a:cs typeface="Arial" panose="020B0604020202020204" pitchFamily="34" charset="0"/>
                            </a:rPr>
                            <a:t>Eling et al.</a:t>
                          </a:r>
                          <a:r>
                            <a:rPr lang="en-US" sz="1600" kern="1200" baseline="0" noProof="0" dirty="0" smtClean="0">
                              <a:effectLst/>
                              <a:latin typeface="Arial" panose="020B0604020202020204" pitchFamily="34" charset="0"/>
                              <a:cs typeface="Arial" panose="020B0604020202020204" pitchFamily="34" charset="0"/>
                            </a:rPr>
                            <a:t> (</a:t>
                          </a:r>
                          <a:r>
                            <a:rPr lang="en-US" sz="1600" kern="1200" noProof="0" dirty="0" smtClean="0">
                              <a:effectLst/>
                              <a:latin typeface="Arial" panose="020B0604020202020204" pitchFamily="34" charset="0"/>
                              <a:cs typeface="Arial" panose="020B0604020202020204" pitchFamily="34" charset="0"/>
                            </a:rPr>
                            <a:t>2016)</a:t>
                          </a:r>
                          <a:endParaRPr lang="en-US" sz="1600" noProof="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600" noProof="0" dirty="0" smtClean="0">
                              <a:latin typeface="Arial" panose="020B0604020202020204" pitchFamily="34" charset="0"/>
                              <a:cs typeface="Arial" panose="020B0604020202020204" pitchFamily="34" charset="0"/>
                            </a:rPr>
                            <a:t>SAS</a:t>
                          </a:r>
                          <a:r>
                            <a:rPr lang="en-US" sz="1600" baseline="0" noProof="0" dirty="0" smtClean="0">
                              <a:latin typeface="Arial" panose="020B0604020202020204" pitchFamily="34" charset="0"/>
                              <a:cs typeface="Arial" panose="020B0604020202020204" pitchFamily="34" charset="0"/>
                            </a:rPr>
                            <a:t> </a:t>
                          </a:r>
                          <a:r>
                            <a:rPr lang="en-US" sz="1600" baseline="0" noProof="0" dirty="0" err="1" smtClean="0">
                              <a:latin typeface="Arial" panose="020B0604020202020204" pitchFamily="34" charset="0"/>
                              <a:cs typeface="Arial" panose="020B0604020202020204" pitchFamily="34" charset="0"/>
                            </a:rPr>
                            <a:t>OpRisk</a:t>
                          </a:r>
                          <a:endParaRPr lang="en-US" sz="1600" noProof="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600" noProof="0" dirty="0" smtClean="0">
                              <a:latin typeface="Arial" panose="020B0604020202020204" pitchFamily="34" charset="0"/>
                              <a:cs typeface="Arial" panose="020B0604020202020204" pitchFamily="34" charset="0"/>
                            </a:rPr>
                            <a:t>0.63</a:t>
                          </a:r>
                          <a:endParaRPr lang="en-US" sz="1600" noProof="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Fallback>
      </mc:AlternateContent>
    </p:spTree>
    <p:extLst>
      <p:ext uri="{BB962C8B-B14F-4D97-AF65-F5344CB8AC3E}">
        <p14:creationId xmlns:p14="http://schemas.microsoft.com/office/powerpoint/2010/main" val="3067144366"/>
      </p:ext>
    </p:extLst>
  </p:cSld>
  <p:clrMapOvr>
    <a:masterClrMapping/>
  </p:clrMapOvr>
  <p:transition>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Excursion: Cyber Risk and Diversification </a:t>
            </a:r>
            <a:endParaRPr lang="en-US"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3" name="Textplatzhalter 2"/>
              <p:cNvSpPr>
                <a:spLocks noGrp="1"/>
              </p:cNvSpPr>
              <p:nvPr>
                <p:ph type="body" sz="quarter" idx="10"/>
              </p:nvPr>
            </p:nvSpPr>
            <p:spPr>
              <a:xfrm>
                <a:off x="838201" y="1272209"/>
                <a:ext cx="10420350" cy="4738447"/>
              </a:xfrm>
            </p:spPr>
            <p:txBody>
              <a:bodyPr/>
              <a:lstStyle/>
              <a:p>
                <a:pPr marL="0" indent="0" defTabSz="914400" eaLnBrk="1" hangingPunct="1">
                  <a:lnSpc>
                    <a:spcPct val="150000"/>
                  </a:lnSpc>
                  <a:buNone/>
                  <a:tabLst>
                    <a:tab pos="1524000" algn="l"/>
                  </a:tabLst>
                </a:pPr>
                <a:r>
                  <a:rPr lang="en-US" sz="1800" b="1" kern="1200" dirty="0" smtClean="0"/>
                  <a:t>Simplified approach </a:t>
                </a:r>
              </a:p>
              <a:p>
                <a:pPr marL="419100" lvl="1" indent="0" defTabSz="914400" eaLnBrk="1" hangingPunct="1">
                  <a:lnSpc>
                    <a:spcPct val="150000"/>
                  </a:lnSpc>
                  <a:buNone/>
                  <a:tabLst>
                    <a:tab pos="1524000" algn="l"/>
                  </a:tabLst>
                </a:pPr>
                <a:r>
                  <a:rPr lang="en-US" sz="1800" kern="1200" dirty="0" smtClean="0"/>
                  <a:t>1) Portfolio</a:t>
                </a:r>
                <a:r>
                  <a:rPr lang="en-US" sz="1800" dirty="0" smtClean="0"/>
                  <a:t> </a:t>
                </a:r>
                <a:r>
                  <a:rPr lang="en-US" sz="1800" dirty="0" smtClean="0"/>
                  <a:t>formation:</a:t>
                </a:r>
                <a:endParaRPr lang="en-US" sz="1800" dirty="0"/>
              </a:p>
              <a:p>
                <a:pPr marL="419100" lvl="1" indent="0">
                  <a:buNone/>
                </a:pPr>
                <a14:m>
                  <m:oMathPara xmlns:m="http://schemas.openxmlformats.org/officeDocument/2006/math">
                    <m:oMathParaPr>
                      <m:jc m:val="center"/>
                    </m:oMathParaPr>
                    <m:oMath xmlns:m="http://schemas.openxmlformats.org/officeDocument/2006/math">
                      <m:r>
                        <m:rPr>
                          <m:sty m:val="p"/>
                        </m:rPr>
                        <a:rPr lang="en-US" sz="1800">
                          <a:latin typeface="Cambria Math" panose="02040503050406030204" pitchFamily="18" charset="0"/>
                        </a:rPr>
                        <m:t>X</m:t>
                      </m:r>
                      <m:r>
                        <a:rPr lang="en-US" sz="1800">
                          <a:latin typeface="Cambria Math" panose="02040503050406030204" pitchFamily="18" charset="0"/>
                        </a:rPr>
                        <m:t>=</m:t>
                      </m:r>
                      <m:f>
                        <m:fPr>
                          <m:ctrlPr>
                            <a:rPr lang="en-US" sz="180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𝑛</m:t>
                          </m:r>
                        </m:den>
                      </m:f>
                      <m:nary>
                        <m:naryPr>
                          <m:chr m:val="∑"/>
                          <m:ctrlPr>
                            <a:rPr lang="en-US" sz="1800" i="1" smtClean="0">
                              <a:latin typeface="Cambria Math" panose="02040503050406030204" pitchFamily="18" charset="0"/>
                            </a:rPr>
                          </m:ctrlPr>
                        </m:naryPr>
                        <m:sub>
                          <m:r>
                            <m:rPr>
                              <m:brk m:alnAt="23"/>
                            </m:rPr>
                            <a:rPr lang="en-US" sz="1800" b="0" i="1" smtClean="0">
                              <a:latin typeface="Cambria Math" panose="02040503050406030204" pitchFamily="18" charset="0"/>
                            </a:rPr>
                            <m:t>𝑖</m:t>
                          </m:r>
                          <m:r>
                            <a:rPr lang="en-US" sz="1800" b="0" i="1" smtClean="0">
                              <a:latin typeface="Cambria Math" panose="02040503050406030204" pitchFamily="18" charset="0"/>
                            </a:rPr>
                            <m:t>=1</m:t>
                          </m:r>
                        </m:sub>
                        <m:sup>
                          <m:r>
                            <a:rPr lang="en-US" sz="1800" b="0" i="1" smtClean="0">
                              <a:latin typeface="Cambria Math" panose="02040503050406030204" pitchFamily="18" charset="0"/>
                            </a:rPr>
                            <m:t>𝑛</m:t>
                          </m:r>
                        </m:sup>
                        <m:e>
                          <m:sSub>
                            <m:sSubPr>
                              <m:ctrlPr>
                                <a:rPr lang="en-US" sz="1800" i="1">
                                  <a:latin typeface="Cambria Math" panose="02040503050406030204" pitchFamily="18" charset="0"/>
                                </a:rPr>
                              </m:ctrlPr>
                            </m:sSubPr>
                            <m:e>
                              <m:r>
                                <m:rPr>
                                  <m:sty m:val="p"/>
                                </m:rPr>
                                <a:rPr lang="en-US" sz="1800">
                                  <a:latin typeface="Cambria Math" panose="02040503050406030204" pitchFamily="18" charset="0"/>
                                </a:rPr>
                                <m:t>Z</m:t>
                              </m:r>
                            </m:e>
                            <m:sub>
                              <m:r>
                                <m:rPr>
                                  <m:sty m:val="p"/>
                                </m:rPr>
                                <a:rPr lang="en-US" sz="1800">
                                  <a:latin typeface="Cambria Math" panose="02040503050406030204" pitchFamily="18" charset="0"/>
                                </a:rPr>
                                <m:t>i</m:t>
                              </m:r>
                            </m:sub>
                          </m:sSub>
                        </m:e>
                      </m:nary>
                    </m:oMath>
                  </m:oMathPara>
                </a14:m>
                <a:endParaRPr lang="en-US" sz="1800" kern="1200" dirty="0" smtClean="0"/>
              </a:p>
              <a:p>
                <a:pPr marL="946150" lvl="2" indent="-230188">
                  <a:lnSpc>
                    <a:spcPct val="120000"/>
                  </a:lnSpc>
                  <a:buNone/>
                </a:pPr>
                <a:endParaRPr lang="en-US" sz="1800" kern="1200" dirty="0" smtClean="0"/>
              </a:p>
              <a:p>
                <a:pPr marL="946150" lvl="2" indent="-230188">
                  <a:lnSpc>
                    <a:spcPct val="120000"/>
                  </a:lnSpc>
                  <a:buNone/>
                </a:pPr>
                <a:r>
                  <a:rPr lang="en-US" sz="1800" kern="1200" dirty="0" smtClean="0"/>
                  <a:t>Different </a:t>
                </a:r>
                <a:r>
                  <a:rPr lang="en-US" sz="1800" kern="1200" dirty="0" smtClean="0"/>
                  <a:t>assumptions for: </a:t>
                </a:r>
              </a:p>
              <a:p>
                <a:pPr marL="946150" lvl="3" indent="-230188">
                  <a:lnSpc>
                    <a:spcPct val="120000"/>
                  </a:lnSpc>
                  <a:buFont typeface="Arial" panose="020B0604020202020204" pitchFamily="34" charset="0"/>
                  <a:buChar char="•"/>
                </a:pPr>
                <a:r>
                  <a:rPr lang="en-US" sz="1800" kern="1200" dirty="0" smtClean="0"/>
                  <a:t>the marginal distribution of </a:t>
                </a:r>
                <a14:m>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Z</m:t>
                        </m:r>
                      </m:e>
                      <m:sub>
                        <m:r>
                          <m:rPr>
                            <m:sty m:val="p"/>
                          </m:rPr>
                          <a:rPr lang="en-US" sz="1800">
                            <a:latin typeface="Cambria Math" panose="02040503050406030204" pitchFamily="18" charset="0"/>
                          </a:rPr>
                          <m:t>i</m:t>
                        </m:r>
                      </m:sub>
                    </m:sSub>
                  </m:oMath>
                </a14:m>
                <a:r>
                  <a:rPr lang="en-US" sz="1800" kern="1200" dirty="0" smtClean="0"/>
                  <a:t>: </a:t>
                </a:r>
                <a:r>
                  <a:rPr lang="en-US" sz="1800" kern="1200" dirty="0" smtClean="0"/>
                  <a:t>Kernel, lognormal</a:t>
                </a:r>
                <a:r>
                  <a:rPr lang="en-US" sz="1800" kern="1200" dirty="0"/>
                  <a:t>, </a:t>
                </a:r>
                <a:r>
                  <a:rPr lang="en-US" sz="1800" kern="1200" dirty="0" smtClean="0"/>
                  <a:t>Pareto</a:t>
                </a:r>
              </a:p>
              <a:p>
                <a:pPr marL="946150" lvl="3" indent="-230188">
                  <a:lnSpc>
                    <a:spcPct val="120000"/>
                  </a:lnSpc>
                  <a:buFont typeface="Arial" panose="020B0604020202020204" pitchFamily="34" charset="0"/>
                  <a:buChar char="•"/>
                </a:pPr>
                <a:r>
                  <a:rPr lang="en-US" sz="1800" kern="1200" dirty="0" smtClean="0"/>
                  <a:t>and the dependency between </a:t>
                </a:r>
                <a14:m>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Z</m:t>
                        </m:r>
                      </m:e>
                      <m:sub>
                        <m:r>
                          <m:rPr>
                            <m:sty m:val="p"/>
                          </m:rPr>
                          <a:rPr lang="en-US" sz="1800">
                            <a:latin typeface="Cambria Math" panose="02040503050406030204" pitchFamily="18" charset="0"/>
                          </a:rPr>
                          <m:t>i</m:t>
                        </m:r>
                      </m:sub>
                    </m:sSub>
                  </m:oMath>
                </a14:m>
                <a:r>
                  <a:rPr lang="en-US" sz="1800" kern="1200" dirty="0" smtClean="0"/>
                  <a:t>: </a:t>
                </a:r>
                <a:r>
                  <a:rPr lang="en-US" sz="1800" kern="1200" dirty="0" err="1" smtClean="0"/>
                  <a:t>iid</a:t>
                </a:r>
                <a:r>
                  <a:rPr lang="en-US" sz="1800" kern="1200" dirty="0" smtClean="0"/>
                  <a:t>, Gaus</a:t>
                </a:r>
                <a:r>
                  <a:rPr lang="en-US" sz="1800" kern="1200" dirty="0" smtClean="0"/>
                  <a:t>s, Clayton copula</a:t>
                </a:r>
                <a:endParaRPr lang="en-US" sz="1800" kern="1200" dirty="0" smtClean="0"/>
              </a:p>
              <a:p>
                <a:pPr marL="946150" lvl="3" indent="-230188">
                  <a:lnSpc>
                    <a:spcPct val="120000"/>
                  </a:lnSpc>
                  <a:buFont typeface="Arial" panose="020B0604020202020204" pitchFamily="34" charset="0"/>
                  <a:buChar char="•"/>
                </a:pPr>
                <a:endParaRPr lang="en-US" sz="1800" kern="1200" dirty="0" smtClean="0"/>
              </a:p>
              <a:p>
                <a:pPr marL="419100" lvl="1" indent="0">
                  <a:lnSpc>
                    <a:spcPct val="150000"/>
                  </a:lnSpc>
                  <a:buNone/>
                </a:pPr>
                <a:r>
                  <a:rPr lang="en-US" sz="1800" kern="1200" dirty="0" smtClean="0"/>
                  <a:t>2) </a:t>
                </a:r>
                <a14:m>
                  <m:oMath xmlns:m="http://schemas.openxmlformats.org/officeDocument/2006/math">
                    <m:sSub>
                      <m:sSubPr>
                        <m:ctrlPr>
                          <a:rPr lang="en-US" sz="1800" dirty="0">
                            <a:latin typeface="Cambria Math" panose="02040503050406030204" pitchFamily="18" charset="0"/>
                          </a:rPr>
                        </m:ctrlPr>
                      </m:sSubPr>
                      <m:e>
                        <m:r>
                          <m:rPr>
                            <m:sty m:val="p"/>
                          </m:rPr>
                          <a:rPr lang="de-CH" sz="1800" i="0" dirty="0">
                            <a:latin typeface="Cambria Math" panose="02040503050406030204" pitchFamily="18" charset="0"/>
                          </a:rPr>
                          <m:t>F</m:t>
                        </m:r>
                      </m:e>
                      <m:sub>
                        <m:r>
                          <m:rPr>
                            <m:sty m:val="p"/>
                          </m:rPr>
                          <a:rPr lang="de-CH" sz="1800" i="0" dirty="0">
                            <a:latin typeface="Cambria Math" panose="02040503050406030204" pitchFamily="18" charset="0"/>
                          </a:rPr>
                          <m:t>X</m:t>
                        </m:r>
                      </m:sub>
                    </m:sSub>
                    <m:r>
                      <a:rPr lang="de-CH" sz="1800" i="0" dirty="0">
                        <a:latin typeface="Cambria Math" panose="02040503050406030204" pitchFamily="18" charset="0"/>
                      </a:rPr>
                      <m:t>(</m:t>
                    </m:r>
                    <m:r>
                      <m:rPr>
                        <m:sty m:val="p"/>
                      </m:rPr>
                      <a:rPr lang="de-CH" sz="1800" i="0" dirty="0">
                        <a:latin typeface="Cambria Math" panose="02040503050406030204" pitchFamily="18" charset="0"/>
                      </a:rPr>
                      <m:t>x</m:t>
                    </m:r>
                    <m:r>
                      <a:rPr lang="de-CH" sz="1800" i="0" dirty="0">
                        <a:latin typeface="Cambria Math" panose="02040503050406030204" pitchFamily="18" charset="0"/>
                      </a:rPr>
                      <m:t>)</m:t>
                    </m:r>
                  </m:oMath>
                </a14:m>
                <a:r>
                  <a:rPr lang="en-US" sz="1800" kern="1200" dirty="0" smtClean="0"/>
                  <a:t> is either simulated or </a:t>
                </a:r>
                <a:r>
                  <a:rPr lang="en-US" sz="1800" kern="1200" dirty="0" smtClean="0"/>
                  <a:t>derived </a:t>
                </a:r>
                <a:r>
                  <a:rPr lang="en-US" sz="1800" kern="1200" dirty="0" smtClean="0"/>
                  <a:t>numerically (Panjer recursion</a:t>
                </a:r>
                <a:r>
                  <a:rPr lang="en-US" sz="1800" kern="1200" dirty="0" smtClean="0"/>
                  <a:t>).</a:t>
                </a:r>
                <a:endParaRPr lang="en-US" sz="1800" kern="1200" dirty="0" smtClean="0"/>
              </a:p>
              <a:p>
                <a:pPr marL="684213" lvl="1" indent="-265113">
                  <a:lnSpc>
                    <a:spcPct val="150000"/>
                  </a:lnSpc>
                  <a:buNone/>
                </a:pPr>
                <a:r>
                  <a:rPr lang="en-US" sz="1800" kern="1200" dirty="0" smtClean="0"/>
                  <a:t>3) Finally, </a:t>
                </a:r>
                <a:r>
                  <a:rPr lang="en-US" sz="1800" kern="1200" dirty="0" smtClean="0"/>
                  <a:t>risk measures, such as </a:t>
                </a:r>
                <a14:m>
                  <m:oMath xmlns:m="http://schemas.openxmlformats.org/officeDocument/2006/math">
                    <m:sSub>
                      <m:sSubPr>
                        <m:ctrlPr>
                          <a:rPr lang="en-US" sz="1800" b="0" kern="1200" smtClean="0">
                            <a:latin typeface="Cambria Math" panose="02040503050406030204" pitchFamily="18" charset="0"/>
                          </a:rPr>
                        </m:ctrlPr>
                      </m:sSubPr>
                      <m:e>
                        <m:r>
                          <m:rPr>
                            <m:sty m:val="p"/>
                          </m:rPr>
                          <a:rPr lang="en-US" sz="1800" b="0" i="0" kern="1200" smtClean="0">
                            <a:latin typeface="Cambria Math" panose="02040503050406030204" pitchFamily="18" charset="0"/>
                          </a:rPr>
                          <m:t>VaR</m:t>
                        </m:r>
                      </m:e>
                      <m:sub>
                        <m:r>
                          <m:rPr>
                            <m:sty m:val="p"/>
                          </m:rPr>
                          <a:rPr lang="en-US" sz="1800" b="0" i="0" kern="1200" smtClean="0">
                            <a:latin typeface="Cambria Math" panose="02040503050406030204" pitchFamily="18" charset="0"/>
                          </a:rPr>
                          <m:t>q</m:t>
                        </m:r>
                      </m:sub>
                    </m:sSub>
                    <m:d>
                      <m:dPr>
                        <m:ctrlPr>
                          <a:rPr lang="en-US" sz="1800" b="0" kern="1200" smtClean="0">
                            <a:latin typeface="Cambria Math" panose="02040503050406030204" pitchFamily="18" charset="0"/>
                          </a:rPr>
                        </m:ctrlPr>
                      </m:dPr>
                      <m:e>
                        <m:r>
                          <m:rPr>
                            <m:sty m:val="p"/>
                          </m:rPr>
                          <a:rPr lang="en-US" sz="1800" b="0" i="0" kern="1200" smtClean="0">
                            <a:latin typeface="Cambria Math" panose="02040503050406030204" pitchFamily="18" charset="0"/>
                          </a:rPr>
                          <m:t>X</m:t>
                        </m:r>
                      </m:e>
                    </m:d>
                  </m:oMath>
                </a14:m>
                <a:r>
                  <a:rPr lang="en-US" sz="1800" kern="1200" dirty="0" smtClean="0"/>
                  <a:t>, can be derived.</a:t>
                </a:r>
                <a:endParaRPr lang="en-US" sz="1800" kern="1200" dirty="0" smtClean="0"/>
              </a:p>
            </p:txBody>
          </p:sp>
        </mc:Choice>
        <mc:Fallback>
          <p:sp>
            <p:nvSpPr>
              <p:cNvPr id="3" name="Textplatzhalter 2"/>
              <p:cNvSpPr>
                <a:spLocks noGrp="1" noRot="1" noChangeAspect="1" noMove="1" noResize="1" noEditPoints="1" noAdjustHandles="1" noChangeArrowheads="1" noChangeShapeType="1" noTextEdit="1"/>
              </p:cNvSpPr>
              <p:nvPr>
                <p:ph type="body" sz="quarter" idx="10"/>
              </p:nvPr>
            </p:nvSpPr>
            <p:spPr>
              <a:xfrm>
                <a:off x="838201" y="1272209"/>
                <a:ext cx="10420350" cy="4738447"/>
              </a:xfrm>
              <a:blipFill>
                <a:blip r:embed="rId3"/>
                <a:stretch>
                  <a:fillRect l="-527"/>
                </a:stretch>
              </a:blipFill>
            </p:spPr>
            <p:txBody>
              <a:bodyPr/>
              <a:lstStyle/>
              <a:p>
                <a:r>
                  <a:rPr lang="de-CH">
                    <a:noFill/>
                  </a:rPr>
                  <a:t> </a:t>
                </a:r>
              </a:p>
            </p:txBody>
          </p:sp>
        </mc:Fallback>
      </mc:AlternateContent>
    </p:spTree>
    <p:extLst>
      <p:ext uri="{BB962C8B-B14F-4D97-AF65-F5344CB8AC3E}">
        <p14:creationId xmlns:p14="http://schemas.microsoft.com/office/powerpoint/2010/main" val="2024232783"/>
      </p:ext>
    </p:extLst>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Excursion: Cyber Risk and Diversification </a:t>
            </a:r>
            <a:endParaRPr lang="en-US" dirty="0"/>
          </a:p>
        </p:txBody>
      </p:sp>
      <p:sp>
        <p:nvSpPr>
          <p:cNvPr id="3" name="Textplatzhalter 2"/>
          <p:cNvSpPr>
            <a:spLocks noGrp="1"/>
          </p:cNvSpPr>
          <p:nvPr>
            <p:ph type="body" sz="quarter" idx="10"/>
          </p:nvPr>
        </p:nvSpPr>
        <p:spPr>
          <a:xfrm>
            <a:off x="1009651" y="1203326"/>
            <a:ext cx="5290556" cy="392842"/>
          </a:xfrm>
        </p:spPr>
        <p:txBody>
          <a:bodyPr/>
          <a:lstStyle/>
          <a:p>
            <a:pPr marL="0" indent="0">
              <a:buNone/>
            </a:pPr>
            <a:r>
              <a:rPr lang="en-US" sz="1800" b="1" dirty="0" smtClean="0"/>
              <a:t>Merits of Diversification</a:t>
            </a:r>
            <a:endParaRPr lang="en-US" sz="1800" b="1" dirty="0"/>
          </a:p>
        </p:txBody>
      </p:sp>
      <p:sp>
        <p:nvSpPr>
          <p:cNvPr id="18" name="Textplatzhalter 2"/>
          <p:cNvSpPr txBox="1">
            <a:spLocks/>
          </p:cNvSpPr>
          <p:nvPr/>
        </p:nvSpPr>
        <p:spPr>
          <a:xfrm>
            <a:off x="895351" y="5709080"/>
            <a:ext cx="5290556" cy="392842"/>
          </a:xfrm>
          <a:prstGeom prst="rect">
            <a:avLst/>
          </a:prstGeom>
        </p:spPr>
        <p:txBody>
          <a:bodyPr/>
          <a:lst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Arial" panose="020B0604020202020204" pitchFamily="34" charset="0"/>
                <a:ea typeface="+mn-ea"/>
                <a:cs typeface="Arial" panose="020B0604020202020204" pitchFamily="34" charset="0"/>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Arial" panose="020B0604020202020204" pitchFamily="34" charset="0"/>
                <a:cs typeface="Arial" panose="020B0604020202020204" pitchFamily="34" charset="0"/>
              </a:defRPr>
            </a:lvl2pPr>
            <a:lvl3pPr marL="1187450"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597025"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4pPr>
            <a:lvl5pPr marL="2005013" indent="-238125"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a:lstStyle>
          <a:p>
            <a:pPr marL="0" indent="0" algn="ctr">
              <a:buFont typeface="Wingdings" pitchFamily="2" charset="2"/>
              <a:buNone/>
            </a:pPr>
            <a:r>
              <a:rPr lang="en-US" sz="1800" kern="0" dirty="0" smtClean="0"/>
              <a:t>Independent</a:t>
            </a:r>
            <a:endParaRPr lang="en-US" sz="1800" kern="0" dirty="0"/>
          </a:p>
        </p:txBody>
      </p:sp>
      <p:sp>
        <p:nvSpPr>
          <p:cNvPr id="19" name="Textplatzhalter 2"/>
          <p:cNvSpPr txBox="1">
            <a:spLocks/>
          </p:cNvSpPr>
          <p:nvPr/>
        </p:nvSpPr>
        <p:spPr>
          <a:xfrm>
            <a:off x="6838951" y="5722453"/>
            <a:ext cx="5290556" cy="392842"/>
          </a:xfrm>
          <a:prstGeom prst="rect">
            <a:avLst/>
          </a:prstGeom>
        </p:spPr>
        <p:txBody>
          <a:bodyPr/>
          <a:lst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Arial" panose="020B0604020202020204" pitchFamily="34" charset="0"/>
                <a:ea typeface="+mn-ea"/>
                <a:cs typeface="Arial" panose="020B0604020202020204" pitchFamily="34" charset="0"/>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Arial" panose="020B0604020202020204" pitchFamily="34" charset="0"/>
                <a:cs typeface="Arial" panose="020B0604020202020204" pitchFamily="34" charset="0"/>
              </a:defRPr>
            </a:lvl2pPr>
            <a:lvl3pPr marL="1187450"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597025"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4pPr>
            <a:lvl5pPr marL="2005013" indent="-238125"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a:lstStyle>
          <a:p>
            <a:pPr marL="0" indent="0" algn="ctr">
              <a:buFont typeface="Wingdings" pitchFamily="2" charset="2"/>
              <a:buNone/>
            </a:pPr>
            <a:r>
              <a:rPr lang="en-US" sz="1800" kern="0" dirty="0" smtClean="0"/>
              <a:t>Dependent</a:t>
            </a:r>
            <a:endParaRPr lang="en-US" sz="1800" kern="0" dirty="0"/>
          </a:p>
        </p:txBody>
      </p:sp>
      <p:pic>
        <p:nvPicPr>
          <p:cNvPr id="7" name="Grafik 6"/>
          <p:cNvPicPr/>
          <p:nvPr/>
        </p:nvPicPr>
        <p:blipFill>
          <a:blip r:embed="rId3"/>
          <a:stretch>
            <a:fillRect/>
          </a:stretch>
        </p:blipFill>
        <p:spPr>
          <a:xfrm>
            <a:off x="557848" y="1654394"/>
            <a:ext cx="5513759" cy="4099290"/>
          </a:xfrm>
          <a:prstGeom prst="rect">
            <a:avLst/>
          </a:prstGeom>
        </p:spPr>
      </p:pic>
      <p:pic>
        <p:nvPicPr>
          <p:cNvPr id="9" name="Grafik 8"/>
          <p:cNvPicPr/>
          <p:nvPr/>
        </p:nvPicPr>
        <p:blipFill>
          <a:blip r:embed="rId4"/>
          <a:stretch>
            <a:fillRect/>
          </a:stretch>
        </p:blipFill>
        <p:spPr>
          <a:xfrm>
            <a:off x="6300207" y="1596142"/>
            <a:ext cx="5248593" cy="4157542"/>
          </a:xfrm>
          <a:prstGeom prst="rect">
            <a:avLst/>
          </a:prstGeom>
        </p:spPr>
      </p:pic>
      <mc:AlternateContent xmlns:mc="http://schemas.openxmlformats.org/markup-compatibility/2006">
        <mc:Choice xmlns:a14="http://schemas.microsoft.com/office/drawing/2010/main" Requires="a14">
          <p:sp>
            <p:nvSpPr>
              <p:cNvPr id="4" name="Rechteck 3"/>
              <p:cNvSpPr/>
              <p:nvPr/>
            </p:nvSpPr>
            <p:spPr>
              <a:xfrm>
                <a:off x="3314727" y="2227696"/>
                <a:ext cx="811441" cy="369332"/>
              </a:xfrm>
              <a:prstGeom prst="rect">
                <a:avLst/>
              </a:prstGeom>
            </p:spPr>
            <p:txBody>
              <a:bodyPr wrap="none">
                <a:spAutoFit/>
              </a:bodyPr>
              <a:lstStyle/>
              <a:p>
                <a14:m>
                  <m:oMath xmlns:m="http://schemas.openxmlformats.org/officeDocument/2006/math">
                    <m:r>
                      <m:rPr>
                        <m:sty m:val="p"/>
                      </m:rPr>
                      <a:rPr lang="en-US">
                        <a:latin typeface="Cambria Math" panose="02040503050406030204" pitchFamily="18" charset="0"/>
                      </a:rPr>
                      <m:t>α</m:t>
                    </m:r>
                    <m:r>
                      <a:rPr lang="en-US">
                        <a:latin typeface="Cambria Math" panose="02040503050406030204" pitchFamily="18" charset="0"/>
                      </a:rPr>
                      <m:t>&lt;1</m:t>
                    </m:r>
                  </m:oMath>
                </a14:m>
                <a:r>
                  <a:rPr lang="en-US" dirty="0"/>
                  <a:t> </a:t>
                </a:r>
                <a:endParaRPr lang="de-CH" dirty="0"/>
              </a:p>
            </p:txBody>
          </p:sp>
        </mc:Choice>
        <mc:Fallback>
          <p:sp>
            <p:nvSpPr>
              <p:cNvPr id="4" name="Rechteck 3"/>
              <p:cNvSpPr>
                <a:spLocks noRot="1" noChangeAspect="1" noMove="1" noResize="1" noEditPoints="1" noAdjustHandles="1" noChangeArrowheads="1" noChangeShapeType="1" noTextEdit="1"/>
              </p:cNvSpPr>
              <p:nvPr/>
            </p:nvSpPr>
            <p:spPr>
              <a:xfrm>
                <a:off x="3314727" y="2227696"/>
                <a:ext cx="811441" cy="369332"/>
              </a:xfrm>
              <a:prstGeom prst="rect">
                <a:avLst/>
              </a:prstGeom>
              <a:blipFill>
                <a:blip r:embed="rId5"/>
                <a:stretch>
                  <a:fillRect/>
                </a:stretch>
              </a:blipFill>
            </p:spPr>
            <p:txBody>
              <a:bodyPr/>
              <a:lstStyle/>
              <a:p>
                <a:r>
                  <a:rPr lang="de-CH">
                    <a:noFill/>
                  </a:rPr>
                  <a:t> </a:t>
                </a:r>
              </a:p>
            </p:txBody>
          </p:sp>
        </mc:Fallback>
      </mc:AlternateContent>
    </p:spTree>
    <p:extLst>
      <p:ext uri="{BB962C8B-B14F-4D97-AF65-F5344CB8AC3E}">
        <p14:creationId xmlns:p14="http://schemas.microsoft.com/office/powerpoint/2010/main" val="2713152553"/>
      </p:ext>
    </p:extLst>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Methodology</a:t>
            </a:r>
            <a:endParaRPr lang="de-CH" dirty="0"/>
          </a:p>
        </p:txBody>
      </p:sp>
      <p:sp>
        <p:nvSpPr>
          <p:cNvPr id="3" name="Textplatzhalter 2"/>
          <p:cNvSpPr>
            <a:spLocks noGrp="1"/>
          </p:cNvSpPr>
          <p:nvPr>
            <p:ph type="body" sz="quarter" idx="10"/>
          </p:nvPr>
        </p:nvSpPr>
        <p:spPr/>
        <p:txBody>
          <a:bodyPr/>
          <a:lstStyle/>
          <a:p>
            <a:endParaRPr lang="de-CH" dirty="0"/>
          </a:p>
        </p:txBody>
      </p:sp>
      <p:sp>
        <p:nvSpPr>
          <p:cNvPr id="4" name="TextBox 16"/>
          <p:cNvSpPr txBox="1"/>
          <p:nvPr/>
        </p:nvSpPr>
        <p:spPr>
          <a:xfrm>
            <a:off x="4633733" y="1494311"/>
            <a:ext cx="23622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latin typeface="Arial" pitchFamily="34" charset="0"/>
                <a:cs typeface="Arial" pitchFamily="34" charset="0"/>
              </a:rPr>
              <a:t>Use SAS </a:t>
            </a:r>
            <a:r>
              <a:rPr lang="en-US" sz="1600" dirty="0" err="1" smtClean="0">
                <a:latin typeface="Arial" pitchFamily="34" charset="0"/>
                <a:cs typeface="Arial" pitchFamily="34" charset="0"/>
              </a:rPr>
              <a:t>OpRisk</a:t>
            </a:r>
            <a:r>
              <a:rPr lang="en-US" sz="1600" dirty="0" smtClean="0">
                <a:latin typeface="Arial" pitchFamily="34" charset="0"/>
                <a:cs typeface="Arial" pitchFamily="34" charset="0"/>
              </a:rPr>
              <a:t> data to calibrate models</a:t>
            </a:r>
            <a:endParaRPr lang="en-US" sz="1600" dirty="0">
              <a:latin typeface="Arial" pitchFamily="34" charset="0"/>
              <a:cs typeface="Arial" pitchFamily="34" charset="0"/>
            </a:endParaRPr>
          </a:p>
        </p:txBody>
      </p:sp>
      <mc:AlternateContent xmlns:mc="http://schemas.openxmlformats.org/markup-compatibility/2006">
        <mc:Choice xmlns:a14="http://schemas.microsoft.com/office/drawing/2010/main" Requires="a14">
          <p:sp>
            <p:nvSpPr>
              <p:cNvPr id="5" name="TextBox 17"/>
              <p:cNvSpPr txBox="1"/>
              <p:nvPr/>
            </p:nvSpPr>
            <p:spPr>
              <a:xfrm>
                <a:off x="2581303" y="2735501"/>
                <a:ext cx="2819400" cy="107721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1600" dirty="0" smtClean="0">
                    <a:latin typeface="Arial" pitchFamily="34" charset="0"/>
                    <a:cs typeface="Arial" pitchFamily="34" charset="0"/>
                  </a:rPr>
                  <a:t>Use </a:t>
                </a:r>
                <a:r>
                  <a:rPr lang="en-US" sz="1600" b="1" dirty="0" smtClean="0">
                    <a:latin typeface="Arial" pitchFamily="34" charset="0"/>
                    <a:cs typeface="Arial" pitchFamily="34" charset="0"/>
                  </a:rPr>
                  <a:t>economic</a:t>
                </a:r>
                <a:r>
                  <a:rPr lang="en-US" sz="1600" dirty="0" smtClean="0">
                    <a:latin typeface="Arial" pitchFamily="34" charset="0"/>
                    <a:cs typeface="Arial" pitchFamily="34" charset="0"/>
                  </a:rPr>
                  <a:t> (statistical) model to derive the distribution of the cyber risk </a:t>
                </a:r>
                <a:r>
                  <a:rPr lang="en-US" sz="1600" dirty="0" smtClean="0">
                    <a:latin typeface="Arial" pitchFamily="34" charset="0"/>
                    <a:cs typeface="Arial" pitchFamily="34" charset="0"/>
                  </a:rPr>
                  <a:t>exposure </a:t>
                </a:r>
                <a14:m>
                  <m:oMath xmlns:m="http://schemas.openxmlformats.org/officeDocument/2006/math">
                    <m:r>
                      <m:rPr>
                        <m:sty m:val="p"/>
                      </m:rPr>
                      <a:rPr lang="de-CH" sz="1600" i="0" dirty="0" smtClean="0">
                        <a:latin typeface="Cambria Math" panose="02040503050406030204" pitchFamily="18" charset="0"/>
                        <a:cs typeface="Arial" pitchFamily="34" charset="0"/>
                      </a:rPr>
                      <m:t>X</m:t>
                    </m:r>
                  </m:oMath>
                </a14:m>
                <a:endParaRPr lang="en-US" sz="1600" dirty="0">
                  <a:latin typeface="Arial" pitchFamily="34" charset="0"/>
                  <a:cs typeface="Arial" pitchFamily="34" charset="0"/>
                </a:endParaRPr>
              </a:p>
            </p:txBody>
          </p:sp>
        </mc:Choice>
        <mc:Fallback>
          <p:sp>
            <p:nvSpPr>
              <p:cNvPr id="5" name="TextBox 17"/>
              <p:cNvSpPr txBox="1">
                <a:spLocks noRot="1" noChangeAspect="1" noMove="1" noResize="1" noEditPoints="1" noAdjustHandles="1" noChangeArrowheads="1" noChangeShapeType="1" noTextEdit="1"/>
              </p:cNvSpPr>
              <p:nvPr/>
            </p:nvSpPr>
            <p:spPr>
              <a:xfrm>
                <a:off x="2581303" y="2735501"/>
                <a:ext cx="2819400" cy="1077218"/>
              </a:xfrm>
              <a:prstGeom prst="rect">
                <a:avLst/>
              </a:prstGeom>
              <a:blipFill>
                <a:blip r:embed="rId3"/>
                <a:stretch>
                  <a:fillRect t="-556" b="-5556"/>
                </a:stretch>
              </a:blipFill>
            </p:spPr>
            <p:txBody>
              <a:bodyPr/>
              <a:lstStyle/>
              <a:p>
                <a:r>
                  <a:rPr lang="de-CH">
                    <a:noFill/>
                  </a:rPr>
                  <a:t> </a:t>
                </a:r>
              </a:p>
            </p:txBody>
          </p:sp>
        </mc:Fallback>
      </mc:AlternateContent>
      <mc:AlternateContent xmlns:mc="http://schemas.openxmlformats.org/markup-compatibility/2006">
        <mc:Choice xmlns:a14="http://schemas.microsoft.com/office/drawing/2010/main" Requires="a14">
          <p:sp>
            <p:nvSpPr>
              <p:cNvPr id="6" name="TextBox 18"/>
              <p:cNvSpPr txBox="1"/>
              <p:nvPr/>
            </p:nvSpPr>
            <p:spPr>
              <a:xfrm>
                <a:off x="6386333" y="2887901"/>
                <a:ext cx="2819400" cy="83099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600" dirty="0" smtClean="0">
                    <a:latin typeface="Arial" pitchFamily="34" charset="0"/>
                    <a:cs typeface="Arial" pitchFamily="34" charset="0"/>
                  </a:rPr>
                  <a:t>Use </a:t>
                </a:r>
                <a:r>
                  <a:rPr lang="en-US" sz="1600" b="1" dirty="0" smtClean="0">
                    <a:latin typeface="Arial" pitchFamily="34" charset="0"/>
                    <a:cs typeface="Arial" pitchFamily="34" charset="0"/>
                  </a:rPr>
                  <a:t>regulatory</a:t>
                </a:r>
                <a:r>
                  <a:rPr lang="en-US" sz="1600" dirty="0" smtClean="0">
                    <a:latin typeface="Arial" pitchFamily="34" charset="0"/>
                    <a:cs typeface="Arial" pitchFamily="34" charset="0"/>
                  </a:rPr>
                  <a:t> model to calculate regulatory capital, </a:t>
                </a:r>
                <a14:m>
                  <m:oMath xmlns:m="http://schemas.openxmlformats.org/officeDocument/2006/math">
                    <m:r>
                      <m:rPr>
                        <m:sty m:val="p"/>
                      </m:rPr>
                      <a:rPr lang="de-CH" sz="1600" b="0" i="0" smtClean="0">
                        <a:latin typeface="Cambria Math" panose="02040503050406030204" pitchFamily="18" charset="0"/>
                        <a:cs typeface="Arial" pitchFamily="34" charset="0"/>
                      </a:rPr>
                      <m:t>rc</m:t>
                    </m:r>
                  </m:oMath>
                </a14:m>
                <a:endParaRPr lang="en-US" sz="1600" dirty="0">
                  <a:latin typeface="Arial" pitchFamily="34" charset="0"/>
                  <a:cs typeface="Arial" pitchFamily="34" charset="0"/>
                </a:endParaRPr>
              </a:p>
            </p:txBody>
          </p:sp>
        </mc:Choice>
        <mc:Fallback>
          <p:sp>
            <p:nvSpPr>
              <p:cNvPr id="6" name="TextBox 18"/>
              <p:cNvSpPr txBox="1">
                <a:spLocks noRot="1" noChangeAspect="1" noMove="1" noResize="1" noEditPoints="1" noAdjustHandles="1" noChangeArrowheads="1" noChangeShapeType="1" noTextEdit="1"/>
              </p:cNvSpPr>
              <p:nvPr/>
            </p:nvSpPr>
            <p:spPr>
              <a:xfrm>
                <a:off x="6386333" y="2887901"/>
                <a:ext cx="2819400" cy="830997"/>
              </a:xfrm>
              <a:prstGeom prst="rect">
                <a:avLst/>
              </a:prstGeom>
              <a:blipFill>
                <a:blip r:embed="rId4"/>
                <a:stretch>
                  <a:fillRect t="-714"/>
                </a:stretch>
              </a:blipFill>
            </p:spPr>
            <p:txBody>
              <a:bodyPr/>
              <a:lstStyle/>
              <a:p>
                <a:r>
                  <a:rPr lang="de-CH">
                    <a:noFill/>
                  </a:rPr>
                  <a:t> </a:t>
                </a:r>
              </a:p>
            </p:txBody>
          </p:sp>
        </mc:Fallback>
      </mc:AlternateContent>
      <mc:AlternateContent xmlns:mc="http://schemas.openxmlformats.org/markup-compatibility/2006">
        <mc:Choice xmlns:a14="http://schemas.microsoft.com/office/drawing/2010/main" Requires="a14">
          <p:sp>
            <p:nvSpPr>
              <p:cNvPr id="7" name="TextBox 19"/>
              <p:cNvSpPr txBox="1"/>
              <p:nvPr/>
            </p:nvSpPr>
            <p:spPr>
              <a:xfrm>
                <a:off x="4481333" y="4511647"/>
                <a:ext cx="2819400"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latin typeface="Arial" pitchFamily="34" charset="0"/>
                    <a:cs typeface="Arial" pitchFamily="34" charset="0"/>
                  </a:rPr>
                  <a:t>Compare economic with regulatory model by calculating the survival probability </a:t>
                </a:r>
                <a14:m>
                  <m:oMath xmlns:m="http://schemas.openxmlformats.org/officeDocument/2006/math">
                    <m:sSub>
                      <m:sSubPr>
                        <m:ctrlPr>
                          <a:rPr lang="de-CH" sz="1600" b="0" dirty="0" smtClean="0">
                            <a:latin typeface="Cambria Math" panose="02040503050406030204" pitchFamily="18" charset="0"/>
                            <a:cs typeface="Arial" pitchFamily="34" charset="0"/>
                          </a:rPr>
                        </m:ctrlPr>
                      </m:sSubPr>
                      <m:e>
                        <m:r>
                          <m:rPr>
                            <m:sty m:val="p"/>
                          </m:rPr>
                          <a:rPr lang="de-CH" sz="1600" b="0" i="0" dirty="0" smtClean="0">
                            <a:latin typeface="Cambria Math" panose="02040503050406030204" pitchFamily="18" charset="0"/>
                            <a:cs typeface="Arial" pitchFamily="34" charset="0"/>
                          </a:rPr>
                          <m:t>p</m:t>
                        </m:r>
                      </m:e>
                      <m:sub>
                        <m:r>
                          <m:rPr>
                            <m:sty m:val="p"/>
                          </m:rPr>
                          <a:rPr lang="de-CH" sz="1600" b="0" i="0" dirty="0" smtClean="0">
                            <a:latin typeface="Cambria Math" panose="02040503050406030204" pitchFamily="18" charset="0"/>
                            <a:cs typeface="Arial" pitchFamily="34" charset="0"/>
                          </a:rPr>
                          <m:t>s</m:t>
                        </m:r>
                      </m:sub>
                    </m:sSub>
                    <m:r>
                      <a:rPr lang="de-CH" sz="1600" b="0" i="0" dirty="0" smtClean="0">
                        <a:latin typeface="Cambria Math" panose="02040503050406030204" pitchFamily="18" charset="0"/>
                        <a:cs typeface="Arial" pitchFamily="34" charset="0"/>
                      </a:rPr>
                      <m:t>=</m:t>
                    </m:r>
                    <m:sSup>
                      <m:sSupPr>
                        <m:ctrlPr>
                          <a:rPr lang="de-CH" sz="1600" b="0" dirty="0" smtClean="0">
                            <a:latin typeface="Cambria Math" panose="02040503050406030204" pitchFamily="18" charset="0"/>
                            <a:cs typeface="Arial" pitchFamily="34" charset="0"/>
                          </a:rPr>
                        </m:ctrlPr>
                      </m:sSupPr>
                      <m:e>
                        <m:r>
                          <m:rPr>
                            <m:sty m:val="p"/>
                          </m:rPr>
                          <a:rPr lang="de-CH" sz="1600" b="0" i="0" dirty="0" smtClean="0">
                            <a:latin typeface="Cambria Math" panose="02040503050406030204" pitchFamily="18" charset="0"/>
                            <a:cs typeface="Arial" pitchFamily="34" charset="0"/>
                          </a:rPr>
                          <m:t>RM</m:t>
                        </m:r>
                      </m:e>
                      <m:sup>
                        <m:r>
                          <a:rPr lang="de-CH" sz="1600" b="0" i="0" dirty="0" smtClean="0">
                            <a:latin typeface="Cambria Math" panose="02040503050406030204" pitchFamily="18" charset="0"/>
                            <a:cs typeface="Arial" pitchFamily="34" charset="0"/>
                          </a:rPr>
                          <m:t>−1</m:t>
                        </m:r>
                      </m:sup>
                    </m:sSup>
                    <m:r>
                      <a:rPr lang="de-CH" sz="1600" b="0" i="0" dirty="0" smtClean="0">
                        <a:latin typeface="Cambria Math" panose="02040503050406030204" pitchFamily="18" charset="0"/>
                        <a:cs typeface="Arial" pitchFamily="34" charset="0"/>
                      </a:rPr>
                      <m:t>(</m:t>
                    </m:r>
                    <m:r>
                      <m:rPr>
                        <m:sty m:val="p"/>
                      </m:rPr>
                      <a:rPr lang="de-CH" sz="1600" b="0" i="0" dirty="0" smtClean="0">
                        <a:latin typeface="Cambria Math" panose="02040503050406030204" pitchFamily="18" charset="0"/>
                        <a:cs typeface="Arial" pitchFamily="34" charset="0"/>
                      </a:rPr>
                      <m:t>X</m:t>
                    </m:r>
                    <m:r>
                      <a:rPr lang="de-CH" sz="1600" b="0" i="0" dirty="0" smtClean="0">
                        <a:latin typeface="Cambria Math" panose="02040503050406030204" pitchFamily="18" charset="0"/>
                        <a:cs typeface="Arial" pitchFamily="34" charset="0"/>
                      </a:rPr>
                      <m:t>; </m:t>
                    </m:r>
                    <m:r>
                      <m:rPr>
                        <m:sty m:val="p"/>
                      </m:rPr>
                      <a:rPr lang="de-CH" sz="1600" b="0" i="0" dirty="0" smtClean="0">
                        <a:latin typeface="Cambria Math" panose="02040503050406030204" pitchFamily="18" charset="0"/>
                        <a:cs typeface="Arial" pitchFamily="34" charset="0"/>
                      </a:rPr>
                      <m:t>rc</m:t>
                    </m:r>
                    <m:r>
                      <a:rPr lang="de-CH" sz="1600" b="0" i="0" dirty="0" smtClean="0">
                        <a:latin typeface="Cambria Math" panose="02040503050406030204" pitchFamily="18" charset="0"/>
                        <a:cs typeface="Arial" pitchFamily="34" charset="0"/>
                      </a:rPr>
                      <m:t>)</m:t>
                    </m:r>
                  </m:oMath>
                </a14:m>
                <a:endParaRPr lang="en-US" sz="1600" dirty="0">
                  <a:latin typeface="Arial" pitchFamily="34" charset="0"/>
                  <a:cs typeface="Arial" pitchFamily="34" charset="0"/>
                </a:endParaRPr>
              </a:p>
            </p:txBody>
          </p:sp>
        </mc:Choice>
        <mc:Fallback>
          <p:sp>
            <p:nvSpPr>
              <p:cNvPr id="7" name="TextBox 19"/>
              <p:cNvSpPr txBox="1">
                <a:spLocks noRot="1" noChangeAspect="1" noMove="1" noResize="1" noEditPoints="1" noAdjustHandles="1" noChangeArrowheads="1" noChangeShapeType="1" noTextEdit="1"/>
              </p:cNvSpPr>
              <p:nvPr/>
            </p:nvSpPr>
            <p:spPr>
              <a:xfrm>
                <a:off x="4481333" y="4511647"/>
                <a:ext cx="2819400" cy="1077218"/>
              </a:xfrm>
              <a:prstGeom prst="rect">
                <a:avLst/>
              </a:prstGeom>
              <a:blipFill>
                <a:blip r:embed="rId5"/>
                <a:stretch>
                  <a:fillRect t="-552" b="-4972"/>
                </a:stretch>
              </a:blipFill>
            </p:spPr>
            <p:txBody>
              <a:bodyPr/>
              <a:lstStyle/>
              <a:p>
                <a:r>
                  <a:rPr lang="de-CH">
                    <a:noFill/>
                  </a:rPr>
                  <a:t> </a:t>
                </a:r>
              </a:p>
            </p:txBody>
          </p:sp>
        </mc:Fallback>
      </mc:AlternateContent>
      <p:cxnSp>
        <p:nvCxnSpPr>
          <p:cNvPr id="8" name="Elbow Connector 25"/>
          <p:cNvCxnSpPr>
            <a:stCxn id="4" idx="1"/>
            <a:endCxn id="5" idx="0"/>
          </p:cNvCxnSpPr>
          <p:nvPr/>
        </p:nvCxnSpPr>
        <p:spPr>
          <a:xfrm rot="10800000" flipV="1">
            <a:off x="3991003" y="1786699"/>
            <a:ext cx="642730" cy="94880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Elbow Connector 27"/>
          <p:cNvCxnSpPr>
            <a:stCxn id="4" idx="3"/>
            <a:endCxn id="6" idx="0"/>
          </p:cNvCxnSpPr>
          <p:nvPr/>
        </p:nvCxnSpPr>
        <p:spPr>
          <a:xfrm>
            <a:off x="6995933" y="1786699"/>
            <a:ext cx="800100" cy="110120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Elbow Connector 29"/>
          <p:cNvCxnSpPr>
            <a:stCxn id="5" idx="2"/>
            <a:endCxn id="7" idx="1"/>
          </p:cNvCxnSpPr>
          <p:nvPr/>
        </p:nvCxnSpPr>
        <p:spPr>
          <a:xfrm rot="16200000" flipH="1">
            <a:off x="3617400" y="4186322"/>
            <a:ext cx="1237537" cy="4903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31"/>
          <p:cNvCxnSpPr>
            <a:stCxn id="6" idx="2"/>
            <a:endCxn id="7" idx="3"/>
          </p:cNvCxnSpPr>
          <p:nvPr/>
        </p:nvCxnSpPr>
        <p:spPr>
          <a:xfrm rot="5400000">
            <a:off x="6882704" y="4136927"/>
            <a:ext cx="1331358" cy="4953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2" name="Rechteck 11"/>
              <p:cNvSpPr/>
              <p:nvPr/>
            </p:nvSpPr>
            <p:spPr>
              <a:xfrm>
                <a:off x="8323761" y="3852804"/>
                <a:ext cx="1644232"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m:rPr>
                          <m:sty m:val="p"/>
                        </m:rPr>
                        <a:rPr lang="de-CH" i="0">
                          <a:latin typeface="Cambria Math" panose="02040503050406030204" pitchFamily="18" charset="0"/>
                        </a:rPr>
                        <m:t>rc</m:t>
                      </m:r>
                      <m:r>
                        <a:rPr lang="de-CH" i="0">
                          <a:latin typeface="Cambria Math" panose="02040503050406030204" pitchFamily="18" charset="0"/>
                        </a:rPr>
                        <m:t>=</m:t>
                      </m:r>
                      <m:r>
                        <m:rPr>
                          <m:sty m:val="p"/>
                        </m:rPr>
                        <a:rPr lang="de-CH" i="0">
                          <a:latin typeface="Cambria Math" panose="02040503050406030204" pitchFamily="18" charset="0"/>
                        </a:rPr>
                        <m:t>m</m:t>
                      </m:r>
                      <m:d>
                        <m:dPr>
                          <m:ctrlPr>
                            <a:rPr lang="de-CH">
                              <a:latin typeface="Cambria Math" panose="02040503050406030204" pitchFamily="18" charset="0"/>
                            </a:rPr>
                          </m:ctrlPr>
                        </m:dPr>
                        <m:e>
                          <m:r>
                            <m:rPr>
                              <m:sty m:val="p"/>
                            </m:rPr>
                            <a:rPr lang="de-CH" i="0">
                              <a:latin typeface="Cambria Math" panose="02040503050406030204" pitchFamily="18" charset="0"/>
                            </a:rPr>
                            <m:t>n</m:t>
                          </m:r>
                          <m:r>
                            <a:rPr lang="de-CH" i="0">
                              <a:latin typeface="Cambria Math" panose="02040503050406030204" pitchFamily="18" charset="0"/>
                            </a:rPr>
                            <m:t>,</m:t>
                          </m:r>
                          <m:r>
                            <m:rPr>
                              <m:sty m:val="p"/>
                            </m:rPr>
                            <a:rPr lang="de-CH" i="0">
                              <a:latin typeface="Cambria Math" panose="02040503050406030204" pitchFamily="18" charset="0"/>
                            </a:rPr>
                            <m:t>v</m:t>
                          </m:r>
                          <m:r>
                            <a:rPr lang="de-CH" i="0">
                              <a:latin typeface="Cambria Math" panose="02040503050406030204" pitchFamily="18" charset="0"/>
                            </a:rPr>
                            <m:t>,</m:t>
                          </m:r>
                          <m:r>
                            <m:rPr>
                              <m:sty m:val="p"/>
                            </m:rPr>
                            <a:rPr lang="de-CH" i="0">
                              <a:latin typeface="Cambria Math" panose="02040503050406030204" pitchFamily="18" charset="0"/>
                            </a:rPr>
                            <m:t>s</m:t>
                          </m:r>
                        </m:e>
                      </m:d>
                    </m:oMath>
                  </m:oMathPara>
                </a14:m>
                <a:endParaRPr lang="de-CH" dirty="0"/>
              </a:p>
            </p:txBody>
          </p:sp>
        </mc:Choice>
        <mc:Fallback>
          <p:sp>
            <p:nvSpPr>
              <p:cNvPr id="12" name="Rechteck 11"/>
              <p:cNvSpPr>
                <a:spLocks noRot="1" noChangeAspect="1" noMove="1" noResize="1" noEditPoints="1" noAdjustHandles="1" noChangeArrowheads="1" noChangeShapeType="1" noTextEdit="1"/>
              </p:cNvSpPr>
              <p:nvPr/>
            </p:nvSpPr>
            <p:spPr>
              <a:xfrm>
                <a:off x="8323761" y="3852804"/>
                <a:ext cx="1644232" cy="369332"/>
              </a:xfrm>
              <a:prstGeom prst="rect">
                <a:avLst/>
              </a:prstGeom>
              <a:blipFill>
                <a:blip r:embed="rId6"/>
                <a:stretch>
                  <a:fillRect/>
                </a:stretch>
              </a:blipFill>
            </p:spPr>
            <p:txBody>
              <a:bodyPr/>
              <a:lstStyle/>
              <a:p>
                <a:r>
                  <a:rPr lang="de-CH">
                    <a:noFill/>
                  </a:rPr>
                  <a:t> </a:t>
                </a:r>
              </a:p>
            </p:txBody>
          </p:sp>
        </mc:Fallback>
      </mc:AlternateContent>
      <mc:AlternateContent xmlns:mc="http://schemas.openxmlformats.org/markup-compatibility/2006">
        <mc:Choice xmlns:a14="http://schemas.microsoft.com/office/drawing/2010/main" Requires="a14">
          <p:sp>
            <p:nvSpPr>
              <p:cNvPr id="18" name="Rechteck 17"/>
              <p:cNvSpPr/>
              <p:nvPr/>
            </p:nvSpPr>
            <p:spPr>
              <a:xfrm>
                <a:off x="8449270" y="5087326"/>
                <a:ext cx="2048537" cy="923330"/>
              </a:xfrm>
              <a:prstGeom prst="rect">
                <a:avLst/>
              </a:prstGeom>
            </p:spPr>
            <p:txBody>
              <a:bodyPr wrap="square">
                <a:spAutoFit/>
              </a:bodyPr>
              <a:lstStyle/>
              <a:p>
                <a:pPr>
                  <a:lnSpc>
                    <a:spcPct val="150000"/>
                  </a:lnSpc>
                </a:pPr>
                <a:r>
                  <a:rPr lang="de-CH" b="0" dirty="0" smtClean="0">
                    <a:latin typeface="Cambria Math" panose="02040503050406030204" pitchFamily="18" charset="0"/>
                  </a:rPr>
                  <a:t>e.g. </a:t>
                </a:r>
                <a:r>
                  <a:rPr lang="de-CH" b="0" dirty="0" err="1" smtClean="0">
                    <a:latin typeface="Cambria Math" panose="02040503050406030204" pitchFamily="18" charset="0"/>
                  </a:rPr>
                  <a:t>rc</a:t>
                </a:r>
                <a:r>
                  <a:rPr lang="de-CH" b="0" dirty="0" smtClean="0">
                    <a:latin typeface="Cambria Math" panose="02040503050406030204" pitchFamily="18" charset="0"/>
                  </a:rPr>
                  <a:t>=</a:t>
                </a:r>
                <a:r>
                  <a:rPr lang="de-CH" b="0" dirty="0" err="1" smtClean="0">
                    <a:latin typeface="Cambria Math" panose="02040503050406030204" pitchFamily="18" charset="0"/>
                  </a:rPr>
                  <a:t>VaR</a:t>
                </a:r>
                <a:r>
                  <a:rPr lang="de-CH" b="0" dirty="0" smtClean="0">
                    <a:latin typeface="Cambria Math" panose="02040503050406030204" pitchFamily="18" charset="0"/>
                  </a:rPr>
                  <a:t>(X, </a:t>
                </a:r>
                <a14:m>
                  <m:oMath xmlns:m="http://schemas.openxmlformats.org/officeDocument/2006/math">
                    <m:sSub>
                      <m:sSubPr>
                        <m:ctrlPr>
                          <a:rPr lang="de-CH" i="1" dirty="0">
                            <a:latin typeface="Cambria Math" panose="02040503050406030204" pitchFamily="18" charset="0"/>
                            <a:cs typeface="Arial" pitchFamily="34" charset="0"/>
                          </a:rPr>
                        </m:ctrlPr>
                      </m:sSubPr>
                      <m:e>
                        <m:r>
                          <m:rPr>
                            <m:sty m:val="p"/>
                          </m:rPr>
                          <a:rPr lang="de-CH" dirty="0">
                            <a:latin typeface="Cambria Math" panose="02040503050406030204" pitchFamily="18" charset="0"/>
                            <a:cs typeface="Arial" pitchFamily="34" charset="0"/>
                          </a:rPr>
                          <m:t>p</m:t>
                        </m:r>
                      </m:e>
                      <m:sub>
                        <m:r>
                          <m:rPr>
                            <m:sty m:val="p"/>
                          </m:rPr>
                          <a:rPr lang="de-CH" dirty="0">
                            <a:latin typeface="Cambria Math" panose="02040503050406030204" pitchFamily="18" charset="0"/>
                            <a:cs typeface="Arial" pitchFamily="34" charset="0"/>
                          </a:rPr>
                          <m:t>s</m:t>
                        </m:r>
                      </m:sub>
                    </m:sSub>
                  </m:oMath>
                </a14:m>
                <a:r>
                  <a:rPr lang="de-CH" b="0" dirty="0" smtClean="0">
                    <a:latin typeface="Cambria Math" panose="02040503050406030204" pitchFamily="18" charset="0"/>
                  </a:rPr>
                  <a:t>):</a:t>
                </a:r>
              </a:p>
              <a:p>
                <a:pPr>
                  <a:lnSpc>
                    <a:spcPct val="150000"/>
                  </a:lnSpc>
                </a:pPr>
                <a14:m>
                  <m:oMathPara xmlns:m="http://schemas.openxmlformats.org/officeDocument/2006/math">
                    <m:oMathParaPr>
                      <m:jc m:val="centerGroup"/>
                    </m:oMathParaPr>
                    <m:oMath xmlns:m="http://schemas.openxmlformats.org/officeDocument/2006/math">
                      <m:sSub>
                        <m:sSubPr>
                          <m:ctrlPr>
                            <a:rPr lang="de-CH" dirty="0">
                              <a:latin typeface="Cambria Math" panose="02040503050406030204" pitchFamily="18" charset="0"/>
                              <a:cs typeface="Arial" pitchFamily="34" charset="0"/>
                            </a:rPr>
                          </m:ctrlPr>
                        </m:sSubPr>
                        <m:e>
                          <m:r>
                            <m:rPr>
                              <m:sty m:val="p"/>
                            </m:rPr>
                            <a:rPr lang="de-CH" i="0" dirty="0">
                              <a:latin typeface="Cambria Math" panose="02040503050406030204" pitchFamily="18" charset="0"/>
                              <a:cs typeface="Arial" pitchFamily="34" charset="0"/>
                            </a:rPr>
                            <m:t>p</m:t>
                          </m:r>
                        </m:e>
                        <m:sub>
                          <m:r>
                            <m:rPr>
                              <m:sty m:val="p"/>
                            </m:rPr>
                            <a:rPr lang="de-CH" i="0" dirty="0">
                              <a:latin typeface="Cambria Math" panose="02040503050406030204" pitchFamily="18" charset="0"/>
                              <a:cs typeface="Arial" pitchFamily="34" charset="0"/>
                            </a:rPr>
                            <m:t>s</m:t>
                          </m:r>
                        </m:sub>
                      </m:sSub>
                      <m:r>
                        <a:rPr lang="de-CH" b="0" i="0" smtClean="0">
                          <a:latin typeface="Cambria Math" panose="02040503050406030204" pitchFamily="18" charset="0"/>
                        </a:rPr>
                        <m:t>=</m:t>
                      </m:r>
                      <m:sSup>
                        <m:sSupPr>
                          <m:ctrlPr>
                            <a:rPr lang="de-CH" b="0" smtClean="0">
                              <a:latin typeface="Cambria Math" panose="02040503050406030204" pitchFamily="18" charset="0"/>
                            </a:rPr>
                          </m:ctrlPr>
                        </m:sSupPr>
                        <m:e>
                          <m:r>
                            <m:rPr>
                              <m:sty m:val="p"/>
                            </m:rPr>
                            <a:rPr lang="de-CH" b="0" i="0" smtClean="0">
                              <a:latin typeface="Cambria Math" panose="02040503050406030204" pitchFamily="18" charset="0"/>
                            </a:rPr>
                            <m:t>VaR</m:t>
                          </m:r>
                        </m:e>
                        <m:sup>
                          <m:r>
                            <a:rPr lang="de-CH" b="0" i="0" smtClean="0">
                              <a:latin typeface="Cambria Math" panose="02040503050406030204" pitchFamily="18" charset="0"/>
                            </a:rPr>
                            <m:t>−1</m:t>
                          </m:r>
                        </m:sup>
                      </m:sSup>
                      <m:r>
                        <a:rPr lang="de-CH" b="0" i="0" smtClean="0">
                          <a:latin typeface="Cambria Math" panose="02040503050406030204" pitchFamily="18" charset="0"/>
                        </a:rPr>
                        <m:t>(</m:t>
                      </m:r>
                      <m:r>
                        <m:rPr>
                          <m:sty m:val="p"/>
                        </m:rPr>
                        <a:rPr lang="de-CH" b="0" i="0" smtClean="0">
                          <a:latin typeface="Cambria Math" panose="02040503050406030204" pitchFamily="18" charset="0"/>
                        </a:rPr>
                        <m:t>X</m:t>
                      </m:r>
                      <m:r>
                        <a:rPr lang="de-CH" b="0" i="0" smtClean="0">
                          <a:latin typeface="Cambria Math" panose="02040503050406030204" pitchFamily="18" charset="0"/>
                        </a:rPr>
                        <m:t>,</m:t>
                      </m:r>
                      <m:r>
                        <m:rPr>
                          <m:sty m:val="p"/>
                        </m:rPr>
                        <a:rPr lang="de-CH" b="0" i="0" smtClean="0">
                          <a:latin typeface="Cambria Math" panose="02040503050406030204" pitchFamily="18" charset="0"/>
                        </a:rPr>
                        <m:t>rc</m:t>
                      </m:r>
                      <m:r>
                        <a:rPr lang="de-CH" b="0" i="0" smtClean="0">
                          <a:latin typeface="Cambria Math" panose="02040503050406030204" pitchFamily="18" charset="0"/>
                        </a:rPr>
                        <m:t>)</m:t>
                      </m:r>
                    </m:oMath>
                  </m:oMathPara>
                </a14:m>
                <a:endParaRPr lang="de-CH" dirty="0"/>
              </a:p>
            </p:txBody>
          </p:sp>
        </mc:Choice>
        <mc:Fallback>
          <p:sp>
            <p:nvSpPr>
              <p:cNvPr id="18" name="Rechteck 17"/>
              <p:cNvSpPr>
                <a:spLocks noRot="1" noChangeAspect="1" noMove="1" noResize="1" noEditPoints="1" noAdjustHandles="1" noChangeArrowheads="1" noChangeShapeType="1" noTextEdit="1"/>
              </p:cNvSpPr>
              <p:nvPr/>
            </p:nvSpPr>
            <p:spPr>
              <a:xfrm>
                <a:off x="8449270" y="5087326"/>
                <a:ext cx="2048537" cy="923330"/>
              </a:xfrm>
              <a:prstGeom prst="rect">
                <a:avLst/>
              </a:prstGeom>
              <a:blipFill>
                <a:blip r:embed="rId7"/>
                <a:stretch>
                  <a:fillRect l="-2381"/>
                </a:stretch>
              </a:blipFill>
            </p:spPr>
            <p:txBody>
              <a:bodyPr/>
              <a:lstStyle/>
              <a:p>
                <a:r>
                  <a:rPr lang="de-CH">
                    <a:noFill/>
                  </a:rPr>
                  <a:t> </a:t>
                </a:r>
              </a:p>
            </p:txBody>
          </p:sp>
        </mc:Fallback>
      </mc:AlternateContent>
    </p:spTree>
    <p:extLst>
      <p:ext uri="{BB962C8B-B14F-4D97-AF65-F5344CB8AC3E}">
        <p14:creationId xmlns:p14="http://schemas.microsoft.com/office/powerpoint/2010/main" val="3357944360"/>
      </p:ext>
    </p:extLst>
  </p:cSld>
  <p:clrMapOvr>
    <a:masterClrMapping/>
  </p:clrMapOvr>
  <p:transition>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Methodology</a:t>
            </a:r>
            <a:endParaRPr lang="en-US" dirty="0"/>
          </a:p>
        </p:txBody>
      </p:sp>
      <mc:AlternateContent xmlns:mc="http://schemas.openxmlformats.org/markup-compatibility/2006">
        <mc:Choice xmlns:a14="http://schemas.microsoft.com/office/drawing/2010/main" Requires="a14">
          <p:sp>
            <p:nvSpPr>
              <p:cNvPr id="3" name="Textplatzhalter 2"/>
              <p:cNvSpPr>
                <a:spLocks noGrp="1"/>
              </p:cNvSpPr>
              <p:nvPr>
                <p:ph type="body" sz="quarter" idx="10"/>
              </p:nvPr>
            </p:nvSpPr>
            <p:spPr>
              <a:xfrm>
                <a:off x="838200" y="1119115"/>
                <a:ext cx="10683875" cy="5104263"/>
              </a:xfrm>
            </p:spPr>
            <p:txBody>
              <a:bodyPr/>
              <a:lstStyle/>
              <a:p>
                <a:pPr marL="0" indent="0">
                  <a:lnSpc>
                    <a:spcPct val="150000"/>
                  </a:lnSpc>
                  <a:buNone/>
                </a:pPr>
                <a:r>
                  <a:rPr lang="en-US" sz="1800" b="1" dirty="0" smtClean="0"/>
                  <a:t>Economic model (portfolio formation revised)</a:t>
                </a:r>
              </a:p>
              <a:p>
                <a:pPr marL="762000" lvl="1" indent="-342900">
                  <a:lnSpc>
                    <a:spcPct val="130000"/>
                  </a:lnSpc>
                  <a:buFont typeface="+mj-lt"/>
                  <a:buAutoNum type="arabicParenR"/>
                </a:pPr>
                <a:r>
                  <a:rPr lang="en-US" sz="1800" dirty="0"/>
                  <a:t>L</a:t>
                </a:r>
                <a:r>
                  <a:rPr lang="en-US" sz="1800" dirty="0" smtClean="0"/>
                  <a:t>oss </a:t>
                </a:r>
                <a:r>
                  <a:rPr lang="en-US" sz="1800" dirty="0"/>
                  <a:t>distribution </a:t>
                </a:r>
                <a:r>
                  <a:rPr lang="en-US" sz="1800" dirty="0" smtClean="0"/>
                  <a:t>approach (cover </a:t>
                </a:r>
                <a:r>
                  <a:rPr lang="en-US" sz="1800" dirty="0"/>
                  <a:t>limits </a:t>
                </a:r>
                <a:r>
                  <a:rPr lang="en-US" sz="1800" dirty="0" smtClean="0"/>
                  <a:t>l): </a:t>
                </a:r>
                <a:endParaRPr lang="en-US" sz="1800" i="1" dirty="0" smtClean="0"/>
              </a:p>
              <a:p>
                <a:pPr marL="419100" lvl="1" indent="0">
                  <a:lnSpc>
                    <a:spcPct val="130000"/>
                  </a:lnSpc>
                  <a:spcBef>
                    <a:spcPts val="0"/>
                  </a:spcBef>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X</m:t>
                          </m:r>
                        </m:e>
                        <m:sub>
                          <m:r>
                            <m:rPr>
                              <m:sty m:val="p"/>
                            </m:rPr>
                            <a:rPr lang="en-US" sz="1800">
                              <a:latin typeface="Cambria Math" panose="02040503050406030204" pitchFamily="18" charset="0"/>
                            </a:rPr>
                            <m:t>l</m:t>
                          </m:r>
                        </m:sub>
                      </m:sSub>
                      <m:r>
                        <a:rPr lang="en-US" sz="1800">
                          <a:latin typeface="Cambria Math" panose="02040503050406030204" pitchFamily="18" charset="0"/>
                        </a:rPr>
                        <m:t>=</m:t>
                      </m:r>
                      <m:nary>
                        <m:naryPr>
                          <m:chr m:val="∑"/>
                          <m:limLoc m:val="undOvr"/>
                          <m:ctrlPr>
                            <a:rPr lang="en-US" sz="1800" i="1">
                              <a:latin typeface="Cambria Math" panose="02040503050406030204" pitchFamily="18" charset="0"/>
                            </a:rPr>
                          </m:ctrlPr>
                        </m:naryPr>
                        <m:sub>
                          <m:r>
                            <m:rPr>
                              <m:sty m:val="p"/>
                            </m:rPr>
                            <a:rPr lang="en-US" sz="1800">
                              <a:latin typeface="Cambria Math" panose="02040503050406030204" pitchFamily="18" charset="0"/>
                            </a:rPr>
                            <m:t>i</m:t>
                          </m:r>
                          <m:r>
                            <a:rPr lang="en-US" sz="1800">
                              <a:latin typeface="Cambria Math" panose="02040503050406030204" pitchFamily="18" charset="0"/>
                            </a:rPr>
                            <m:t>=0</m:t>
                          </m:r>
                        </m:sub>
                        <m:sup>
                          <m:r>
                            <a:rPr lang="en-US" sz="1800" b="1" i="1">
                              <a:latin typeface="Cambria Math" panose="02040503050406030204" pitchFamily="18" charset="0"/>
                            </a:rPr>
                            <m:t>𝑵</m:t>
                          </m:r>
                        </m:sup>
                        <m:e>
                          <m:sSub>
                            <m:sSubPr>
                              <m:ctrlPr>
                                <a:rPr lang="en-US" sz="1800">
                                  <a:latin typeface="Cambria Math" panose="02040503050406030204" pitchFamily="18" charset="0"/>
                                </a:rPr>
                              </m:ctrlPr>
                            </m:sSubPr>
                            <m:e>
                              <m:r>
                                <m:rPr>
                                  <m:sty m:val="p"/>
                                </m:rPr>
                                <a:rPr lang="en-US" sz="1800" b="0" i="0">
                                  <a:latin typeface="Cambria Math" panose="02040503050406030204" pitchFamily="18" charset="0"/>
                                </a:rPr>
                                <m:t>min</m:t>
                              </m:r>
                              <m:r>
                                <a:rPr lang="en-US" sz="1800" b="0" i="0">
                                  <a:latin typeface="Cambria Math" panose="02040503050406030204" pitchFamily="18" charset="0"/>
                                </a:rPr>
                                <m:t>{</m:t>
                              </m:r>
                              <m:r>
                                <m:rPr>
                                  <m:sty m:val="p"/>
                                </m:rPr>
                                <a:rPr lang="en-US" sz="1800" b="0" i="0">
                                  <a:latin typeface="Cambria Math" panose="02040503050406030204" pitchFamily="18" charset="0"/>
                                </a:rPr>
                                <m:t>Z</m:t>
                              </m:r>
                            </m:e>
                            <m:sub>
                              <m:r>
                                <m:rPr>
                                  <m:sty m:val="p"/>
                                </m:rPr>
                                <a:rPr lang="en-US" sz="1800" b="0" i="0">
                                  <a:latin typeface="Cambria Math" panose="02040503050406030204" pitchFamily="18" charset="0"/>
                                </a:rPr>
                                <m:t>i</m:t>
                              </m:r>
                            </m:sub>
                          </m:sSub>
                          <m:r>
                            <a:rPr lang="en-US" sz="1800" b="0" i="0">
                              <a:latin typeface="Cambria Math" panose="02040503050406030204" pitchFamily="18" charset="0"/>
                            </a:rPr>
                            <m:t>,</m:t>
                          </m:r>
                          <m:r>
                            <m:rPr>
                              <m:sty m:val="p"/>
                            </m:rPr>
                            <a:rPr lang="en-US" sz="1800" b="0" i="0">
                              <a:latin typeface="Cambria Math" panose="02040503050406030204" pitchFamily="18" charset="0"/>
                            </a:rPr>
                            <m:t>l</m:t>
                          </m:r>
                          <m:r>
                            <a:rPr lang="en-US" sz="1800" b="0" i="0">
                              <a:latin typeface="Cambria Math" panose="02040503050406030204" pitchFamily="18" charset="0"/>
                            </a:rPr>
                            <m:t>}</m:t>
                          </m:r>
                        </m:e>
                      </m:nary>
                    </m:oMath>
                  </m:oMathPara>
                </a14:m>
                <a:endParaRPr lang="en-US" sz="1800" dirty="0" smtClean="0"/>
              </a:p>
              <a:p>
                <a:pPr lvl="2">
                  <a:lnSpc>
                    <a:spcPct val="130000"/>
                  </a:lnSpc>
                  <a:buFont typeface="Arial" panose="020B0604020202020204" pitchFamily="34" charset="0"/>
                  <a:buChar char="•"/>
                </a:pPr>
                <a14:m>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X</m:t>
                        </m:r>
                      </m:e>
                      <m:sub>
                        <m:r>
                          <m:rPr>
                            <m:sty m:val="p"/>
                          </m:rPr>
                          <a:rPr lang="en-US" sz="1800">
                            <a:latin typeface="Cambria Math" panose="02040503050406030204" pitchFamily="18" charset="0"/>
                          </a:rPr>
                          <m:t>l</m:t>
                        </m:r>
                      </m:sub>
                    </m:sSub>
                  </m:oMath>
                </a14:m>
                <a:r>
                  <a:rPr lang="en-US" sz="1800" dirty="0" smtClean="0"/>
                  <a:t> is now a stochastic sum of </a:t>
                </a:r>
                <a:r>
                  <a:rPr lang="en-US" sz="1800" dirty="0"/>
                  <a:t>severity </a:t>
                </a:r>
                <a:r>
                  <a:rPr lang="en-US" sz="1800" dirty="0" smtClean="0"/>
                  <a:t>Z and frequency N </a:t>
                </a:r>
                <a:endParaRPr lang="en-US" sz="1800" dirty="0"/>
              </a:p>
              <a:p>
                <a:pPr lvl="2">
                  <a:lnSpc>
                    <a:spcPct val="130000"/>
                  </a:lnSpc>
                  <a:buFont typeface="Arial" panose="020B0604020202020204" pitchFamily="34" charset="0"/>
                  <a:buChar char="•"/>
                </a:pPr>
                <a:r>
                  <a:rPr lang="en-US" sz="1800" dirty="0" smtClean="0"/>
                  <a:t>Different distribution assumption for </a:t>
                </a:r>
                <a:r>
                  <a:rPr lang="en-US" sz="1800" dirty="0" smtClean="0"/>
                  <a:t>N: </a:t>
                </a:r>
                <a:r>
                  <a:rPr lang="en-US" sz="1800" dirty="0" smtClean="0"/>
                  <a:t>Poisson and </a:t>
                </a:r>
                <a:r>
                  <a:rPr lang="en-US" sz="1800" dirty="0"/>
                  <a:t>negative </a:t>
                </a:r>
                <a:r>
                  <a:rPr lang="en-US" sz="1800" dirty="0" smtClean="0"/>
                  <a:t>binomial</a:t>
                </a:r>
                <a:endParaRPr lang="en-US" sz="1800" dirty="0" smtClean="0"/>
              </a:p>
              <a:p>
                <a:pPr lvl="1">
                  <a:lnSpc>
                    <a:spcPct val="150000"/>
                  </a:lnSpc>
                  <a:buFont typeface="+mj-lt"/>
                  <a:buAutoNum type="arabicParenR" startAt="2"/>
                </a:pPr>
                <a:r>
                  <a:rPr lang="en-US" sz="1800" dirty="0" smtClean="0"/>
                  <a:t>P</a:t>
                </a:r>
                <a:r>
                  <a:rPr lang="en-US" sz="1800" dirty="0" smtClean="0"/>
                  <a:t>ortfolio formation (size n):</a:t>
                </a:r>
                <a:endParaRPr lang="en-US" sz="1800" dirty="0" smtClean="0"/>
              </a:p>
              <a:p>
                <a:pPr marL="419100" lvl="1" indent="0">
                  <a:spcBef>
                    <a:spcPts val="0"/>
                  </a:spcBef>
                  <a:buNone/>
                </a:pPr>
                <a14:m>
                  <m:oMathPara xmlns:m="http://schemas.openxmlformats.org/officeDocument/2006/math">
                    <m:oMathParaPr>
                      <m:jc m:val="centerGroup"/>
                    </m:oMathParaPr>
                    <m:oMath xmlns:m="http://schemas.openxmlformats.org/officeDocument/2006/math">
                      <m:r>
                        <m:rPr>
                          <m:sty m:val="p"/>
                        </m:rPr>
                        <a:rPr lang="de-CH" sz="1800">
                          <a:latin typeface="Cambria Math" panose="02040503050406030204" pitchFamily="18" charset="0"/>
                        </a:rPr>
                        <m:t>X</m:t>
                      </m:r>
                      <m:r>
                        <a:rPr lang="en-US" sz="1800" b="1" i="0">
                          <a:latin typeface="Cambria Math" panose="02040503050406030204" pitchFamily="18" charset="0"/>
                        </a:rPr>
                        <m:t>=</m:t>
                      </m:r>
                      <m:nary>
                        <m:naryPr>
                          <m:chr m:val="∑"/>
                          <m:limLoc m:val="undOvr"/>
                          <m:ctrlPr>
                            <a:rPr lang="en-US" sz="1800">
                              <a:latin typeface="Cambria Math" panose="02040503050406030204" pitchFamily="18" charset="0"/>
                            </a:rPr>
                          </m:ctrlPr>
                        </m:naryPr>
                        <m:sub>
                          <m:r>
                            <m:rPr>
                              <m:sty m:val="p"/>
                            </m:rPr>
                            <a:rPr lang="en-US" sz="1800" i="0">
                              <a:latin typeface="Cambria Math" panose="02040503050406030204" pitchFamily="18" charset="0"/>
                            </a:rPr>
                            <m:t>i</m:t>
                          </m:r>
                          <m:r>
                            <a:rPr lang="en-US" sz="1800" i="0">
                              <a:latin typeface="Cambria Math" panose="02040503050406030204" pitchFamily="18" charset="0"/>
                            </a:rPr>
                            <m:t>=1</m:t>
                          </m:r>
                        </m:sub>
                        <m:sup>
                          <m:r>
                            <m:rPr>
                              <m:sty m:val="p"/>
                            </m:rPr>
                            <a:rPr lang="en-US" sz="1800" i="0">
                              <a:latin typeface="Cambria Math" panose="02040503050406030204" pitchFamily="18" charset="0"/>
                            </a:rPr>
                            <m:t>n</m:t>
                          </m:r>
                        </m:sup>
                        <m:e>
                          <m:sSub>
                            <m:sSubPr>
                              <m:ctrlPr>
                                <a:rPr lang="en-US" sz="1800">
                                  <a:latin typeface="Cambria Math" panose="02040503050406030204" pitchFamily="18" charset="0"/>
                                </a:rPr>
                              </m:ctrlPr>
                            </m:sSubPr>
                            <m:e>
                              <m:r>
                                <m:rPr>
                                  <m:sty m:val="p"/>
                                </m:rPr>
                                <a:rPr lang="en-US" sz="1800" b="0" i="0">
                                  <a:latin typeface="Cambria Math" panose="02040503050406030204" pitchFamily="18" charset="0"/>
                                </a:rPr>
                                <m:t>X</m:t>
                              </m:r>
                            </m:e>
                            <m:sub>
                              <m:r>
                                <m:rPr>
                                  <m:sty m:val="p"/>
                                </m:rPr>
                                <a:rPr lang="en-US" sz="1800" b="0" i="0">
                                  <a:latin typeface="Cambria Math" panose="02040503050406030204" pitchFamily="18" charset="0"/>
                                </a:rPr>
                                <m:t>i</m:t>
                              </m:r>
                              <m:r>
                                <a:rPr lang="en-US" sz="1800" b="0" i="0">
                                  <a:latin typeface="Cambria Math" panose="02040503050406030204" pitchFamily="18" charset="0"/>
                                </a:rPr>
                                <m:t>,</m:t>
                              </m:r>
                              <m:r>
                                <m:rPr>
                                  <m:sty m:val="p"/>
                                </m:rPr>
                                <a:rPr lang="en-US" sz="1800" b="0" i="0">
                                  <a:latin typeface="Cambria Math" panose="02040503050406030204" pitchFamily="18" charset="0"/>
                                </a:rPr>
                                <m:t>l</m:t>
                              </m:r>
                            </m:sub>
                          </m:sSub>
                        </m:e>
                      </m:nary>
                    </m:oMath>
                  </m:oMathPara>
                </a14:m>
                <a:endParaRPr lang="en-US" sz="1800" dirty="0"/>
              </a:p>
              <a:p>
                <a:pPr marL="762000" lvl="1" indent="-342900">
                  <a:lnSpc>
                    <a:spcPct val="150000"/>
                  </a:lnSpc>
                  <a:buFont typeface="+mj-lt"/>
                  <a:buAutoNum type="arabicParenR" startAt="3"/>
                </a:pPr>
                <a:r>
                  <a:rPr lang="en-US" sz="1800" kern="1200" dirty="0" smtClean="0"/>
                  <a:t>Finally</a:t>
                </a:r>
                <a:r>
                  <a:rPr lang="en-US" sz="1800" kern="1200" dirty="0" smtClean="0"/>
                  <a:t>, </a:t>
                </a:r>
                <a14:m>
                  <m:oMath xmlns:m="http://schemas.openxmlformats.org/officeDocument/2006/math">
                    <m:sSub>
                      <m:sSubPr>
                        <m:ctrlPr>
                          <a:rPr lang="de-CH" sz="1800" b="0" kern="1200" smtClean="0">
                            <a:latin typeface="Cambria Math" panose="02040503050406030204" pitchFamily="18" charset="0"/>
                          </a:rPr>
                        </m:ctrlPr>
                      </m:sSubPr>
                      <m:e>
                        <m:r>
                          <m:rPr>
                            <m:sty m:val="p"/>
                          </m:rPr>
                          <a:rPr lang="de-CH" sz="1800" b="0" i="0" kern="1200" smtClean="0">
                            <a:latin typeface="Cambria Math" panose="02040503050406030204" pitchFamily="18" charset="0"/>
                          </a:rPr>
                          <m:t>p</m:t>
                        </m:r>
                      </m:e>
                      <m:sub>
                        <m:r>
                          <m:rPr>
                            <m:sty m:val="p"/>
                          </m:rPr>
                          <a:rPr lang="de-CH" sz="1800" b="0" i="0" kern="1200" smtClean="0">
                            <a:latin typeface="Cambria Math" panose="02040503050406030204" pitchFamily="18" charset="0"/>
                          </a:rPr>
                          <m:t>s</m:t>
                        </m:r>
                      </m:sub>
                    </m:sSub>
                    <m:r>
                      <a:rPr lang="de-CH" sz="1800" b="0" i="0" kern="1200" smtClean="0">
                        <a:latin typeface="Cambria Math" panose="02040503050406030204" pitchFamily="18" charset="0"/>
                      </a:rPr>
                      <m:t>=</m:t>
                    </m:r>
                    <m:sSup>
                      <m:sSupPr>
                        <m:ctrlPr>
                          <a:rPr lang="de-CH" sz="1800" b="0" kern="1200" smtClean="0">
                            <a:latin typeface="Cambria Math" panose="02040503050406030204" pitchFamily="18" charset="0"/>
                          </a:rPr>
                        </m:ctrlPr>
                      </m:sSupPr>
                      <m:e>
                        <m:r>
                          <m:rPr>
                            <m:sty m:val="p"/>
                          </m:rPr>
                          <a:rPr lang="de-CH" sz="1800" b="0" i="0" kern="1200" smtClean="0">
                            <a:latin typeface="Cambria Math" panose="02040503050406030204" pitchFamily="18" charset="0"/>
                          </a:rPr>
                          <m:t>RM</m:t>
                        </m:r>
                      </m:e>
                      <m:sup>
                        <m:r>
                          <a:rPr lang="de-CH" sz="1800" b="0" i="0" kern="1200" smtClean="0">
                            <a:latin typeface="Cambria Math" panose="02040503050406030204" pitchFamily="18" charset="0"/>
                          </a:rPr>
                          <m:t>−1</m:t>
                        </m:r>
                      </m:sup>
                    </m:sSup>
                    <m:d>
                      <m:dPr>
                        <m:ctrlPr>
                          <a:rPr lang="en-US" sz="1800" kern="1200">
                            <a:latin typeface="Cambria Math" panose="02040503050406030204" pitchFamily="18" charset="0"/>
                          </a:rPr>
                        </m:ctrlPr>
                      </m:dPr>
                      <m:e>
                        <m:r>
                          <m:rPr>
                            <m:sty m:val="p"/>
                          </m:rPr>
                          <a:rPr lang="de-CH" sz="1800">
                            <a:latin typeface="Cambria Math" panose="02040503050406030204" pitchFamily="18" charset="0"/>
                          </a:rPr>
                          <m:t>X</m:t>
                        </m:r>
                        <m:r>
                          <a:rPr lang="de-CH" sz="1800" b="0" i="0" kern="1200" smtClean="0">
                            <a:latin typeface="Cambria Math" panose="02040503050406030204" pitchFamily="18" charset="0"/>
                          </a:rPr>
                          <m:t>;</m:t>
                        </m:r>
                        <m:r>
                          <m:rPr>
                            <m:sty m:val="p"/>
                          </m:rPr>
                          <a:rPr lang="de-CH" sz="1800" b="0" i="0" kern="1200" smtClean="0">
                            <a:latin typeface="Cambria Math" panose="02040503050406030204" pitchFamily="18" charset="0"/>
                          </a:rPr>
                          <m:t>rc</m:t>
                        </m:r>
                      </m:e>
                    </m:d>
                  </m:oMath>
                </a14:m>
                <a:r>
                  <a:rPr lang="en-US" sz="1800" kern="1200" dirty="0" smtClean="0"/>
                  <a:t> is </a:t>
                </a:r>
                <a:r>
                  <a:rPr lang="en-US" sz="1800" kern="1200" dirty="0"/>
                  <a:t>calculated and back tested with the safety </a:t>
                </a:r>
                <a:r>
                  <a:rPr lang="en-US" sz="1800" kern="1200" dirty="0" smtClean="0"/>
                  <a:t>level </a:t>
                </a:r>
                <a:r>
                  <a:rPr lang="en-US" sz="1800" kern="1200" dirty="0"/>
                  <a:t>the regulator aims for </a:t>
                </a:r>
                <a:r>
                  <a:rPr lang="en-US" sz="1800" kern="1200" dirty="0" smtClean="0"/>
                  <a:t>(</a:t>
                </a:r>
                <a14:m>
                  <m:oMath xmlns:m="http://schemas.openxmlformats.org/officeDocument/2006/math">
                    <m:r>
                      <m:rPr>
                        <m:sty m:val="p"/>
                      </m:rPr>
                      <a:rPr lang="de-CH" sz="1800" b="0" i="0" kern="1200" smtClean="0">
                        <a:latin typeface="Cambria Math" panose="02040503050406030204" pitchFamily="18" charset="0"/>
                      </a:rPr>
                      <m:t>R</m:t>
                    </m:r>
                    <m:r>
                      <m:rPr>
                        <m:sty m:val="p"/>
                      </m:rPr>
                      <a:rPr lang="de-CH" sz="1800" i="0" kern="1200">
                        <a:latin typeface="Cambria Math" panose="02040503050406030204" pitchFamily="18" charset="0"/>
                      </a:rPr>
                      <m:t>M</m:t>
                    </m:r>
                  </m:oMath>
                </a14:m>
                <a:r>
                  <a:rPr lang="en-US" sz="1800" kern="1200" dirty="0"/>
                  <a:t> is </a:t>
                </a:r>
                <a14:m>
                  <m:oMath xmlns:m="http://schemas.openxmlformats.org/officeDocument/2006/math">
                    <m:sSub>
                      <m:sSubPr>
                        <m:ctrlPr>
                          <a:rPr lang="de-CH" sz="1800" kern="1200">
                            <a:latin typeface="Cambria Math" panose="02040503050406030204" pitchFamily="18" charset="0"/>
                          </a:rPr>
                        </m:ctrlPr>
                      </m:sSubPr>
                      <m:e>
                        <m:r>
                          <m:rPr>
                            <m:sty m:val="p"/>
                          </m:rPr>
                          <a:rPr lang="de-CH" sz="1800" i="0" kern="1200">
                            <a:latin typeface="Cambria Math" panose="02040503050406030204" pitchFamily="18" charset="0"/>
                          </a:rPr>
                          <m:t>VaR</m:t>
                        </m:r>
                      </m:e>
                      <m:sub>
                        <m:sSub>
                          <m:sSubPr>
                            <m:ctrlPr>
                              <a:rPr lang="de-CH" sz="1800" kern="1200">
                                <a:latin typeface="Cambria Math" panose="02040503050406030204" pitchFamily="18" charset="0"/>
                              </a:rPr>
                            </m:ctrlPr>
                          </m:sSubPr>
                          <m:e>
                            <m:r>
                              <m:rPr>
                                <m:sty m:val="p"/>
                              </m:rPr>
                              <a:rPr lang="de-CH" sz="1800" i="0" kern="1200">
                                <a:latin typeface="Cambria Math" panose="02040503050406030204" pitchFamily="18" charset="0"/>
                              </a:rPr>
                              <m:t>p</m:t>
                            </m:r>
                          </m:e>
                          <m:sub>
                            <m:r>
                              <m:rPr>
                                <m:sty m:val="p"/>
                              </m:rPr>
                              <a:rPr lang="de-CH" sz="1800" i="0" kern="1200">
                                <a:latin typeface="Cambria Math" panose="02040503050406030204" pitchFamily="18" charset="0"/>
                              </a:rPr>
                              <m:t>s</m:t>
                            </m:r>
                          </m:sub>
                        </m:sSub>
                      </m:sub>
                    </m:sSub>
                    <m:d>
                      <m:dPr>
                        <m:ctrlPr>
                          <a:rPr lang="en-US" sz="1800" kern="1200">
                            <a:latin typeface="Cambria Math" panose="02040503050406030204" pitchFamily="18" charset="0"/>
                          </a:rPr>
                        </m:ctrlPr>
                      </m:dPr>
                      <m:e>
                        <m:r>
                          <m:rPr>
                            <m:sty m:val="p"/>
                          </m:rPr>
                          <a:rPr lang="de-CH" sz="1800" i="0">
                            <a:latin typeface="Cambria Math" panose="02040503050406030204" pitchFamily="18" charset="0"/>
                          </a:rPr>
                          <m:t>X</m:t>
                        </m:r>
                      </m:e>
                    </m:d>
                  </m:oMath>
                </a14:m>
                <a:r>
                  <a:rPr lang="en-US" sz="1800" kern="1200" dirty="0" smtClean="0"/>
                  <a:t> for SII as well as RBC and </a:t>
                </a:r>
                <a14:m>
                  <m:oMath xmlns:m="http://schemas.openxmlformats.org/officeDocument/2006/math">
                    <m:sSub>
                      <m:sSubPr>
                        <m:ctrlPr>
                          <a:rPr lang="de-CH" sz="1800" kern="1200">
                            <a:latin typeface="Cambria Math" panose="02040503050406030204" pitchFamily="18" charset="0"/>
                          </a:rPr>
                        </m:ctrlPr>
                      </m:sSubPr>
                      <m:e>
                        <m:r>
                          <m:rPr>
                            <m:sty m:val="p"/>
                          </m:rPr>
                          <a:rPr lang="de-CH" sz="1800" i="0" kern="1200">
                            <a:latin typeface="Cambria Math" panose="02040503050406030204" pitchFamily="18" charset="0"/>
                          </a:rPr>
                          <m:t>TVaR</m:t>
                        </m:r>
                      </m:e>
                      <m:sub>
                        <m:sSub>
                          <m:sSubPr>
                            <m:ctrlPr>
                              <a:rPr lang="de-CH" sz="1800" kern="1200">
                                <a:latin typeface="Cambria Math" panose="02040503050406030204" pitchFamily="18" charset="0"/>
                              </a:rPr>
                            </m:ctrlPr>
                          </m:sSubPr>
                          <m:e>
                            <m:r>
                              <m:rPr>
                                <m:sty m:val="p"/>
                              </m:rPr>
                              <a:rPr lang="de-CH" sz="1800" i="0" kern="1200">
                                <a:latin typeface="Cambria Math" panose="02040503050406030204" pitchFamily="18" charset="0"/>
                              </a:rPr>
                              <m:t>p</m:t>
                            </m:r>
                          </m:e>
                          <m:sub>
                            <m:r>
                              <m:rPr>
                                <m:sty m:val="p"/>
                              </m:rPr>
                              <a:rPr lang="de-CH" sz="1800" i="0" kern="1200">
                                <a:latin typeface="Cambria Math" panose="02040503050406030204" pitchFamily="18" charset="0"/>
                              </a:rPr>
                              <m:t>s</m:t>
                            </m:r>
                          </m:sub>
                        </m:sSub>
                      </m:sub>
                    </m:sSub>
                    <m:d>
                      <m:dPr>
                        <m:ctrlPr>
                          <a:rPr lang="en-US" sz="1800" kern="1200">
                            <a:latin typeface="Cambria Math" panose="02040503050406030204" pitchFamily="18" charset="0"/>
                          </a:rPr>
                        </m:ctrlPr>
                      </m:dPr>
                      <m:e>
                        <m:r>
                          <m:rPr>
                            <m:sty m:val="p"/>
                          </m:rPr>
                          <a:rPr lang="de-CH" sz="1800">
                            <a:latin typeface="Cambria Math" panose="02040503050406030204" pitchFamily="18" charset="0"/>
                          </a:rPr>
                          <m:t>X</m:t>
                        </m:r>
                      </m:e>
                    </m:d>
                  </m:oMath>
                </a14:m>
                <a:r>
                  <a:rPr lang="en-US" sz="1800" kern="1200" dirty="0" smtClean="0"/>
                  <a:t> for SST). </a:t>
                </a:r>
                <a:endParaRPr lang="en-US" sz="1800" kern="1200" dirty="0"/>
              </a:p>
            </p:txBody>
          </p:sp>
        </mc:Choice>
        <mc:Fallback>
          <p:sp>
            <p:nvSpPr>
              <p:cNvPr id="3" name="Textplatzhalter 2"/>
              <p:cNvSpPr>
                <a:spLocks noGrp="1" noRot="1" noChangeAspect="1" noMove="1" noResize="1" noEditPoints="1" noAdjustHandles="1" noChangeArrowheads="1" noChangeShapeType="1" noTextEdit="1"/>
              </p:cNvSpPr>
              <p:nvPr>
                <p:ph type="body" sz="quarter" idx="10"/>
              </p:nvPr>
            </p:nvSpPr>
            <p:spPr>
              <a:xfrm>
                <a:off x="838200" y="1119115"/>
                <a:ext cx="10683875" cy="5104263"/>
              </a:xfrm>
              <a:blipFill>
                <a:blip r:embed="rId3"/>
                <a:stretch>
                  <a:fillRect l="-514"/>
                </a:stretch>
              </a:blipFill>
            </p:spPr>
            <p:txBody>
              <a:bodyPr/>
              <a:lstStyle/>
              <a:p>
                <a:r>
                  <a:rPr lang="de-CH">
                    <a:noFill/>
                  </a:rPr>
                  <a:t> </a:t>
                </a:r>
              </a:p>
            </p:txBody>
          </p:sp>
        </mc:Fallback>
      </mc:AlternateContent>
    </p:spTree>
    <p:extLst>
      <p:ext uri="{BB962C8B-B14F-4D97-AF65-F5344CB8AC3E}">
        <p14:creationId xmlns:p14="http://schemas.microsoft.com/office/powerpoint/2010/main" val="788258941"/>
      </p:ext>
    </p:extLst>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bwMode="auto">
          <a:xfrm>
            <a:off x="899886" y="3630304"/>
            <a:ext cx="6428096" cy="1856096"/>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400" b="0" i="0" u="none" strike="noStrike" cap="none" normalizeH="0" baseline="0" smtClean="0">
              <a:ln>
                <a:noFill/>
              </a:ln>
              <a:solidFill>
                <a:schemeClr val="tx1"/>
              </a:solidFill>
              <a:effectLst/>
              <a:latin typeface="Gill Alt One MT" pitchFamily="50" charset="0"/>
            </a:endParaRPr>
          </a:p>
        </p:txBody>
      </p:sp>
      <p:sp>
        <p:nvSpPr>
          <p:cNvPr id="2" name="Titel 1"/>
          <p:cNvSpPr>
            <a:spLocks noGrp="1"/>
          </p:cNvSpPr>
          <p:nvPr>
            <p:ph type="title"/>
          </p:nvPr>
        </p:nvSpPr>
        <p:spPr/>
        <p:txBody>
          <a:bodyPr/>
          <a:lstStyle/>
          <a:p>
            <a:r>
              <a:rPr lang="en-GB" dirty="0" smtClean="0">
                <a:latin typeface="Arial" panose="020B0604020202020204" pitchFamily="34" charset="0"/>
                <a:cs typeface="Arial" panose="020B0604020202020204" pitchFamily="34" charset="0"/>
              </a:rPr>
              <a:t>Cyber Risk and Insurance Regulation</a:t>
            </a:r>
            <a:endParaRPr lang="en-GB" dirty="0">
              <a:latin typeface="Arial" panose="020B0604020202020204" pitchFamily="34" charset="0"/>
              <a:cs typeface="Arial" panose="020B0604020202020204" pitchFamily="34" charset="0"/>
            </a:endParaRPr>
          </a:p>
        </p:txBody>
      </p:sp>
      <p:sp>
        <p:nvSpPr>
          <p:cNvPr id="3" name="Rechteck 2"/>
          <p:cNvSpPr/>
          <p:nvPr/>
        </p:nvSpPr>
        <p:spPr>
          <a:xfrm>
            <a:off x="1378424" y="1604220"/>
            <a:ext cx="9928205" cy="4247317"/>
          </a:xfrm>
          <a:prstGeom prst="rect">
            <a:avLst/>
          </a:prstGeom>
        </p:spPr>
        <p:txBody>
          <a:bodyPr wrap="square">
            <a:spAutoFit/>
          </a:bodyPr>
          <a:lstStyle/>
          <a:p>
            <a:pPr lvl="0">
              <a:lnSpc>
                <a:spcPct val="150000"/>
              </a:lnSpc>
            </a:pPr>
            <a:r>
              <a:rPr lang="en-GB" b="1" dirty="0">
                <a:latin typeface="Arial" panose="020B0604020202020204" pitchFamily="34" charset="0"/>
                <a:cs typeface="Arial" panose="020B0604020202020204" pitchFamily="34" charset="0"/>
              </a:rPr>
              <a:t>Operational Cyber </a:t>
            </a:r>
            <a:r>
              <a:rPr lang="en-GB" b="1" dirty="0" smtClean="0">
                <a:latin typeface="Arial" panose="020B0604020202020204" pitchFamily="34" charset="0"/>
                <a:cs typeface="Arial" panose="020B0604020202020204" pitchFamily="34" charset="0"/>
              </a:rPr>
              <a:t>Risk</a:t>
            </a:r>
          </a:p>
          <a:p>
            <a:pPr marL="742950" lvl="1"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Solvency II: </a:t>
            </a:r>
            <a:r>
              <a:rPr lang="en-GB" dirty="0">
                <a:latin typeface="Arial" panose="020B0604020202020204" pitchFamily="34" charset="0"/>
                <a:cs typeface="Arial" panose="020B0604020202020204" pitchFamily="34" charset="0"/>
              </a:rPr>
              <a:t>Factor approach</a:t>
            </a:r>
          </a:p>
          <a:p>
            <a:pPr marL="742950" lvl="1"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US Risk Based Capital: </a:t>
            </a:r>
            <a:r>
              <a:rPr lang="en-GB" dirty="0">
                <a:latin typeface="Arial" panose="020B0604020202020204" pitchFamily="34" charset="0"/>
                <a:cs typeface="Arial" panose="020B0604020202020204" pitchFamily="34" charset="0"/>
              </a:rPr>
              <a:t>Reporting requirements (Factor approach </a:t>
            </a:r>
            <a:r>
              <a:rPr lang="en-GB" dirty="0" smtClean="0">
                <a:latin typeface="Arial" panose="020B0604020202020204" pitchFamily="34" charset="0"/>
                <a:cs typeface="Arial" panose="020B0604020202020204" pitchFamily="34" charset="0"/>
              </a:rPr>
              <a:t>to come</a:t>
            </a:r>
            <a:r>
              <a:rPr lang="en-GB" dirty="0" smtClean="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Swiss Solvency </a:t>
            </a:r>
            <a:r>
              <a:rPr lang="en-GB" dirty="0" smtClean="0">
                <a:latin typeface="Arial" panose="020B0604020202020204" pitchFamily="34" charset="0"/>
                <a:cs typeface="Arial" panose="020B0604020202020204" pitchFamily="34" charset="0"/>
              </a:rPr>
              <a:t>Test: </a:t>
            </a:r>
            <a:r>
              <a:rPr lang="en-GB" dirty="0">
                <a:latin typeface="Arial" panose="020B0604020202020204" pitchFamily="34" charset="0"/>
                <a:cs typeface="Arial" panose="020B0604020202020204" pitchFamily="34" charset="0"/>
              </a:rPr>
              <a:t>Reporting requirements</a:t>
            </a:r>
          </a:p>
          <a:p>
            <a:pPr lvl="0">
              <a:lnSpc>
                <a:spcPct val="150000"/>
              </a:lnSpc>
            </a:pPr>
            <a:endParaRPr lang="en-GB" b="1" dirty="0" smtClean="0">
              <a:latin typeface="Arial" panose="020B0604020202020204" pitchFamily="34" charset="0"/>
              <a:cs typeface="Arial" panose="020B0604020202020204" pitchFamily="34" charset="0"/>
            </a:endParaRPr>
          </a:p>
          <a:p>
            <a:pPr>
              <a:lnSpc>
                <a:spcPct val="150000"/>
              </a:lnSpc>
            </a:pPr>
            <a:r>
              <a:rPr lang="en-GB" b="1" dirty="0">
                <a:latin typeface="Arial" panose="020B0604020202020204" pitchFamily="34" charset="0"/>
                <a:cs typeface="Arial" panose="020B0604020202020204" pitchFamily="34" charset="0"/>
              </a:rPr>
              <a:t>Underwriting Cyber </a:t>
            </a:r>
            <a:r>
              <a:rPr lang="en-GB" b="1" dirty="0" smtClean="0">
                <a:latin typeface="Arial" panose="020B0604020202020204" pitchFamily="34" charset="0"/>
                <a:cs typeface="Arial" panose="020B0604020202020204" pitchFamily="34" charset="0"/>
              </a:rPr>
              <a:t>Risk</a:t>
            </a:r>
            <a:endParaRPr lang="en-GB"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Solvency </a:t>
            </a:r>
            <a:r>
              <a:rPr lang="en-GB" dirty="0" smtClean="0">
                <a:latin typeface="Arial" panose="020B0604020202020204" pitchFamily="34" charset="0"/>
                <a:cs typeface="Arial" panose="020B0604020202020204" pitchFamily="34" charset="0"/>
              </a:rPr>
              <a:t>II: </a:t>
            </a:r>
            <a:r>
              <a:rPr lang="en-GB" dirty="0">
                <a:latin typeface="Arial" panose="020B0604020202020204" pitchFamily="34" charset="0"/>
                <a:cs typeface="Arial" panose="020B0604020202020204" pitchFamily="34" charset="0"/>
              </a:rPr>
              <a:t>Factor approach</a:t>
            </a:r>
          </a:p>
          <a:p>
            <a:pPr marL="742950" lvl="1"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US Risk </a:t>
            </a:r>
            <a:r>
              <a:rPr lang="en-GB" dirty="0">
                <a:latin typeface="Arial" panose="020B0604020202020204" pitchFamily="34" charset="0"/>
                <a:cs typeface="Arial" panose="020B0604020202020204" pitchFamily="34" charset="0"/>
              </a:rPr>
              <a:t>Based </a:t>
            </a:r>
            <a:r>
              <a:rPr lang="en-GB" dirty="0" smtClean="0">
                <a:latin typeface="Arial" panose="020B0604020202020204" pitchFamily="34" charset="0"/>
                <a:cs typeface="Arial" panose="020B0604020202020204" pitchFamily="34" charset="0"/>
              </a:rPr>
              <a:t>Capital: </a:t>
            </a:r>
            <a:r>
              <a:rPr lang="en-GB" dirty="0">
                <a:latin typeface="Arial" panose="020B0604020202020204" pitchFamily="34" charset="0"/>
                <a:cs typeface="Arial" panose="020B0604020202020204" pitchFamily="34" charset="0"/>
              </a:rPr>
              <a:t>Factor approach</a:t>
            </a:r>
          </a:p>
          <a:p>
            <a:pPr marL="742950" lvl="1"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Swiss Solvency </a:t>
            </a:r>
            <a:r>
              <a:rPr lang="en-GB" dirty="0" smtClean="0">
                <a:latin typeface="Arial" panose="020B0604020202020204" pitchFamily="34" charset="0"/>
                <a:cs typeface="Arial" panose="020B0604020202020204" pitchFamily="34" charset="0"/>
              </a:rPr>
              <a:t>Test: </a:t>
            </a:r>
            <a:r>
              <a:rPr lang="en-GB" dirty="0">
                <a:latin typeface="Arial" panose="020B0604020202020204" pitchFamily="34" charset="0"/>
                <a:cs typeface="Arial" panose="020B0604020202020204" pitchFamily="34" charset="0"/>
              </a:rPr>
              <a:t>Stochastic modelling</a:t>
            </a:r>
          </a:p>
          <a:p>
            <a:pPr lvl="0">
              <a:lnSpc>
                <a:spcPct val="150000"/>
              </a:lnSpc>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4135374"/>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a:prstGeom prst="rect">
            <a:avLst/>
          </a:prstGeom>
        </p:spPr>
        <p:txBody>
          <a:bodyPr/>
          <a:lstStyle/>
          <a:p>
            <a:r>
              <a:rPr lang="en-US" dirty="0" smtClean="0"/>
              <a:t>Solvency II and Cyber Risk</a:t>
            </a:r>
            <a:endParaRPr lang="en-US" dirty="0"/>
          </a:p>
        </p:txBody>
      </p:sp>
      <p:sp>
        <p:nvSpPr>
          <p:cNvPr id="5" name="Rechteck 2"/>
          <p:cNvSpPr/>
          <p:nvPr/>
        </p:nvSpPr>
        <p:spPr>
          <a:xfrm>
            <a:off x="1074420" y="1317048"/>
            <a:ext cx="10260330" cy="2862322"/>
          </a:xfrm>
          <a:prstGeom prst="rect">
            <a:avLst/>
          </a:prstGeom>
        </p:spPr>
        <p:txBody>
          <a:bodyPr wrap="square">
            <a:spAutoFit/>
          </a:bodyPr>
          <a:lstStyle/>
          <a:p>
            <a:endParaRPr lang="en-US" dirty="0" smtClean="0"/>
          </a:p>
          <a:p>
            <a:pPr marL="285750" indent="-285750">
              <a:buFontTx/>
              <a:buChar char="-"/>
            </a:pPr>
            <a:endParaRPr lang="en-US" dirty="0" smtClean="0"/>
          </a:p>
          <a:p>
            <a:pPr marL="285750" indent="-285750">
              <a:buFontTx/>
              <a:buChar char="-"/>
            </a:pPr>
            <a:endParaRPr lang="en-US" dirty="0" smtClean="0"/>
          </a:p>
          <a:p>
            <a:pPr marL="285750" indent="-285750">
              <a:buFontTx/>
              <a:buChar char="-"/>
            </a:pPr>
            <a:endParaRPr lang="en-US" dirty="0" smtClean="0"/>
          </a:p>
          <a:p>
            <a:pPr marL="285750" indent="-285750">
              <a:buFontTx/>
              <a:buChar char="-"/>
            </a:pPr>
            <a:endParaRPr lang="en-US" dirty="0" smtClean="0"/>
          </a:p>
          <a:p>
            <a:endParaRPr lang="en-US" dirty="0" smtClean="0"/>
          </a:p>
          <a:p>
            <a:pPr algn="just">
              <a:defRPr/>
            </a:pPr>
            <a:endParaRPr lang="en-US" dirty="0" smtClean="0"/>
          </a:p>
          <a:p>
            <a:pPr algn="just">
              <a:defRPr/>
            </a:pPr>
            <a:endParaRPr lang="en-US" dirty="0" smtClean="0"/>
          </a:p>
          <a:p>
            <a:pPr algn="just">
              <a:defRPr/>
            </a:pPr>
            <a:endParaRPr lang="en-US" dirty="0" smtClean="0"/>
          </a:p>
          <a:p>
            <a:pPr>
              <a:tabLst>
                <a:tab pos="1524000" algn="l"/>
              </a:tabLst>
            </a:pPr>
            <a:endParaRPr lang="en-US" dirty="0" smtClean="0"/>
          </a:p>
        </p:txBody>
      </p:sp>
      <p:pic>
        <p:nvPicPr>
          <p:cNvPr id="9" name="Grafik 8"/>
          <p:cNvPicPr>
            <a:picLocks noChangeAspect="1"/>
          </p:cNvPicPr>
          <p:nvPr/>
        </p:nvPicPr>
        <p:blipFill>
          <a:blip r:embed="rId3"/>
          <a:stretch>
            <a:fillRect/>
          </a:stretch>
        </p:blipFill>
        <p:spPr>
          <a:xfrm>
            <a:off x="1979550" y="1069339"/>
            <a:ext cx="6948550" cy="5111407"/>
          </a:xfrm>
          <a:prstGeom prst="rect">
            <a:avLst/>
          </a:prstGeom>
        </p:spPr>
      </p:pic>
      <p:sp>
        <p:nvSpPr>
          <p:cNvPr id="10" name="Rechteck 9"/>
          <p:cNvSpPr/>
          <p:nvPr/>
        </p:nvSpPr>
        <p:spPr bwMode="auto">
          <a:xfrm>
            <a:off x="1672893" y="3012543"/>
            <a:ext cx="5061397" cy="3168203"/>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Gill Alt One MT" pitchFamily="50" charset="0"/>
            </a:endParaRPr>
          </a:p>
        </p:txBody>
      </p:sp>
      <p:sp>
        <p:nvSpPr>
          <p:cNvPr id="6" name="Ellipse 5"/>
          <p:cNvSpPr/>
          <p:nvPr/>
        </p:nvSpPr>
        <p:spPr bwMode="auto">
          <a:xfrm>
            <a:off x="5752465" y="1763293"/>
            <a:ext cx="1342435" cy="649218"/>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solidFill>
                  <a:srgbClr val="C00000"/>
                </a:solidFill>
              </a:ln>
              <a:solidFill>
                <a:schemeClr val="tx1"/>
              </a:solidFill>
              <a:effectLst/>
              <a:latin typeface="Gill Alt One MT" pitchFamily="50" charset="0"/>
            </a:endParaRPr>
          </a:p>
        </p:txBody>
      </p:sp>
      <p:sp>
        <p:nvSpPr>
          <p:cNvPr id="11" name="Ellipse 10"/>
          <p:cNvSpPr/>
          <p:nvPr/>
        </p:nvSpPr>
        <p:spPr bwMode="auto">
          <a:xfrm>
            <a:off x="6638961" y="3012543"/>
            <a:ext cx="1342435" cy="695460"/>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solidFill>
                  <a:srgbClr val="C00000"/>
                </a:solidFill>
              </a:ln>
              <a:solidFill>
                <a:schemeClr val="tx1"/>
              </a:solidFill>
              <a:effectLst/>
              <a:latin typeface="Gill Alt One MT" pitchFamily="50" charset="0"/>
            </a:endParaRPr>
          </a:p>
        </p:txBody>
      </p:sp>
      <p:sp>
        <p:nvSpPr>
          <p:cNvPr id="12" name="Ellipse 11"/>
          <p:cNvSpPr/>
          <p:nvPr/>
        </p:nvSpPr>
        <p:spPr bwMode="auto">
          <a:xfrm>
            <a:off x="6671601" y="4205913"/>
            <a:ext cx="1342435" cy="695460"/>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solidFill>
                  <a:srgbClr val="C00000"/>
                </a:solidFill>
              </a:ln>
              <a:solidFill>
                <a:schemeClr val="tx1"/>
              </a:solidFill>
              <a:effectLst/>
              <a:latin typeface="Gill Alt One MT" pitchFamily="50" charset="0"/>
            </a:endParaRPr>
          </a:p>
        </p:txBody>
      </p:sp>
      <p:sp>
        <p:nvSpPr>
          <p:cNvPr id="13" name="Textfeld 12"/>
          <p:cNvSpPr txBox="1"/>
          <p:nvPr/>
        </p:nvSpPr>
        <p:spPr>
          <a:xfrm>
            <a:off x="8014036" y="1496569"/>
            <a:ext cx="2758225"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Operational Cyber Risk</a:t>
            </a:r>
            <a:endParaRPr lang="en-US" dirty="0">
              <a:latin typeface="Arial" panose="020B0604020202020204" pitchFamily="34" charset="0"/>
              <a:cs typeface="Arial" panose="020B0604020202020204" pitchFamily="34" charset="0"/>
            </a:endParaRPr>
          </a:p>
        </p:txBody>
      </p:sp>
      <p:sp>
        <p:nvSpPr>
          <p:cNvPr id="14" name="Textfeld 13"/>
          <p:cNvSpPr txBox="1"/>
          <p:nvPr/>
        </p:nvSpPr>
        <p:spPr>
          <a:xfrm>
            <a:off x="3386194" y="3777677"/>
            <a:ext cx="2758225"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Underwriting Cyber Risk</a:t>
            </a:r>
            <a:endParaRPr lang="en-US" dirty="0">
              <a:latin typeface="Arial" panose="020B0604020202020204" pitchFamily="34" charset="0"/>
              <a:cs typeface="Arial" panose="020B0604020202020204" pitchFamily="34" charset="0"/>
            </a:endParaRPr>
          </a:p>
        </p:txBody>
      </p:sp>
      <p:cxnSp>
        <p:nvCxnSpPr>
          <p:cNvPr id="16" name="Gerade Verbindung mit Pfeil 15"/>
          <p:cNvCxnSpPr>
            <a:endCxn id="13" idx="1"/>
          </p:cNvCxnSpPr>
          <p:nvPr/>
        </p:nvCxnSpPr>
        <p:spPr bwMode="auto">
          <a:xfrm flipV="1">
            <a:off x="7094900" y="1681235"/>
            <a:ext cx="919136" cy="34111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5" name="Gerade Verbindung mit Pfeil 14"/>
          <p:cNvCxnSpPr>
            <a:stCxn id="11" idx="2"/>
          </p:cNvCxnSpPr>
          <p:nvPr/>
        </p:nvCxnSpPr>
        <p:spPr bwMode="auto">
          <a:xfrm flipH="1">
            <a:off x="5842354" y="3360273"/>
            <a:ext cx="796607" cy="417404"/>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7" name="Gerade Verbindung mit Pfeil 16"/>
          <p:cNvCxnSpPr/>
          <p:nvPr/>
        </p:nvCxnSpPr>
        <p:spPr bwMode="auto">
          <a:xfrm flipH="1" flipV="1">
            <a:off x="5872222" y="4195081"/>
            <a:ext cx="784251" cy="33629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130842854"/>
      </p:ext>
    </p:extLst>
  </p:cSld>
  <p:clrMapOvr>
    <a:masterClrMapping/>
  </p:clrMapOvr>
  <p:transition>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Solvency II and Cyber Risk (Underwriting)</a:t>
            </a:r>
            <a:endParaRPr lang="en-US" dirty="0"/>
          </a:p>
        </p:txBody>
      </p:sp>
      <p:sp>
        <p:nvSpPr>
          <p:cNvPr id="4" name="Rechteck 2"/>
          <p:cNvSpPr/>
          <p:nvPr/>
        </p:nvSpPr>
        <p:spPr>
          <a:xfrm>
            <a:off x="1074420" y="1317048"/>
            <a:ext cx="10041255" cy="4247317"/>
          </a:xfrm>
          <a:prstGeom prst="rect">
            <a:avLst/>
          </a:prstGeom>
        </p:spPr>
        <p:txBody>
          <a:bodyPr wrap="square">
            <a:spAutoFit/>
          </a:bodyPr>
          <a:lstStyle/>
          <a:p>
            <a:endParaRPr lang="en-US" dirty="0" smtClean="0"/>
          </a:p>
          <a:p>
            <a:pPr marL="285750" indent="-285750">
              <a:buFontTx/>
              <a:buChar char="-"/>
            </a:pPr>
            <a:endParaRPr lang="en-US" dirty="0" smtClean="0">
              <a:cs typeface="Calibri" pitchFamily="34" charset="0"/>
            </a:endParaRPr>
          </a:p>
          <a:p>
            <a:pPr marL="285750" indent="-285750">
              <a:buFontTx/>
              <a:buChar char="-"/>
            </a:pPr>
            <a:endParaRPr lang="en-US" dirty="0" smtClean="0">
              <a:cs typeface="Calibri" pitchFamily="34" charset="0"/>
            </a:endParaRPr>
          </a:p>
          <a:p>
            <a:pPr marL="285750" indent="-285750"/>
            <a:endParaRPr lang="en-US" dirty="0" smtClean="0">
              <a:cs typeface="Calibri" pitchFamily="34" charset="0"/>
            </a:endParaRPr>
          </a:p>
          <a:p>
            <a:pPr marL="285750" indent="-285750">
              <a:buFontTx/>
              <a:buChar char="-"/>
            </a:pPr>
            <a:endParaRPr lang="en-US" dirty="0" smtClean="0">
              <a:cs typeface="Calibri" pitchFamily="34" charset="0"/>
            </a:endParaRPr>
          </a:p>
          <a:p>
            <a:pPr marL="285750" indent="-285750"/>
            <a:endParaRPr lang="en-US" dirty="0" smtClean="0">
              <a:cs typeface="Calibri" pitchFamily="34" charset="0"/>
            </a:endParaRPr>
          </a:p>
          <a:p>
            <a:pPr marL="285750" indent="-285750">
              <a:buFontTx/>
              <a:buChar char="-"/>
            </a:pPr>
            <a:endParaRPr lang="en-US" dirty="0" smtClean="0">
              <a:cs typeface="Calibri" pitchFamily="34" charset="0"/>
            </a:endParaRPr>
          </a:p>
          <a:p>
            <a:r>
              <a:rPr lang="en-US" dirty="0" smtClean="0">
                <a:latin typeface="Calibri" pitchFamily="34" charset="0"/>
                <a:cs typeface="Calibri" pitchFamily="34" charset="0"/>
              </a:rPr>
              <a:t/>
            </a:r>
            <a:br>
              <a:rPr lang="en-US" dirty="0" smtClean="0">
                <a:latin typeface="Calibri" pitchFamily="34" charset="0"/>
                <a:cs typeface="Calibri" pitchFamily="34" charset="0"/>
              </a:rPr>
            </a:br>
            <a:endParaRPr lang="en-US" dirty="0" smtClean="0"/>
          </a:p>
          <a:p>
            <a:pPr algn="just">
              <a:defRPr/>
            </a:pPr>
            <a:r>
              <a:rPr lang="en-US" dirty="0" smtClean="0"/>
              <a:t>                                                                                                                                                                                                                                                                                                                                                                                                                                                                                                                                                                                                                                                                                                                                                                                                                                                                                                                                                                                                        </a:t>
            </a:r>
          </a:p>
          <a:p>
            <a:pPr algn="just">
              <a:defRPr/>
            </a:pPr>
            <a:r>
              <a:rPr lang="en-US" dirty="0" smtClean="0"/>
              <a:t>                                    </a:t>
            </a:r>
          </a:p>
          <a:p>
            <a:pPr algn="just">
              <a:defRPr/>
            </a:pPr>
            <a:endParaRPr lang="en-US" dirty="0" smtClean="0"/>
          </a:p>
          <a:p>
            <a:pPr algn="just">
              <a:defRPr/>
            </a:pPr>
            <a:endParaRPr lang="en-US" dirty="0" smtClean="0"/>
          </a:p>
          <a:p>
            <a:pPr algn="just">
              <a:defRPr/>
            </a:pPr>
            <a:endParaRPr lang="en-US" dirty="0" smtClean="0"/>
          </a:p>
          <a:p>
            <a:pPr>
              <a:tabLst>
                <a:tab pos="1524000" algn="l"/>
              </a:tabLst>
            </a:pPr>
            <a:endParaRPr lang="en-US" dirty="0" smtClean="0"/>
          </a:p>
        </p:txBody>
      </p:sp>
      <mc:AlternateContent xmlns:mc="http://schemas.openxmlformats.org/markup-compatibility/2006" xmlns:a14="http://schemas.microsoft.com/office/drawing/2010/main">
        <mc:Choice Requires="a14">
          <p:graphicFrame>
            <p:nvGraphicFramePr>
              <p:cNvPr id="8" name="Tabelle 7"/>
              <p:cNvGraphicFramePr>
                <a:graphicFrameLocks noGrp="1"/>
              </p:cNvGraphicFramePr>
              <p:nvPr>
                <p:extLst>
                  <p:ext uri="{D42A27DB-BD31-4B8C-83A1-F6EECF244321}">
                    <p14:modId xmlns:p14="http://schemas.microsoft.com/office/powerpoint/2010/main" val="3050830119"/>
                  </p:ext>
                </p:extLst>
              </p:nvPr>
            </p:nvGraphicFramePr>
            <p:xfrm>
              <a:off x="5582551" y="1826091"/>
              <a:ext cx="5810837" cy="3266186"/>
            </p:xfrm>
            <a:graphic>
              <a:graphicData uri="http://schemas.openxmlformats.org/drawingml/2006/table">
                <a:tbl>
                  <a:tblPr firstRow="1" firstCol="1" bandRow="1"/>
                  <a:tblGrid>
                    <a:gridCol w="2988222">
                      <a:extLst>
                        <a:ext uri="{9D8B030D-6E8A-4147-A177-3AD203B41FA5}">
                          <a16:colId xmlns:a16="http://schemas.microsoft.com/office/drawing/2014/main" val="20000"/>
                        </a:ext>
                      </a:extLst>
                    </a:gridCol>
                    <a:gridCol w="664513">
                      <a:extLst>
                        <a:ext uri="{9D8B030D-6E8A-4147-A177-3AD203B41FA5}">
                          <a16:colId xmlns:a16="http://schemas.microsoft.com/office/drawing/2014/main" val="20001"/>
                        </a:ext>
                      </a:extLst>
                    </a:gridCol>
                    <a:gridCol w="665553">
                      <a:extLst>
                        <a:ext uri="{9D8B030D-6E8A-4147-A177-3AD203B41FA5}">
                          <a16:colId xmlns:a16="http://schemas.microsoft.com/office/drawing/2014/main" val="20002"/>
                        </a:ext>
                      </a:extLst>
                    </a:gridCol>
                    <a:gridCol w="780125">
                      <a:extLst>
                        <a:ext uri="{9D8B030D-6E8A-4147-A177-3AD203B41FA5}">
                          <a16:colId xmlns:a16="http://schemas.microsoft.com/office/drawing/2014/main" val="20003"/>
                        </a:ext>
                      </a:extLst>
                    </a:gridCol>
                    <a:gridCol w="712424">
                      <a:extLst>
                        <a:ext uri="{9D8B030D-6E8A-4147-A177-3AD203B41FA5}">
                          <a16:colId xmlns:a16="http://schemas.microsoft.com/office/drawing/2014/main" val="20004"/>
                        </a:ext>
                      </a:extLst>
                    </a:gridCol>
                  </a:tblGrid>
                  <a:tr h="647699">
                    <a:tc>
                      <a:txBody>
                        <a:bodyPr/>
                        <a:lstStyle/>
                        <a:p>
                          <a:pPr marL="228600" indent="-228600">
                            <a:lnSpc>
                              <a:spcPts val="1300"/>
                            </a:lnSpc>
                            <a:spcBef>
                              <a:spcPts val="1200"/>
                            </a:spcBef>
                            <a:spcAft>
                              <a:spcPts val="0"/>
                            </a:spcAft>
                            <a:tabLst>
                              <a:tab pos="3111500" algn="ctr"/>
                              <a:tab pos="5765800" algn="r"/>
                            </a:tabLst>
                          </a:pPr>
                          <a:r>
                            <a:rPr lang="en-US" sz="1800" b="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LoBs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SubSup>
                                  <m:sSubSup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sPre>
                                      <m:sPre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PrePr>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b>
                                      <m:sup/>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𝜹</m:t>
                                        </m:r>
                                      </m:e>
                                    </m:sPre>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𝑷</m:t>
                                    </m:r>
                                  </m:sub>
                                  <m:sup>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SubSup>
                                  <m:sSubSup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sPre>
                                      <m:sPre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PrePr>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b>
                                      <m:sup/>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𝜹</m:t>
                                        </m:r>
                                      </m:e>
                                    </m:sPre>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𝑹</m:t>
                                    </m:r>
                                  </m:sub>
                                  <m:sup>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SubSup>
                                  <m:sSubSupPr>
                                    <m:ctrlPr>
                                      <a:rPr lang="en-GB" sz="1800" b="1"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sPre>
                                      <m:sPre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PrePr>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b>
                                      <m:sup/>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𝜹</m:t>
                                        </m:r>
                                      </m:e>
                                    </m:sPre>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𝑷𝑹</m:t>
                                    </m:r>
                                  </m:sub>
                                  <m:sup>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r>
                                      <a:rPr lang="de-CH" sz="1800" b="1"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𝒈</m:t>
                                    </m:r>
                                  </m:sup>
                                </m:sSubSup>
                              </m:oMath>
                            </m:oMathPara>
                          </a14:m>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Pre>
                                  <m:sPrePr>
                                    <m:ctrlPr>
                                      <a:rPr lang="en-GB" sz="1800" b="1" i="1" kern="100">
                                        <a:solidFill>
                                          <a:srgbClr val="000000"/>
                                        </a:solidFill>
                                        <a:effectLst/>
                                        <a:latin typeface="Cambria Math" panose="02040503050406030204" pitchFamily="18" charset="0"/>
                                        <a:ea typeface="SimSun" panose="02010600030101010101" pitchFamily="2" charset="-122"/>
                                        <a:cs typeface="Times New Roman" panose="02020603050405020304" pitchFamily="18" charset="0"/>
                                      </a:rPr>
                                    </m:ctrlPr>
                                  </m:sPrePr>
                                  <m:sub>
                                    <m:r>
                                      <a:rPr lang="en-US" sz="1800" b="1" i="1" kern="100">
                                        <a:solidFill>
                                          <a:srgbClr val="000000"/>
                                        </a:solidFill>
                                        <a:effectLst/>
                                        <a:latin typeface="Cambria Math" panose="02040503050406030204" pitchFamily="18" charset="0"/>
                                        <a:ea typeface="SimSun" panose="02010600030101010101" pitchFamily="2" charset="-122"/>
                                        <a:cs typeface="Times New Roman" panose="02020603050405020304" pitchFamily="18" charset="0"/>
                                      </a:rPr>
                                      <m:t>(.)</m:t>
                                    </m:r>
                                  </m:sub>
                                  <m:sup/>
                                  <m:e>
                                    <m:sSubSup>
                                      <m:sSubSupPr>
                                        <m:ctrlPr>
                                          <a:rPr lang="en-GB" sz="1800" b="1" i="1" kern="100">
                                            <a:solidFill>
                                              <a:srgbClr val="000000"/>
                                            </a:solidFill>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𝒂</m:t>
                                        </m:r>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b>
                                      <m:sup/>
                                    </m:sSubSup>
                                  </m:e>
                                </m:sPre>
                              </m:oMath>
                            </m:oMathPara>
                          </a14:m>
                          <a:endParaRPr lang="en-GB"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0724">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General liability</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00724">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Legal expenses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0.07</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0.12</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0.08</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10002"/>
                      </a:ext>
                    </a:extLst>
                  </a:tr>
                  <a:tr h="400724">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Miscellaneous financial loss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0.20</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0724">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sSubSup>
                                  <m:sSubSupPr>
                                    <m:ctrlPr>
                                      <a:rPr lang="en-GB" sz="1800" b="1" i="1" kern="100" smtClean="0">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𝜹</m:t>
                                    </m:r>
                                  </m:e>
                                  <m:sub>
                                    <m:r>
                                      <a:rPr lang="de-CH" sz="1800" b="1" i="1" kern="100" smtClean="0">
                                        <a:effectLst/>
                                        <a:latin typeface="Cambria Math" panose="02040503050406030204" pitchFamily="18" charset="0"/>
                                        <a:ea typeface="Calibri" panose="020F0502020204030204" pitchFamily="34" charset="0"/>
                                        <a:cs typeface="Times New Roman" panose="02020603050405020304" pitchFamily="18" charset="0"/>
                                      </a:rPr>
                                      <m:t>𝒑𝒓</m:t>
                                    </m:r>
                                  </m:sub>
                                  <m:sup>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0.09</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a:t>
                          </a:r>
                          <a:r>
                            <a:rPr lang="en-US" sz="1800" kern="100" dirty="0" smtClean="0">
                              <a:effectLst/>
                              <a:latin typeface="Arial" panose="020B0604020202020204" pitchFamily="34" charset="0"/>
                              <a:ea typeface="Calibri" panose="020F0502020204030204" pitchFamily="34" charset="0"/>
                              <a:cs typeface="Arial" panose="020B0604020202020204" pitchFamily="34" charset="0"/>
                            </a:rPr>
                            <a:t>1</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310737">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sSubSup>
                                  <m:sSubSupPr>
                                    <m:ctrlPr>
                                      <a:rPr lang="en-GB" sz="1800" b="1" i="1" kern="100">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𝜹</m:t>
                                    </m:r>
                                  </m:e>
                                  <m:sub>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𝒄𝒂𝒕</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sub>
                                  <m:sup>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0.18</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0.5</a:t>
                          </a:r>
                          <a:r>
                            <a:rPr lang="en-US" sz="1800" kern="100" dirty="0">
                              <a:effectLst/>
                              <a:latin typeface="Arial" panose="020B0604020202020204" pitchFamily="34" charset="0"/>
                              <a:ea typeface="Calibri" panose="020F0502020204030204" pitchFamily="34" charset="0"/>
                              <a:cs typeface="Arial" panose="020B0604020202020204" pitchFamily="34" charset="0"/>
                            </a:rPr>
                            <a:t> </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7432">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sSubSup>
                                  <m:sSubSupPr>
                                    <m:ctrlPr>
                                      <a:rPr lang="en-GB" sz="1800" b="1" i="1" kern="100">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𝜹</m:t>
                                    </m:r>
                                  </m:e>
                                  <m:sub>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𝒏𝒍</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sub>
                                  <m:sup>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0.14</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Choice>
        <mc:Fallback xmlns="">
          <p:graphicFrame>
            <p:nvGraphicFramePr>
              <p:cNvPr id="8" name="Tabelle 7"/>
              <p:cNvGraphicFramePr>
                <a:graphicFrameLocks noGrp="1"/>
              </p:cNvGraphicFramePr>
              <p:nvPr>
                <p:extLst>
                  <p:ext uri="{D42A27DB-BD31-4B8C-83A1-F6EECF244321}">
                    <p14:modId xmlns:p14="http://schemas.microsoft.com/office/powerpoint/2010/main" val="3050830119"/>
                  </p:ext>
                </p:extLst>
              </p:nvPr>
            </p:nvGraphicFramePr>
            <p:xfrm>
              <a:off x="5582551" y="1826091"/>
              <a:ext cx="5810837" cy="3266186"/>
            </p:xfrm>
            <a:graphic>
              <a:graphicData uri="http://schemas.openxmlformats.org/drawingml/2006/table">
                <a:tbl>
                  <a:tblPr firstRow="1" firstCol="1" bandRow="1"/>
                  <a:tblGrid>
                    <a:gridCol w="2988222">
                      <a:extLst>
                        <a:ext uri="{9D8B030D-6E8A-4147-A177-3AD203B41FA5}">
                          <a16:colId xmlns:a16="http://schemas.microsoft.com/office/drawing/2014/main" val="20000"/>
                        </a:ext>
                      </a:extLst>
                    </a:gridCol>
                    <a:gridCol w="664513">
                      <a:extLst>
                        <a:ext uri="{9D8B030D-6E8A-4147-A177-3AD203B41FA5}">
                          <a16:colId xmlns:a16="http://schemas.microsoft.com/office/drawing/2014/main" val="20001"/>
                        </a:ext>
                      </a:extLst>
                    </a:gridCol>
                    <a:gridCol w="665553">
                      <a:extLst>
                        <a:ext uri="{9D8B030D-6E8A-4147-A177-3AD203B41FA5}">
                          <a16:colId xmlns:a16="http://schemas.microsoft.com/office/drawing/2014/main" val="20002"/>
                        </a:ext>
                      </a:extLst>
                    </a:gridCol>
                    <a:gridCol w="780125">
                      <a:extLst>
                        <a:ext uri="{9D8B030D-6E8A-4147-A177-3AD203B41FA5}">
                          <a16:colId xmlns:a16="http://schemas.microsoft.com/office/drawing/2014/main" val="20003"/>
                        </a:ext>
                      </a:extLst>
                    </a:gridCol>
                    <a:gridCol w="712424">
                      <a:extLst>
                        <a:ext uri="{9D8B030D-6E8A-4147-A177-3AD203B41FA5}">
                          <a16:colId xmlns:a16="http://schemas.microsoft.com/office/drawing/2014/main" val="20004"/>
                        </a:ext>
                      </a:extLst>
                    </a:gridCol>
                  </a:tblGrid>
                  <a:tr h="647699">
                    <a:tc>
                      <a:txBody>
                        <a:bodyPr/>
                        <a:lstStyle/>
                        <a:p>
                          <a:pPr marL="228600" indent="-228600">
                            <a:lnSpc>
                              <a:spcPts val="1300"/>
                            </a:lnSpc>
                            <a:spcBef>
                              <a:spcPts val="1200"/>
                            </a:spcBef>
                            <a:spcAft>
                              <a:spcPts val="0"/>
                            </a:spcAft>
                            <a:tabLst>
                              <a:tab pos="3111500" algn="ctr"/>
                              <a:tab pos="5765800" algn="r"/>
                            </a:tabLst>
                          </a:pPr>
                          <a:r>
                            <a:rPr lang="en-US" sz="1800" b="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LoBs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de-DE"/>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450459" t="-1887" r="-327523" b="-416981"/>
                          </a:stretch>
                        </a:blipFill>
                      </a:tcPr>
                    </a:tc>
                    <a:tc>
                      <a:txBody>
                        <a:bodyPr/>
                        <a:lstStyle/>
                        <a:p>
                          <a:endParaRPr lang="de-DE"/>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550459" t="-1887" r="-227523" b="-416981"/>
                          </a:stretch>
                        </a:blipFill>
                      </a:tcPr>
                    </a:tc>
                    <a:tc>
                      <a:txBody>
                        <a:bodyPr/>
                        <a:lstStyle/>
                        <a:p>
                          <a:endParaRPr lang="de-DE"/>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553906" t="-1887" r="-93750" b="-416981"/>
                          </a:stretch>
                        </a:blipFill>
                      </a:tcPr>
                    </a:tc>
                    <a:tc>
                      <a:txBody>
                        <a:bodyPr/>
                        <a:lstStyle/>
                        <a:p>
                          <a:endParaRPr lang="de-DE"/>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715385" t="-1887" r="-2564" b="-416981"/>
                          </a:stretch>
                        </a:blipFill>
                      </a:tcPr>
                    </a:tc>
                    <a:extLst>
                      <a:ext uri="{0D108BD9-81ED-4DB2-BD59-A6C34878D82A}">
                        <a16:rowId xmlns:a16="http://schemas.microsoft.com/office/drawing/2014/main" val="10000"/>
                      </a:ext>
                    </a:extLst>
                  </a:tr>
                  <a:tr h="411480">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General liability</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1480">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Legal expenses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0.07</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0.12</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0.08</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10002"/>
                      </a:ext>
                    </a:extLst>
                  </a:tr>
                  <a:tr h="411480">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Miscellaneous financial loss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0.20</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8437">
                    <a:tc>
                      <a:txBody>
                        <a:bodyPr/>
                        <a:lstStyle/>
                        <a:p>
                          <a:endParaRPr lang="de-DE"/>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a:blip r:embed="rId3"/>
                          <a:stretch>
                            <a:fillRect t="-420270" r="-94908" b="-222973"/>
                          </a:stretch>
                        </a:blipFill>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0.09</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a:t>
                          </a:r>
                          <a:r>
                            <a:rPr lang="en-US" sz="1800" kern="100" dirty="0" smtClean="0">
                              <a:effectLst/>
                              <a:latin typeface="Arial" panose="020B0604020202020204" pitchFamily="34" charset="0"/>
                              <a:ea typeface="Calibri" panose="020F0502020204030204" pitchFamily="34" charset="0"/>
                              <a:cs typeface="Arial" panose="020B0604020202020204" pitchFamily="34" charset="0"/>
                            </a:rPr>
                            <a:t>1</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467805">
                    <a:tc>
                      <a:txBody>
                        <a:bodyPr/>
                        <a:lstStyle/>
                        <a:p>
                          <a:endParaRPr lang="de-DE"/>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a:blip r:embed="rId3"/>
                          <a:stretch>
                            <a:fillRect t="-500000" r="-94908" b="-114286"/>
                          </a:stretch>
                        </a:blipFill>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0.18</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0.5</a:t>
                          </a:r>
                          <a:r>
                            <a:rPr lang="en-US" sz="1800" kern="100" dirty="0">
                              <a:effectLst/>
                              <a:latin typeface="Arial" panose="020B0604020202020204" pitchFamily="34" charset="0"/>
                              <a:ea typeface="Calibri" panose="020F0502020204030204" pitchFamily="34" charset="0"/>
                              <a:cs typeface="Arial" panose="020B0604020202020204" pitchFamily="34" charset="0"/>
                            </a:rPr>
                            <a:t> </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67805">
                    <a:tc>
                      <a:txBody>
                        <a:bodyPr/>
                        <a:lstStyle/>
                        <a:p>
                          <a:endParaRPr lang="de-DE"/>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blipFill>
                          <a:blip r:embed="rId3"/>
                          <a:stretch>
                            <a:fillRect t="-600000" r="-94908" b="-14286"/>
                          </a:stretch>
                        </a:blipFill>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smtClean="0">
                              <a:effectLst/>
                              <a:latin typeface="Arial" panose="020B0604020202020204" pitchFamily="34" charset="0"/>
                              <a:ea typeface="Calibri" panose="020F0502020204030204" pitchFamily="34" charset="0"/>
                              <a:cs typeface="Arial" panose="020B0604020202020204" pitchFamily="34" charset="0"/>
                            </a:rPr>
                            <a:t>0.14</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Fallback>
      </mc:AlternateContent>
      <mc:AlternateContent xmlns:mc="http://schemas.openxmlformats.org/markup-compatibility/2006">
        <mc:Choice xmlns:a14="http://schemas.microsoft.com/office/drawing/2010/main" Requires="a14">
          <p:sp>
            <p:nvSpPr>
              <p:cNvPr id="9" name="Textfeld 8"/>
              <p:cNvSpPr txBox="1"/>
              <p:nvPr/>
            </p:nvSpPr>
            <p:spPr>
              <a:xfrm>
                <a:off x="657225" y="1802544"/>
                <a:ext cx="4772926" cy="3768789"/>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Required capital:</a:t>
                </a:r>
              </a:p>
              <a:p>
                <a:endParaRPr lang="en-US" i="1" dirty="0">
                  <a:latin typeface="Arial" panose="020B0604020202020204" pitchFamily="34" charset="0"/>
                  <a:cs typeface="Arial" panose="020B0604020202020204" pitchFamily="34" charset="0"/>
                </a:endParaRPr>
              </a:p>
              <a:p>
                <a:pPr/>
                <a14:m>
                  <m:oMathPara xmlns:m="http://schemas.openxmlformats.org/officeDocument/2006/math">
                    <m:oMathParaPr>
                      <m:jc m:val="center"/>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𝑠𝑐𝑟</m:t>
                          </m:r>
                        </m:e>
                        <m:sub>
                          <m:r>
                            <m:rPr>
                              <m:nor/>
                            </m:rPr>
                            <a:rPr lang="en-US" b="0" i="0" smtClean="0">
                              <a:latin typeface="Cambria Math" panose="02040503050406030204" pitchFamily="18" charset="0"/>
                            </a:rPr>
                            <m:t>i</m:t>
                          </m:r>
                        </m:sub>
                      </m:sSub>
                      <m:r>
                        <a:rPr lang="en-US" i="1" smtClean="0">
                          <a:latin typeface="Cambria Math" panose="02040503050406030204" pitchFamily="18" charset="0"/>
                        </a:rPr>
                        <m:t>=</m:t>
                      </m:r>
                      <m:r>
                        <a:rPr lang="en-US" i="1">
                          <a:latin typeface="Cambria Math" panose="02040503050406030204" pitchFamily="18" charset="0"/>
                        </a:rPr>
                        <m:t>3∙</m:t>
                      </m:r>
                      <m:sSub>
                        <m:sSubPr>
                          <m:ctrlPr>
                            <a:rPr lang="en-US" i="1" smtClean="0">
                              <a:latin typeface="Cambria Math" panose="02040503050406030204" pitchFamily="18" charset="0"/>
                            </a:rPr>
                          </m:ctrlPr>
                        </m:sSubPr>
                        <m:e>
                          <m:r>
                            <a:rPr lang="en-US" i="1">
                              <a:latin typeface="Cambria Math" panose="02040503050406030204" pitchFamily="18" charset="0"/>
                            </a:rPr>
                            <m:t>𝑓𝑎𝑐𝑡𝑜𝑟</m:t>
                          </m:r>
                        </m:e>
                        <m:sub>
                          <m:r>
                            <a:rPr lang="en-US" b="0" i="1" smtClean="0">
                              <a:latin typeface="Cambria Math" panose="02040503050406030204" pitchFamily="18" charset="0"/>
                            </a:rPr>
                            <m:t>𝑖</m:t>
                          </m:r>
                        </m:sub>
                      </m:sSub>
                      <m:r>
                        <a:rPr lang="en-US" i="1">
                          <a:latin typeface="Cambria Math" panose="02040503050406030204" pitchFamily="18" charset="0"/>
                        </a:rPr>
                        <m:t> ∙</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oMath>
                  </m:oMathPara>
                </a14:m>
                <a:endParaRPr lang="en-US" dirty="0"/>
              </a:p>
              <a:p>
                <a:endParaRPr lang="en-US" i="1" dirty="0" smtClean="0"/>
              </a:p>
              <a:p>
                <a:endParaRPr lang="en-US" i="1" dirty="0" smtClean="0"/>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Aggregation by the square root formula</a:t>
                </a:r>
                <a:r>
                  <a:rPr lang="en-US" dirty="0" smtClean="0">
                    <a:latin typeface="Arial" panose="020B0604020202020204" pitchFamily="34" charset="0"/>
                    <a:cs typeface="Arial" panose="020B0604020202020204" pitchFamily="34" charset="0"/>
                  </a:rPr>
                  <a:t>:</a:t>
                </a:r>
              </a:p>
              <a:p>
                <a:endParaRPr lang="en-US" dirty="0" smtClean="0">
                  <a:latin typeface="Arial" panose="020B0604020202020204" pitchFamily="34" charset="0"/>
                  <a:cs typeface="Arial" panose="020B0604020202020204" pitchFamily="34" charset="0"/>
                </a:endParaRPr>
              </a:p>
              <a:p>
                <a:pPr algn="ctr"/>
                <a14:m>
                  <m:oMath xmlns:m="http://schemas.openxmlformats.org/officeDocument/2006/math">
                    <m:r>
                      <a:rPr lang="en-US" i="1">
                        <a:latin typeface="Cambria Math" panose="02040503050406030204" pitchFamily="18" charset="0"/>
                      </a:rPr>
                      <m:t>𝑠𝑐𝑟</m:t>
                    </m:r>
                    <m:r>
                      <a:rPr lang="en-US" i="1">
                        <a:latin typeface="Cambria Math" panose="02040503050406030204" pitchFamily="18" charset="0"/>
                      </a:rPr>
                      <m:t>=</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en-US" b="1" i="1">
                                <a:latin typeface="Cambria Math" panose="02040503050406030204" pitchFamily="18" charset="0"/>
                              </a:rPr>
                              <m:t>𝒔𝒄</m:t>
                            </m:r>
                            <m:r>
                              <a:rPr lang="en-US" b="1" i="1" smtClean="0">
                                <a:latin typeface="Cambria Math" panose="02040503050406030204" pitchFamily="18" charset="0"/>
                              </a:rPr>
                              <m:t>𝒓</m:t>
                            </m:r>
                          </m:e>
                          <m:sup>
                            <m:r>
                              <a:rPr lang="en-US" i="1">
                                <a:latin typeface="Cambria Math" panose="02040503050406030204" pitchFamily="18" charset="0"/>
                              </a:rPr>
                              <m:t>𝑇</m:t>
                            </m:r>
                          </m:sup>
                        </m:sSup>
                        <m:r>
                          <a:rPr lang="en-US" i="1">
                            <a:latin typeface="Cambria Math" panose="02040503050406030204" pitchFamily="18" charset="0"/>
                          </a:rPr>
                          <m:t> </m:t>
                        </m:r>
                        <m:r>
                          <a:rPr lang="en-US" b="1" i="1">
                            <a:latin typeface="Cambria Math" panose="02040503050406030204" pitchFamily="18" charset="0"/>
                          </a:rPr>
                          <m:t>𝚺</m:t>
                        </m:r>
                        <m:r>
                          <a:rPr lang="en-US">
                            <a:latin typeface="Cambria Math" panose="02040503050406030204" pitchFamily="18" charset="0"/>
                          </a:rPr>
                          <m:t> </m:t>
                        </m:r>
                        <m:r>
                          <a:rPr lang="en-US" b="1" i="1">
                            <a:latin typeface="Cambria Math" panose="02040503050406030204" pitchFamily="18" charset="0"/>
                          </a:rPr>
                          <m:t>𝒔𝒄</m:t>
                        </m:r>
                        <m:r>
                          <a:rPr lang="en-US" b="1" i="1" smtClean="0">
                            <a:latin typeface="Cambria Math" panose="02040503050406030204" pitchFamily="18" charset="0"/>
                          </a:rPr>
                          <m:t>𝒓</m:t>
                        </m:r>
                      </m:e>
                    </m:rad>
                  </m:oMath>
                </a14:m>
                <a:r>
                  <a:rPr lang="en-US" dirty="0"/>
                  <a:t>	</a:t>
                </a:r>
                <a:endParaRPr lang="en-US" dirty="0" smtClean="0"/>
              </a:p>
              <a:p>
                <a:endParaRPr lang="en-US" dirty="0" smtClean="0"/>
              </a:p>
              <a:p>
                <a:endParaRPr lang="en-US" dirty="0"/>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Value at Risk</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pPr/>
                <a14:m>
                  <m:oMathPara xmlns:m="http://schemas.openxmlformats.org/officeDocument/2006/math">
                    <m:oMathParaPr>
                      <m:jc m:val="center"/>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𝑉𝑎𝑅</m:t>
                          </m:r>
                        </m:e>
                        <m:sub>
                          <m:r>
                            <m:rPr>
                              <m:nor/>
                            </m:rPr>
                            <a:rPr lang="en-US" i="1">
                              <a:latin typeface="Cambria Math" panose="02040503050406030204" pitchFamily="18" charset="0"/>
                            </a:rPr>
                            <m:t>99.5%</m:t>
                          </m:r>
                        </m:sub>
                      </m:sSub>
                      <m:r>
                        <a:rPr lang="en-US" i="1">
                          <a:latin typeface="Cambria Math" panose="02040503050406030204" pitchFamily="18" charset="0"/>
                        </a:rPr>
                        <m:t>≈</m:t>
                      </m:r>
                      <m:r>
                        <a:rPr lang="en-US" i="1">
                          <a:latin typeface="Cambria Math" panose="02040503050406030204" pitchFamily="18" charset="0"/>
                        </a:rPr>
                        <m:t>𝑠𝑐𝑟</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sSub>
                    </m:oMath>
                  </m:oMathPara>
                </a14:m>
                <a:endParaRPr lang="en-US" i="1" dirty="0">
                  <a:latin typeface="Cambria Math" panose="02040503050406030204" pitchFamily="18" charset="0"/>
                </a:endParaRPr>
              </a:p>
            </p:txBody>
          </p:sp>
        </mc:Choice>
        <mc:Fallback>
          <p:sp>
            <p:nvSpPr>
              <p:cNvPr id="9" name="Textfeld 8"/>
              <p:cNvSpPr txBox="1">
                <a:spLocks noRot="1" noChangeAspect="1" noMove="1" noResize="1" noEditPoints="1" noAdjustHandles="1" noChangeArrowheads="1" noChangeShapeType="1" noTextEdit="1"/>
              </p:cNvSpPr>
              <p:nvPr/>
            </p:nvSpPr>
            <p:spPr>
              <a:xfrm>
                <a:off x="657225" y="1802544"/>
                <a:ext cx="4772926" cy="3768789"/>
              </a:xfrm>
              <a:prstGeom prst="rect">
                <a:avLst/>
              </a:prstGeom>
              <a:blipFill>
                <a:blip r:embed="rId4"/>
                <a:stretch>
                  <a:fillRect l="-894" t="-971" b="-162"/>
                </a:stretch>
              </a:blipFill>
            </p:spPr>
            <p:txBody>
              <a:bodyPr/>
              <a:lstStyle/>
              <a:p>
                <a:r>
                  <a:rPr lang="de-CH">
                    <a:noFill/>
                  </a:rPr>
                  <a:t> </a:t>
                </a:r>
              </a:p>
            </p:txBody>
          </p:sp>
        </mc:Fallback>
      </mc:AlternateContent>
    </p:spTree>
    <p:extLst>
      <p:ext uri="{BB962C8B-B14F-4D97-AF65-F5344CB8AC3E}">
        <p14:creationId xmlns:p14="http://schemas.microsoft.com/office/powerpoint/2010/main" val="679473585"/>
      </p:ext>
    </p:extLst>
  </p:cSld>
  <p:clrMapOvr>
    <a:masterClrMapping/>
  </p:clrMapOvr>
  <p:transition>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Solvency II and Cyber Risk (Underwriting)</a:t>
            </a:r>
            <a:endParaRPr lang="en-US" dirty="0"/>
          </a:p>
        </p:txBody>
      </p:sp>
      <p:pic>
        <p:nvPicPr>
          <p:cNvPr id="17" name="Grafik 16"/>
          <p:cNvPicPr/>
          <p:nvPr/>
        </p:nvPicPr>
        <p:blipFill>
          <a:blip r:embed="rId3"/>
          <a:stretch>
            <a:fillRect/>
          </a:stretch>
        </p:blipFill>
        <p:spPr>
          <a:xfrm>
            <a:off x="712310" y="1789488"/>
            <a:ext cx="5342801" cy="4377136"/>
          </a:xfrm>
          <a:prstGeom prst="rect">
            <a:avLst/>
          </a:prstGeom>
        </p:spPr>
      </p:pic>
      <p:sp>
        <p:nvSpPr>
          <p:cNvPr id="11" name="Textfeld 10"/>
          <p:cNvSpPr txBox="1"/>
          <p:nvPr/>
        </p:nvSpPr>
        <p:spPr>
          <a:xfrm>
            <a:off x="1132046" y="1420156"/>
            <a:ext cx="4521200" cy="369332"/>
          </a:xfrm>
          <a:prstGeom prst="rect">
            <a:avLst/>
          </a:prstGeom>
          <a:noFill/>
        </p:spPr>
        <p:txBody>
          <a:bodyPr wrap="square" rtlCol="0">
            <a:spAutoFit/>
          </a:bodyPr>
          <a:lstStyle/>
          <a:p>
            <a:r>
              <a:rPr lang="en-US" b="1" dirty="0" err="1" smtClean="0">
                <a:latin typeface="Arial" panose="020B0604020202020204" pitchFamily="34" charset="0"/>
                <a:cs typeface="Arial" panose="020B0604020202020204" pitchFamily="34" charset="0"/>
              </a:rPr>
              <a:t>VaR</a:t>
            </a:r>
            <a:r>
              <a:rPr lang="en-US" b="1"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vs SCR </a:t>
            </a:r>
            <a:r>
              <a:rPr lang="en-US" dirty="0" smtClean="0">
                <a:latin typeface="Arial" panose="020B0604020202020204" pitchFamily="34" charset="0"/>
                <a:cs typeface="Arial" panose="020B0604020202020204" pitchFamily="34" charset="0"/>
              </a:rPr>
              <a:t>(gray)</a:t>
            </a:r>
            <a:endParaRPr lang="en-US"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9" name="Textfeld 18"/>
              <p:cNvSpPr txBox="1"/>
              <p:nvPr/>
            </p:nvSpPr>
            <p:spPr>
              <a:xfrm>
                <a:off x="6711929" y="1420156"/>
                <a:ext cx="416560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Survival Probability (</a:t>
                </a:r>
                <a14:m>
                  <m:oMath xmlns:m="http://schemas.openxmlformats.org/officeDocument/2006/math">
                    <m:sSub>
                      <m:sSubPr>
                        <m:ctrlPr>
                          <a:rPr lang="de-CH" b="1" i="1">
                            <a:latin typeface="Cambria Math" panose="02040503050406030204" pitchFamily="18" charset="0"/>
                          </a:rPr>
                        </m:ctrlPr>
                      </m:sSubPr>
                      <m:e>
                        <m:r>
                          <a:rPr lang="de-CH" b="1" i="1">
                            <a:latin typeface="Cambria Math" panose="02040503050406030204" pitchFamily="18" charset="0"/>
                          </a:rPr>
                          <m:t>𝒑</m:t>
                        </m:r>
                      </m:e>
                      <m:sub>
                        <m:r>
                          <a:rPr lang="de-CH" b="1" i="1" smtClean="0">
                            <a:latin typeface="Cambria Math" panose="02040503050406030204" pitchFamily="18" charset="0"/>
                          </a:rPr>
                          <m:t>𝒔</m:t>
                        </m:r>
                      </m:sub>
                    </m:sSub>
                  </m:oMath>
                </a14:m>
                <a:r>
                  <a:rPr lang="en-US" b="1"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mc:Choice>
        <mc:Fallback>
          <p:sp>
            <p:nvSpPr>
              <p:cNvPr id="19" name="Textfeld 18"/>
              <p:cNvSpPr txBox="1">
                <a:spLocks noRot="1" noChangeAspect="1" noMove="1" noResize="1" noEditPoints="1" noAdjustHandles="1" noChangeArrowheads="1" noChangeShapeType="1" noTextEdit="1"/>
              </p:cNvSpPr>
              <p:nvPr/>
            </p:nvSpPr>
            <p:spPr>
              <a:xfrm>
                <a:off x="6711929" y="1420156"/>
                <a:ext cx="4165600" cy="369332"/>
              </a:xfrm>
              <a:prstGeom prst="rect">
                <a:avLst/>
              </a:prstGeom>
              <a:blipFill>
                <a:blip r:embed="rId4"/>
                <a:stretch>
                  <a:fillRect l="-1171" t="-9836" b="-24590"/>
                </a:stretch>
              </a:blipFill>
            </p:spPr>
            <p:txBody>
              <a:bodyPr/>
              <a:lstStyle/>
              <a:p>
                <a:r>
                  <a:rPr lang="de-CH">
                    <a:noFill/>
                  </a:rPr>
                  <a:t> </a:t>
                </a:r>
              </a:p>
            </p:txBody>
          </p:sp>
        </mc:Fallback>
      </mc:AlternateContent>
      <p:pic>
        <p:nvPicPr>
          <p:cNvPr id="7" name="Picture 4" descr="D:\PhD\2) Cyber Risk &amp; Regulation\R\Plots\SurvProb_LevelPlot_SAS_full_SII_5_0.6_0.0737402512492411.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4899" y="1789488"/>
            <a:ext cx="6007101" cy="4377136"/>
          </a:xfrm>
          <a:prstGeom prst="rect">
            <a:avLst/>
          </a:prstGeom>
          <a:noFill/>
          <a:ln>
            <a:noFill/>
          </a:ln>
        </p:spPr>
      </p:pic>
    </p:spTree>
    <p:extLst>
      <p:ext uri="{BB962C8B-B14F-4D97-AF65-F5344CB8AC3E}">
        <p14:creationId xmlns:p14="http://schemas.microsoft.com/office/powerpoint/2010/main" val="1383153803"/>
      </p:ext>
    </p:extLst>
  </p:cSld>
  <p:clrMapOvr>
    <a:masterClrMapping/>
  </p:clrMapOvr>
  <p:transition>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Solvency II and Cyber Risk (Underwriting)</a:t>
            </a:r>
            <a:endParaRPr lang="en-US" dirty="0"/>
          </a:p>
        </p:txBody>
      </p:sp>
      <p:sp>
        <p:nvSpPr>
          <p:cNvPr id="3" name="Textplatzhalter 2"/>
          <p:cNvSpPr>
            <a:spLocks noGrp="1"/>
          </p:cNvSpPr>
          <p:nvPr>
            <p:ph type="body" sz="quarter" idx="10"/>
          </p:nvPr>
        </p:nvSpPr>
        <p:spPr>
          <a:xfrm>
            <a:off x="9572769" y="4958094"/>
            <a:ext cx="1455787" cy="1087863"/>
          </a:xfrm>
        </p:spPr>
        <p:txBody>
          <a:bodyPr/>
          <a:lstStyle/>
          <a:p>
            <a:pPr marL="0" indent="0">
              <a:buNone/>
            </a:pPr>
            <a:r>
              <a:rPr lang="en-US" sz="1800" dirty="0" smtClean="0"/>
              <a:t>Sliced at cover limit l= </a:t>
            </a:r>
            <a:r>
              <a:rPr lang="en-US" sz="1800" dirty="0" smtClean="0"/>
              <a:t>$ 50 </a:t>
            </a:r>
            <a:r>
              <a:rPr lang="en-US" sz="1800" dirty="0" smtClean="0"/>
              <a:t>m</a:t>
            </a:r>
            <a:endParaRPr lang="en-US" sz="1800" dirty="0"/>
          </a:p>
        </p:txBody>
      </p:sp>
      <p:pic>
        <p:nvPicPr>
          <p:cNvPr id="5" name="Picture 7" descr="D:\PhD\2) Cyber Risk &amp; Regulation\R\Plots\SurvProb_Sliced4_SAS_full_SII_5_0.6_0.07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6526" y="1047147"/>
            <a:ext cx="5806757" cy="5257800"/>
          </a:xfrm>
          <a:prstGeom prst="rect">
            <a:avLst/>
          </a:prstGeom>
          <a:noFill/>
          <a:ln>
            <a:noFill/>
          </a:ln>
        </p:spPr>
      </p:pic>
    </p:spTree>
    <p:extLst>
      <p:ext uri="{BB962C8B-B14F-4D97-AF65-F5344CB8AC3E}">
        <p14:creationId xmlns:p14="http://schemas.microsoft.com/office/powerpoint/2010/main" val="3509048018"/>
      </p:ext>
    </p:extLst>
  </p:cSld>
  <p:clrMapOvr>
    <a:masterClrMapping/>
  </p:clrMapOvr>
  <p:transition>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US </a:t>
            </a:r>
            <a:r>
              <a:rPr lang="en-GB" dirty="0" smtClean="0"/>
              <a:t>RBC and </a:t>
            </a:r>
            <a:r>
              <a:rPr lang="en-GB" dirty="0" smtClean="0"/>
              <a:t>Cyber Risk (Underwriting)</a:t>
            </a:r>
            <a:endParaRPr lang="en-GB" dirty="0"/>
          </a:p>
        </p:txBody>
      </p:sp>
      <p:sp>
        <p:nvSpPr>
          <p:cNvPr id="8" name="Rectangle 4"/>
          <p:cNvSpPr>
            <a:spLocks noChangeArrowheads="1"/>
          </p:cNvSpPr>
          <p:nvPr/>
        </p:nvSpPr>
        <p:spPr bwMode="auto">
          <a:xfrm>
            <a:off x="1121846" y="1467130"/>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smtClean="0">
                <a:ln>
                  <a:noFill/>
                </a:ln>
                <a:solidFill>
                  <a:schemeClr val="tx1"/>
                </a:solidFill>
                <a:effectLst/>
                <a:latin typeface="Arial" panose="020B0604020202020204" pitchFamily="34" charset="0"/>
              </a:rPr>
              <a:t/>
            </a:r>
            <a:br>
              <a:rPr kumimoji="0" lang="en-GB" altLang="en-US" sz="1800" b="0" i="0" u="none" strike="noStrike" cap="none" normalizeH="0" baseline="0" dirty="0" smtClean="0">
                <a:ln>
                  <a:noFill/>
                </a:ln>
                <a:solidFill>
                  <a:schemeClr val="tx1"/>
                </a:solidFill>
                <a:effectLst/>
                <a:latin typeface="Arial" panose="020B0604020202020204" pitchFamily="34" charset="0"/>
              </a:rPr>
            </a:b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mc:AlternateContent xmlns:mc="http://schemas.openxmlformats.org/markup-compatibility/2006">
        <mc:Choice xmlns:a14="http://schemas.microsoft.com/office/drawing/2010/main" Requires="a14">
          <p:sp>
            <p:nvSpPr>
              <p:cNvPr id="11" name="Rechteck 10"/>
              <p:cNvSpPr/>
              <p:nvPr/>
            </p:nvSpPr>
            <p:spPr>
              <a:xfrm>
                <a:off x="963679" y="1284302"/>
                <a:ext cx="6733657" cy="4819653"/>
              </a:xfrm>
              <a:prstGeom prst="rect">
                <a:avLst/>
              </a:prstGeom>
            </p:spPr>
            <p:txBody>
              <a:bodyPr wrap="square">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Required capital (factor based approach):</a:t>
                </a:r>
              </a:p>
              <a:p>
                <a:endParaRPr lang="en-GB" i="1" dirty="0">
                  <a:latin typeface="Arial" panose="020B0604020202020204" pitchFamily="34" charset="0"/>
                  <a:cs typeface="Arial" panose="020B0604020202020204" pitchFamily="34" charset="0"/>
                </a:endParaRPr>
              </a:p>
              <a:p>
                <a:pPr/>
                <a14:m>
                  <m:oMathPara xmlns:m="http://schemas.openxmlformats.org/officeDocument/2006/math">
                    <m:oMathParaPr>
                      <m:jc m:val="center"/>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𝑟𝑏𝑐</m:t>
                          </m:r>
                        </m:e>
                        <m:sub>
                          <m:r>
                            <m:rPr>
                              <m:nor/>
                            </m:rPr>
                            <a:rPr lang="en-GB">
                              <a:latin typeface="Cambria Math" panose="02040503050406030204" pitchFamily="18" charset="0"/>
                            </a:rPr>
                            <m:t>i</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𝑖</m:t>
                          </m:r>
                        </m:sub>
                      </m:sSub>
                      <m:r>
                        <a:rPr lang="en-GB" i="1">
                          <a:latin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𝑣</m:t>
                          </m:r>
                        </m:e>
                        <m:sub>
                          <m:r>
                            <a:rPr lang="en-GB" i="1">
                              <a:latin typeface="Cambria Math" panose="02040503050406030204" pitchFamily="18" charset="0"/>
                              <a:ea typeface="Cambria Math" panose="02040503050406030204" pitchFamily="18" charset="0"/>
                            </a:rPr>
                            <m:t>𝑖</m:t>
                          </m:r>
                        </m:sub>
                      </m:sSub>
                    </m:oMath>
                  </m:oMathPara>
                </a14:m>
                <a:endParaRPr lang="en-GB" dirty="0" smtClean="0">
                  <a:latin typeface="Arial" panose="020B0604020202020204" pitchFamily="34" charset="0"/>
                  <a:cs typeface="Arial" panose="020B0604020202020204" pitchFamily="34" charset="0"/>
                </a:endParaRPr>
              </a:p>
              <a:p>
                <a:pPr/>
                <a:endParaRPr lang="en-GB" dirty="0" smtClean="0">
                  <a:latin typeface="Arial" panose="020B0604020202020204" pitchFamily="34" charset="0"/>
                  <a:cs typeface="Arial" panose="020B0604020202020204" pitchFamily="34" charset="0"/>
                </a:endParaRPr>
              </a:p>
              <a:p>
                <a:pPr lvl="1"/>
                <a:r>
                  <a:rPr lang="en-GB" dirty="0" smtClean="0">
                    <a:latin typeface="Arial" panose="020B0604020202020204" pitchFamily="34" charset="0"/>
                    <a:cs typeface="Arial" panose="020B0604020202020204" pitchFamily="34" charset="0"/>
                  </a:rPr>
                  <a:t>where </a:t>
                </a:r>
                <a:r>
                  <a:rPr lang="en-GB" dirty="0">
                    <a:latin typeface="Arial" panose="020B0604020202020204" pitchFamily="34" charset="0"/>
                    <a:cs typeface="Arial" panose="020B0604020202020204" pitchFamily="34" charset="0"/>
                  </a:rPr>
                  <a:t>volume measure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m:rPr>
                            <m:sty m:val="p"/>
                          </m:rPr>
                          <a:rPr lang="en-GB">
                            <a:latin typeface="Cambria Math" panose="02040503050406030204" pitchFamily="18" charset="0"/>
                            <a:ea typeface="Cambria Math" panose="02040503050406030204" pitchFamily="18" charset="0"/>
                          </a:rPr>
                          <m:t>v</m:t>
                        </m:r>
                      </m:e>
                      <m:sub/>
                    </m:sSub>
                  </m:oMath>
                </a14:m>
                <a:r>
                  <a:rPr lang="en-GB"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correspondents to the written </a:t>
                </a:r>
                <a:r>
                  <a:rPr lang="en-GB" dirty="0">
                    <a:latin typeface="Arial" panose="020B0604020202020204" pitchFamily="34" charset="0"/>
                    <a:cs typeface="Arial" panose="020B0604020202020204" pitchFamily="34" charset="0"/>
                  </a:rPr>
                  <a:t>premium /</a:t>
                </a:r>
                <a:r>
                  <a:rPr lang="en-GB" dirty="0">
                    <a:latin typeface="Arial" panose="020B0604020202020204" pitchFamily="34" charset="0"/>
                    <a:cs typeface="Arial" panose="020B0604020202020204" pitchFamily="34" charset="0"/>
                  </a:rPr>
                  <a:t> reserves and r </a:t>
                </a:r>
                <a:r>
                  <a:rPr lang="en-GB" dirty="0">
                    <a:latin typeface="Arial" panose="020B0604020202020204" pitchFamily="34" charset="0"/>
                    <a:cs typeface="Arial" panose="020B0604020202020204" pitchFamily="34" charset="0"/>
                  </a:rPr>
                  <a:t>is </a:t>
                </a:r>
                <a:r>
                  <a:rPr lang="en-GB" dirty="0">
                    <a:latin typeface="Arial" panose="020B0604020202020204" pitchFamily="34" charset="0"/>
                    <a:cs typeface="Arial" panose="020B0604020202020204" pitchFamily="34" charset="0"/>
                  </a:rPr>
                  <a:t>the stressed </a:t>
                </a:r>
                <a:r>
                  <a:rPr lang="en-GB" dirty="0">
                    <a:latin typeface="Arial" panose="020B0604020202020204" pitchFamily="34" charset="0"/>
                    <a:cs typeface="Arial" panose="020B0604020202020204" pitchFamily="34" charset="0"/>
                  </a:rPr>
                  <a:t>risk factor or cost ratio given by </a:t>
                </a:r>
                <a:r>
                  <a:rPr lang="en-GB" dirty="0">
                    <a:latin typeface="Arial" panose="020B0604020202020204" pitchFamily="34" charset="0"/>
                    <a:cs typeface="Arial" panose="020B0604020202020204" pitchFamily="34" charset="0"/>
                  </a:rPr>
                  <a:t>NAIC.</a:t>
                </a:r>
              </a:p>
              <a:p>
                <a:endParaRPr lang="en-GB"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Aggregation </a:t>
                </a:r>
                <a:r>
                  <a:rPr lang="en-GB" dirty="0">
                    <a:latin typeface="Arial" panose="020B0604020202020204" pitchFamily="34" charset="0"/>
                    <a:cs typeface="Arial" panose="020B0604020202020204" pitchFamily="34" charset="0"/>
                  </a:rPr>
                  <a:t>by the square root formula</a:t>
                </a:r>
                <a:r>
                  <a:rPr lang="en-GB" dirty="0" smtClean="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endParaRPr lang="en-GB" i="1" dirty="0"/>
              </a:p>
              <a:p>
                <a:pPr/>
                <a14:m>
                  <m:oMathPara xmlns:m="http://schemas.openxmlformats.org/officeDocument/2006/math">
                    <m:oMathParaPr>
                      <m:jc m:val="center"/>
                    </m:oMathParaPr>
                    <m:oMath xmlns:m="http://schemas.openxmlformats.org/officeDocument/2006/math">
                      <m:r>
                        <a:rPr lang="en-GB" i="1">
                          <a:latin typeface="Cambria Math" panose="02040503050406030204" pitchFamily="18" charset="0"/>
                        </a:rPr>
                        <m:t>𝑟𝑏𝑐</m:t>
                      </m:r>
                      <m:r>
                        <a:rPr lang="en-GB" i="1">
                          <a:latin typeface="Cambria Math" panose="02040503050406030204" pitchFamily="18" charset="0"/>
                        </a:rPr>
                        <m:t>=</m:t>
                      </m:r>
                      <m:rad>
                        <m:radPr>
                          <m:degHide m:val="on"/>
                          <m:ctrlPr>
                            <a:rPr lang="en-GB" i="1">
                              <a:latin typeface="Cambria Math" panose="02040503050406030204" pitchFamily="18" charset="0"/>
                            </a:rPr>
                          </m:ctrlPr>
                        </m:radPr>
                        <m:deg/>
                        <m:e>
                          <m:sSup>
                            <m:sSupPr>
                              <m:ctrlPr>
                                <a:rPr lang="en-GB" i="1">
                                  <a:latin typeface="Cambria Math" panose="02040503050406030204" pitchFamily="18" charset="0"/>
                                </a:rPr>
                              </m:ctrlPr>
                            </m:sSupPr>
                            <m:e>
                              <m:sSub>
                                <m:sSubPr>
                                  <m:ctrlPr>
                                    <a:rPr lang="en-GB" i="1">
                                      <a:latin typeface="Cambria Math" panose="02040503050406030204" pitchFamily="18" charset="0"/>
                                    </a:rPr>
                                  </m:ctrlPr>
                                </m:sSubPr>
                                <m:e>
                                  <m:r>
                                    <a:rPr lang="en-GB" b="0" i="1" smtClean="0">
                                      <a:latin typeface="Cambria Math" panose="02040503050406030204" pitchFamily="18" charset="0"/>
                                    </a:rPr>
                                    <m:t>𝑟𝑏𝑐</m:t>
                                  </m:r>
                                </m:e>
                                <m:sub>
                                  <m:r>
                                    <a:rPr lang="en-GB" i="1">
                                      <a:latin typeface="Cambria Math" panose="02040503050406030204" pitchFamily="18" charset="0"/>
                                    </a:rPr>
                                    <m:t>𝑃</m:t>
                                  </m:r>
                                </m:sub>
                              </m:sSub>
                            </m:e>
                            <m:sup>
                              <m:r>
                                <a:rPr lang="en-GB" i="1">
                                  <a:latin typeface="Cambria Math" panose="02040503050406030204" pitchFamily="18" charset="0"/>
                                </a:rPr>
                                <m:t>2</m:t>
                              </m:r>
                            </m:sup>
                          </m:sSup>
                          <m:r>
                            <a:rPr lang="en-GB" i="1">
                              <a:latin typeface="Cambria Math" panose="02040503050406030204" pitchFamily="18" charset="0"/>
                            </a:rPr>
                            <m:t>+</m:t>
                          </m:r>
                          <m:sSup>
                            <m:sSupPr>
                              <m:ctrlPr>
                                <a:rPr lang="en-GB" i="1">
                                  <a:latin typeface="Cambria Math" panose="02040503050406030204" pitchFamily="18" charset="0"/>
                                </a:rPr>
                              </m:ctrlPr>
                            </m:sSupPr>
                            <m:e>
                              <m:sSub>
                                <m:sSubPr>
                                  <m:ctrlPr>
                                    <a:rPr lang="en-GB" i="1">
                                      <a:latin typeface="Cambria Math" panose="02040503050406030204" pitchFamily="18" charset="0"/>
                                    </a:rPr>
                                  </m:ctrlPr>
                                </m:sSubPr>
                                <m:e>
                                  <m:r>
                                    <a:rPr lang="en-GB" b="0" i="1" smtClean="0">
                                      <a:latin typeface="Cambria Math" panose="02040503050406030204" pitchFamily="18" charset="0"/>
                                    </a:rPr>
                                    <m:t>𝑟𝑏𝑐</m:t>
                                  </m:r>
                                </m:e>
                                <m:sub>
                                  <m:r>
                                    <a:rPr lang="en-GB" i="1">
                                      <a:latin typeface="Cambria Math" panose="02040503050406030204" pitchFamily="18" charset="0"/>
                                    </a:rPr>
                                    <m:t>𝑅</m:t>
                                  </m:r>
                                </m:sub>
                              </m:sSub>
                            </m:e>
                            <m:sup>
                              <m:r>
                                <a:rPr lang="en-GB" i="1">
                                  <a:latin typeface="Cambria Math" panose="02040503050406030204" pitchFamily="18" charset="0"/>
                                </a:rPr>
                                <m:t>2</m:t>
                              </m:r>
                            </m:sup>
                          </m:sSup>
                          <m:r>
                            <a:rPr lang="en-GB" b="0" i="1" smtClean="0">
                              <a:latin typeface="Cambria Math" panose="02040503050406030204" pitchFamily="18" charset="0"/>
                            </a:rPr>
                            <m:t>+…</m:t>
                          </m:r>
                        </m:e>
                      </m:rad>
                    </m:oMath>
                  </m:oMathPara>
                </a14:m>
                <a:endParaRPr lang="en-GB" dirty="0" smtClean="0"/>
              </a:p>
              <a:p>
                <a:endParaRPr lang="en-GB" dirty="0" smtClean="0"/>
              </a:p>
              <a:p>
                <a:endParaRPr lang="en-GB" dirty="0"/>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So far no explicit consideration of cat risk.</a:t>
                </a:r>
              </a:p>
            </p:txBody>
          </p:sp>
        </mc:Choice>
        <mc:Fallback>
          <p:sp>
            <p:nvSpPr>
              <p:cNvPr id="11" name="Rechteck 10"/>
              <p:cNvSpPr>
                <a:spLocks noRot="1" noChangeAspect="1" noMove="1" noResize="1" noEditPoints="1" noAdjustHandles="1" noChangeArrowheads="1" noChangeShapeType="1" noTextEdit="1"/>
              </p:cNvSpPr>
              <p:nvPr/>
            </p:nvSpPr>
            <p:spPr>
              <a:xfrm>
                <a:off x="963679" y="1284302"/>
                <a:ext cx="6733657" cy="4819653"/>
              </a:xfrm>
              <a:prstGeom prst="rect">
                <a:avLst/>
              </a:prstGeom>
              <a:blipFill>
                <a:blip r:embed="rId3"/>
                <a:stretch>
                  <a:fillRect l="-543" t="-759" b="-1139"/>
                </a:stretch>
              </a:blipFill>
            </p:spPr>
            <p:txBody>
              <a:bodyPr/>
              <a:lstStyle/>
              <a:p>
                <a:r>
                  <a:rPr lang="de-CH">
                    <a:noFill/>
                  </a:rPr>
                  <a:t> </a:t>
                </a:r>
              </a:p>
            </p:txBody>
          </p:sp>
        </mc:Fallback>
      </mc:AlternateContent>
      <mc:AlternateContent xmlns:mc="http://schemas.openxmlformats.org/markup-compatibility/2006">
        <mc:Choice xmlns:a14="http://schemas.microsoft.com/office/drawing/2010/main" Requires="a14">
          <p:graphicFrame>
            <p:nvGraphicFramePr>
              <p:cNvPr id="5" name="Tabelle 4"/>
              <p:cNvGraphicFramePr>
                <a:graphicFrameLocks noGrp="1"/>
              </p:cNvGraphicFramePr>
              <p:nvPr>
                <p:extLst>
                  <p:ext uri="{D42A27DB-BD31-4B8C-83A1-F6EECF244321}">
                    <p14:modId xmlns:p14="http://schemas.microsoft.com/office/powerpoint/2010/main" val="1099159098"/>
                  </p:ext>
                </p:extLst>
              </p:nvPr>
            </p:nvGraphicFramePr>
            <p:xfrm>
              <a:off x="8509000" y="2377590"/>
              <a:ext cx="2413000" cy="1802079"/>
            </p:xfrm>
            <a:graphic>
              <a:graphicData uri="http://schemas.openxmlformats.org/drawingml/2006/table">
                <a:tbl>
                  <a:tblPr firstRow="1" firstCol="1" bandRow="1"/>
                  <a:tblGrid>
                    <a:gridCol w="1613979">
                      <a:extLst>
                        <a:ext uri="{9D8B030D-6E8A-4147-A177-3AD203B41FA5}">
                          <a16:colId xmlns:a16="http://schemas.microsoft.com/office/drawing/2014/main" val="20000"/>
                        </a:ext>
                      </a:extLst>
                    </a:gridCol>
                    <a:gridCol w="799021">
                      <a:extLst>
                        <a:ext uri="{9D8B030D-6E8A-4147-A177-3AD203B41FA5}">
                          <a16:colId xmlns:a16="http://schemas.microsoft.com/office/drawing/2014/main" val="20001"/>
                        </a:ext>
                      </a:extLst>
                    </a:gridCol>
                  </a:tblGrid>
                  <a:tr h="506445">
                    <a:tc>
                      <a:txBody>
                        <a:bodyPr/>
                        <a:lstStyle/>
                        <a:p>
                          <a:pPr algn="l">
                            <a:lnSpc>
                              <a:spcPct val="150000"/>
                            </a:lnSpc>
                            <a:spcBef>
                              <a:spcPts val="1200"/>
                            </a:spcBef>
                            <a:spcAft>
                              <a:spcPts val="0"/>
                            </a:spcAft>
                          </a:pPr>
                          <a:r>
                            <a:rPr lang="en-US" sz="1800" b="1" kern="100" dirty="0">
                              <a:effectLst/>
                              <a:latin typeface="Aril"/>
                              <a:ea typeface="Calibri" panose="020F0502020204030204" pitchFamily="34" charset="0"/>
                              <a:cs typeface="Times New Roman" panose="02020603050405020304" pitchFamily="18" charset="0"/>
                            </a:rPr>
                            <a:t> </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200"/>
                            </a:spcBef>
                            <a:spcAft>
                              <a:spcPts val="0"/>
                            </a:spcAft>
                          </a:pPr>
                          <a14:m>
                            <m:oMathPara xmlns:m="http://schemas.openxmlformats.org/officeDocument/2006/math">
                              <m:oMathParaPr>
                                <m:jc m:val="centerGroup"/>
                              </m:oMathParaPr>
                              <m:oMath xmlns:m="http://schemas.openxmlformats.org/officeDocument/2006/math">
                                <m:sSubSup>
                                  <m:sSubSupPr>
                                    <m:ctrlPr>
                                      <a:rPr lang="en-GB" sz="1800" b="1" i="1" kern="100">
                                        <a:effectLst/>
                                        <a:latin typeface="Aril"/>
                                        <a:ea typeface="SimSun" panose="02010600030101010101" pitchFamily="2" charset="-122"/>
                                        <a:cs typeface="Calibri Light" panose="020F0302020204030204" pitchFamily="34" charset="0"/>
                                      </a:rPr>
                                    </m:ctrlPr>
                                  </m:sSubSupPr>
                                  <m:e>
                                    <m:r>
                                      <a:rPr lang="en-US" sz="1800" b="1" i="1" kern="100">
                                        <a:effectLst/>
                                        <a:latin typeface="Aril"/>
                                        <a:ea typeface="Calibri" panose="020F0502020204030204" pitchFamily="34" charset="0"/>
                                        <a:cs typeface="Calibri Light" panose="020F0302020204030204" pitchFamily="34" charset="0"/>
                                      </a:rPr>
                                      <m:t>𝑹</m:t>
                                    </m:r>
                                  </m:e>
                                  <m:sub>
                                    <m:r>
                                      <a:rPr lang="en-US" sz="1800" b="1" i="1" kern="100">
                                        <a:effectLst/>
                                        <a:latin typeface="Aril"/>
                                        <a:ea typeface="Calibri" panose="020F0502020204030204" pitchFamily="34" charset="0"/>
                                        <a:cs typeface="Calibri Light" panose="020F0302020204030204" pitchFamily="34" charset="0"/>
                                      </a:rPr>
                                      <m:t>(.)</m:t>
                                    </m:r>
                                  </m:sub>
                                  <m:sup>
                                    <m:r>
                                      <a:rPr lang="en-US" sz="1800" b="1" i="1" kern="100">
                                        <a:effectLst/>
                                        <a:latin typeface="Aril"/>
                                        <a:ea typeface="Calibri" panose="020F0502020204030204" pitchFamily="34" charset="0"/>
                                        <a:cs typeface="Calibri Light" panose="020F0302020204030204" pitchFamily="34" charset="0"/>
                                      </a:rPr>
                                      <m:t>𝒕𝒐𝒕𝒂𝒍</m:t>
                                    </m:r>
                                  </m:sup>
                                </m:sSubSup>
                              </m:oMath>
                            </m:oMathPara>
                          </a14:m>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0915">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r>
                                  <a:rPr lang="en-US" sz="1800" b="1" i="1" kern="100">
                                    <a:effectLst/>
                                    <a:latin typeface="Aril"/>
                                    <a:ea typeface="Calibri" panose="020F0502020204030204" pitchFamily="34" charset="0"/>
                                    <a:cs typeface="Times New Roman" panose="02020603050405020304" pitchFamily="18" charset="0"/>
                                  </a:rPr>
                                  <m:t>𝑷𝒓𝒆𝒎𝒊𝒖𝒎</m:t>
                                </m:r>
                              </m:oMath>
                            </m:oMathPara>
                          </a14:m>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Bef>
                              <a:spcPts val="1200"/>
                            </a:spcBef>
                            <a:spcAft>
                              <a:spcPts val="0"/>
                            </a:spcAft>
                          </a:pPr>
                          <a:r>
                            <a:rPr lang="en-US" sz="1800" kern="100" dirty="0">
                              <a:effectLst/>
                              <a:latin typeface="Aril"/>
                              <a:ea typeface="Calibri" panose="020F0502020204030204" pitchFamily="34" charset="0"/>
                              <a:cs typeface="Times New Roman" panose="02020603050405020304" pitchFamily="18" charset="0"/>
                            </a:rPr>
                            <a:t>0.32</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430915">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r>
                                  <a:rPr lang="en-US" sz="1800" b="1" i="1" kern="100">
                                    <a:effectLst/>
                                    <a:latin typeface="Aril"/>
                                    <a:ea typeface="Calibri" panose="020F0502020204030204" pitchFamily="34" charset="0"/>
                                    <a:cs typeface="Times New Roman" panose="02020603050405020304" pitchFamily="18" charset="0"/>
                                  </a:rPr>
                                  <m:t>𝑹𝒆𝒔𝒆𝒓𝒗𝒆𝒔</m:t>
                                </m:r>
                              </m:oMath>
                            </m:oMathPara>
                          </a14:m>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200"/>
                            </a:spcBef>
                            <a:spcAft>
                              <a:spcPts val="0"/>
                            </a:spcAft>
                          </a:pPr>
                          <a:r>
                            <a:rPr lang="en-US" sz="1800" kern="100" dirty="0">
                              <a:effectLst/>
                              <a:latin typeface="Aril"/>
                              <a:ea typeface="Calibri" panose="020F0502020204030204" pitchFamily="34" charset="0"/>
                              <a:cs typeface="Times New Roman" panose="02020603050405020304" pitchFamily="18" charset="0"/>
                            </a:rPr>
                            <a:t>0.51</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30915">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r>
                                  <a:rPr lang="en-US" sz="1800" b="1" i="1" kern="100">
                                    <a:effectLst/>
                                    <a:latin typeface="Aril"/>
                                    <a:ea typeface="Calibri" panose="020F0502020204030204" pitchFamily="34" charset="0"/>
                                    <a:cs typeface="Times New Roman" panose="02020603050405020304" pitchFamily="18" charset="0"/>
                                  </a:rPr>
                                  <m:t>𝑼𝒏𝒅𝒆𝒓𝒘𝒓𝒊𝒕𝒊𝒏𝒈</m:t>
                                </m:r>
                              </m:oMath>
                            </m:oMathPara>
                          </a14:m>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r">
                            <a:lnSpc>
                              <a:spcPct val="150000"/>
                            </a:lnSpc>
                            <a:spcBef>
                              <a:spcPts val="1200"/>
                            </a:spcBef>
                            <a:spcAft>
                              <a:spcPts val="0"/>
                            </a:spcAft>
                          </a:pPr>
                          <a:r>
                            <a:rPr lang="en-US" sz="1800" kern="100" dirty="0">
                              <a:effectLst/>
                              <a:latin typeface="Aril"/>
                              <a:ea typeface="Calibri" panose="020F0502020204030204" pitchFamily="34" charset="0"/>
                              <a:cs typeface="Times New Roman" panose="02020603050405020304" pitchFamily="18" charset="0"/>
                            </a:rPr>
                            <a:t>0.31</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Choice>
        <mc:Fallback>
          <p:graphicFrame>
            <p:nvGraphicFramePr>
              <p:cNvPr id="5" name="Tabelle 4"/>
              <p:cNvGraphicFramePr>
                <a:graphicFrameLocks noGrp="1"/>
              </p:cNvGraphicFramePr>
              <p:nvPr>
                <p:extLst>
                  <p:ext uri="{D42A27DB-BD31-4B8C-83A1-F6EECF244321}">
                    <p14:modId xmlns:p14="http://schemas.microsoft.com/office/powerpoint/2010/main" val="1099159098"/>
                  </p:ext>
                </p:extLst>
              </p:nvPr>
            </p:nvGraphicFramePr>
            <p:xfrm>
              <a:off x="8509000" y="2377590"/>
              <a:ext cx="2413000" cy="1802079"/>
            </p:xfrm>
            <a:graphic>
              <a:graphicData uri="http://schemas.openxmlformats.org/drawingml/2006/table">
                <a:tbl>
                  <a:tblPr firstRow="1" firstCol="1" bandRow="1"/>
                  <a:tblGrid>
                    <a:gridCol w="1613979">
                      <a:extLst>
                        <a:ext uri="{9D8B030D-6E8A-4147-A177-3AD203B41FA5}">
                          <a16:colId xmlns:a16="http://schemas.microsoft.com/office/drawing/2014/main" val="20000"/>
                        </a:ext>
                      </a:extLst>
                    </a:gridCol>
                    <a:gridCol w="799021">
                      <a:extLst>
                        <a:ext uri="{9D8B030D-6E8A-4147-A177-3AD203B41FA5}">
                          <a16:colId xmlns:a16="http://schemas.microsoft.com/office/drawing/2014/main" val="20001"/>
                        </a:ext>
                      </a:extLst>
                    </a:gridCol>
                  </a:tblGrid>
                  <a:tr h="509334">
                    <a:tc>
                      <a:txBody>
                        <a:bodyPr/>
                        <a:lstStyle/>
                        <a:p>
                          <a:pPr algn="l">
                            <a:lnSpc>
                              <a:spcPct val="150000"/>
                            </a:lnSpc>
                            <a:spcBef>
                              <a:spcPts val="1200"/>
                            </a:spcBef>
                            <a:spcAft>
                              <a:spcPts val="0"/>
                            </a:spcAft>
                          </a:pPr>
                          <a:r>
                            <a:rPr lang="en-US" sz="1800" b="1" kern="100" dirty="0">
                              <a:effectLst/>
                              <a:latin typeface="Aril"/>
                              <a:ea typeface="Calibri" panose="020F0502020204030204" pitchFamily="34" charset="0"/>
                              <a:cs typeface="Times New Roman" panose="02020603050405020304" pitchFamily="18" charset="0"/>
                            </a:rPr>
                            <a:t> </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de-DE"/>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03053" t="-3571" r="-2290" b="-266667"/>
                          </a:stretch>
                        </a:blipFill>
                      </a:tcPr>
                    </a:tc>
                    <a:extLst>
                      <a:ext uri="{0D108BD9-81ED-4DB2-BD59-A6C34878D82A}">
                        <a16:rowId xmlns:a16="http://schemas.microsoft.com/office/drawing/2014/main" val="10000"/>
                      </a:ext>
                    </a:extLst>
                  </a:tr>
                  <a:tr h="430915">
                    <a:tc>
                      <a:txBody>
                        <a:bodyPr/>
                        <a:lstStyle/>
                        <a:p>
                          <a:endParaRPr lang="de-DE"/>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4"/>
                          <a:stretch>
                            <a:fillRect t="-124286" r="-50376" b="-220000"/>
                          </a:stretch>
                        </a:blipFill>
                      </a:tcPr>
                    </a:tc>
                    <a:tc>
                      <a:txBody>
                        <a:bodyPr/>
                        <a:lstStyle/>
                        <a:p>
                          <a:pPr algn="r">
                            <a:lnSpc>
                              <a:spcPct val="150000"/>
                            </a:lnSpc>
                            <a:spcBef>
                              <a:spcPts val="1200"/>
                            </a:spcBef>
                            <a:spcAft>
                              <a:spcPts val="0"/>
                            </a:spcAft>
                          </a:pPr>
                          <a:r>
                            <a:rPr lang="en-US" sz="1800" kern="100" dirty="0">
                              <a:effectLst/>
                              <a:latin typeface="Aril"/>
                              <a:ea typeface="Calibri" panose="020F0502020204030204" pitchFamily="34" charset="0"/>
                              <a:cs typeface="Times New Roman" panose="02020603050405020304" pitchFamily="18" charset="0"/>
                            </a:rPr>
                            <a:t>0.32</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430915">
                    <a:tc>
                      <a:txBody>
                        <a:bodyPr/>
                        <a:lstStyle/>
                        <a:p>
                          <a:endParaRPr lang="de-DE"/>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4"/>
                          <a:stretch>
                            <a:fillRect t="-221127" r="-50376" b="-116901"/>
                          </a:stretch>
                        </a:blipFill>
                      </a:tcPr>
                    </a:tc>
                    <a:tc>
                      <a:txBody>
                        <a:bodyPr/>
                        <a:lstStyle/>
                        <a:p>
                          <a:pPr algn="r">
                            <a:lnSpc>
                              <a:spcPct val="150000"/>
                            </a:lnSpc>
                            <a:spcBef>
                              <a:spcPts val="1200"/>
                            </a:spcBef>
                            <a:spcAft>
                              <a:spcPts val="0"/>
                            </a:spcAft>
                          </a:pPr>
                          <a:r>
                            <a:rPr lang="en-US" sz="1800" kern="100" dirty="0">
                              <a:effectLst/>
                              <a:latin typeface="Aril"/>
                              <a:ea typeface="Calibri" panose="020F0502020204030204" pitchFamily="34" charset="0"/>
                              <a:cs typeface="Times New Roman" panose="02020603050405020304" pitchFamily="18" charset="0"/>
                            </a:rPr>
                            <a:t>0.51</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30915">
                    <a:tc>
                      <a:txBody>
                        <a:bodyPr/>
                        <a:lstStyle/>
                        <a:p>
                          <a:endParaRPr lang="de-DE"/>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blipFill>
                          <a:blip r:embed="rId4"/>
                          <a:stretch>
                            <a:fillRect t="-321127" r="-50376" b="-16901"/>
                          </a:stretch>
                        </a:blipFill>
                      </a:tcPr>
                    </a:tc>
                    <a:tc>
                      <a:txBody>
                        <a:bodyPr/>
                        <a:lstStyle/>
                        <a:p>
                          <a:pPr algn="r">
                            <a:lnSpc>
                              <a:spcPct val="150000"/>
                            </a:lnSpc>
                            <a:spcBef>
                              <a:spcPts val="1200"/>
                            </a:spcBef>
                            <a:spcAft>
                              <a:spcPts val="0"/>
                            </a:spcAft>
                          </a:pPr>
                          <a:r>
                            <a:rPr lang="en-US" sz="1800" kern="100" dirty="0">
                              <a:effectLst/>
                              <a:latin typeface="Aril"/>
                              <a:ea typeface="Calibri" panose="020F0502020204030204" pitchFamily="34" charset="0"/>
                              <a:cs typeface="Times New Roman" panose="02020603050405020304" pitchFamily="18" charset="0"/>
                            </a:rPr>
                            <a:t>0.31</a:t>
                          </a:r>
                          <a:endParaRPr lang="en-GB" sz="1800" kern="100" dirty="0">
                            <a:effectLst/>
                            <a:latin typeface="Aril"/>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Fallback>
      </mc:AlternateContent>
    </p:spTree>
    <p:extLst>
      <p:ext uri="{BB962C8B-B14F-4D97-AF65-F5344CB8AC3E}">
        <p14:creationId xmlns:p14="http://schemas.microsoft.com/office/powerpoint/2010/main" val="1320846284"/>
      </p:ext>
    </p:extLst>
  </p:cSld>
  <p:clrMapOvr>
    <a:masterClrMapping/>
  </p:clrMapOvr>
  <p:transition>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US RBC and Cyber Risk (Underwriting)</a:t>
            </a:r>
            <a:endParaRPr lang="en-GB" dirty="0"/>
          </a:p>
        </p:txBody>
      </p:sp>
      <p:pic>
        <p:nvPicPr>
          <p:cNvPr id="5" name="Grafik 4"/>
          <p:cNvPicPr/>
          <p:nvPr/>
        </p:nvPicPr>
        <p:blipFill>
          <a:blip r:embed="rId3"/>
          <a:stretch>
            <a:fillRect/>
          </a:stretch>
        </p:blipFill>
        <p:spPr>
          <a:xfrm>
            <a:off x="830768" y="1608934"/>
            <a:ext cx="4754561" cy="4314683"/>
          </a:xfrm>
          <a:prstGeom prst="rect">
            <a:avLst/>
          </a:prstGeom>
        </p:spPr>
      </p:pic>
      <p:pic>
        <p:nvPicPr>
          <p:cNvPr id="6" name="Picture 6" descr="D:\PhD\2) Cyber Risk &amp; Regulation\R\Plots\SurvProb_LevelPlot_SAS_full_RBC_5_0.6_0.0737402512492411.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0576" y="1608934"/>
            <a:ext cx="5935047" cy="4633415"/>
          </a:xfrm>
          <a:prstGeom prst="rect">
            <a:avLst/>
          </a:prstGeom>
          <a:noFill/>
          <a:ln>
            <a:noFill/>
          </a:ln>
        </p:spPr>
      </p:pic>
      <mc:AlternateContent xmlns:mc="http://schemas.openxmlformats.org/markup-compatibility/2006">
        <mc:Choice xmlns:a14="http://schemas.microsoft.com/office/drawing/2010/main" Requires="a14">
          <p:sp>
            <p:nvSpPr>
              <p:cNvPr id="11" name="Textfeld 10"/>
              <p:cNvSpPr txBox="1"/>
              <p:nvPr/>
            </p:nvSpPr>
            <p:spPr>
              <a:xfrm>
                <a:off x="4336719" y="1119947"/>
                <a:ext cx="416560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Survival Probability (</a:t>
                </a:r>
                <a14:m>
                  <m:oMath xmlns:m="http://schemas.openxmlformats.org/officeDocument/2006/math">
                    <m:sSub>
                      <m:sSubPr>
                        <m:ctrlPr>
                          <a:rPr lang="de-CH" b="1" i="1">
                            <a:latin typeface="Cambria Math" panose="02040503050406030204" pitchFamily="18" charset="0"/>
                          </a:rPr>
                        </m:ctrlPr>
                      </m:sSubPr>
                      <m:e>
                        <m:r>
                          <a:rPr lang="de-CH" b="1" i="1">
                            <a:latin typeface="Cambria Math" panose="02040503050406030204" pitchFamily="18" charset="0"/>
                          </a:rPr>
                          <m:t>𝒑</m:t>
                        </m:r>
                      </m:e>
                      <m:sub>
                        <m:r>
                          <a:rPr lang="de-CH" b="1" i="1" smtClean="0">
                            <a:latin typeface="Cambria Math" panose="02040503050406030204" pitchFamily="18" charset="0"/>
                          </a:rPr>
                          <m:t>𝒔</m:t>
                        </m:r>
                      </m:sub>
                    </m:sSub>
                  </m:oMath>
                </a14:m>
                <a:r>
                  <a:rPr lang="en-US" b="1"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mc:Choice>
        <mc:Fallback>
          <p:sp>
            <p:nvSpPr>
              <p:cNvPr id="11" name="Textfeld 10"/>
              <p:cNvSpPr txBox="1">
                <a:spLocks noRot="1" noChangeAspect="1" noMove="1" noResize="1" noEditPoints="1" noAdjustHandles="1" noChangeArrowheads="1" noChangeShapeType="1" noTextEdit="1"/>
              </p:cNvSpPr>
              <p:nvPr/>
            </p:nvSpPr>
            <p:spPr>
              <a:xfrm>
                <a:off x="4336719" y="1119947"/>
                <a:ext cx="4165600" cy="369332"/>
              </a:xfrm>
              <a:prstGeom prst="rect">
                <a:avLst/>
              </a:prstGeom>
              <a:blipFill>
                <a:blip r:embed="rId5"/>
                <a:stretch>
                  <a:fillRect l="-1170" t="-10000" b="-26667"/>
                </a:stretch>
              </a:blipFill>
            </p:spPr>
            <p:txBody>
              <a:bodyPr/>
              <a:lstStyle/>
              <a:p>
                <a:r>
                  <a:rPr lang="de-CH">
                    <a:noFill/>
                  </a:rPr>
                  <a:t> </a:t>
                </a:r>
              </a:p>
            </p:txBody>
          </p:sp>
        </mc:Fallback>
      </mc:AlternateContent>
    </p:spTree>
    <p:extLst>
      <p:ext uri="{BB962C8B-B14F-4D97-AF65-F5344CB8AC3E}">
        <p14:creationId xmlns:p14="http://schemas.microsoft.com/office/powerpoint/2010/main" val="4088758453"/>
      </p:ext>
    </p:extLst>
  </p:cSld>
  <p:clrMapOvr>
    <a:masterClrMapping/>
  </p:clrMapOvr>
  <p:transition>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US RBC and Cyber Risk (Underwriting)</a:t>
            </a:r>
            <a:endParaRPr lang="en-GB" dirty="0"/>
          </a:p>
        </p:txBody>
      </p:sp>
      <p:sp>
        <p:nvSpPr>
          <p:cNvPr id="3" name="Textplatzhalter 2"/>
          <p:cNvSpPr>
            <a:spLocks noGrp="1"/>
          </p:cNvSpPr>
          <p:nvPr>
            <p:ph type="body" sz="quarter" idx="10"/>
          </p:nvPr>
        </p:nvSpPr>
        <p:spPr>
          <a:xfrm>
            <a:off x="8928100" y="4657844"/>
            <a:ext cx="1542895" cy="1210693"/>
          </a:xfrm>
        </p:spPr>
        <p:txBody>
          <a:bodyPr/>
          <a:lstStyle/>
          <a:p>
            <a:pPr marL="0" indent="0">
              <a:buNone/>
            </a:pPr>
            <a:r>
              <a:rPr lang="en-GB" sz="1800" dirty="0"/>
              <a:t>Sliced at cover limit l= </a:t>
            </a:r>
            <a:r>
              <a:rPr lang="en-GB" sz="1800" dirty="0" smtClean="0"/>
              <a:t>$ 50 </a:t>
            </a:r>
            <a:r>
              <a:rPr lang="en-GB" sz="1800" dirty="0"/>
              <a:t>m</a:t>
            </a:r>
          </a:p>
          <a:p>
            <a:endParaRPr lang="en-GB" dirty="0"/>
          </a:p>
        </p:txBody>
      </p:sp>
      <p:pic>
        <p:nvPicPr>
          <p:cNvPr id="5" name="Picture 10" descr="D:\PhD\2) Cyber Risk &amp; Regulation\R\Plots\SurvProb_Sliced4_SAS_full_RBC_5_0.6_0.07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3325" y="1034765"/>
            <a:ext cx="5744145" cy="5256853"/>
          </a:xfrm>
          <a:prstGeom prst="rect">
            <a:avLst/>
          </a:prstGeom>
          <a:noFill/>
          <a:ln>
            <a:noFill/>
          </a:ln>
        </p:spPr>
      </p:pic>
    </p:spTree>
    <p:extLst>
      <p:ext uri="{BB962C8B-B14F-4D97-AF65-F5344CB8AC3E}">
        <p14:creationId xmlns:p14="http://schemas.microsoft.com/office/powerpoint/2010/main" val="922335423"/>
      </p:ext>
    </p:extLst>
  </p:cSld>
  <p:clrMapOvr>
    <a:masterClrMapping/>
  </p:clrMapOvr>
  <p:transition>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bwMode="auto">
          <a:xfrm>
            <a:off x="1622388" y="2257296"/>
            <a:ext cx="3017882" cy="2555117"/>
          </a:xfrm>
          <a:prstGeom prst="roundRect">
            <a:avLst/>
          </a:prstGeom>
          <a:solidFill>
            <a:schemeClr val="tx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Premium </a:t>
            </a: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risk</a:t>
            </a:r>
          </a:p>
        </p:txBody>
      </p:sp>
      <p:sp>
        <p:nvSpPr>
          <p:cNvPr id="2" name="Titel 1"/>
          <p:cNvSpPr>
            <a:spLocks noGrp="1"/>
          </p:cNvSpPr>
          <p:nvPr>
            <p:ph type="title"/>
          </p:nvPr>
        </p:nvSpPr>
        <p:spPr/>
        <p:txBody>
          <a:bodyPr/>
          <a:lstStyle/>
          <a:p>
            <a:r>
              <a:rPr lang="en-US" dirty="0" smtClean="0"/>
              <a:t>SST and Cyber </a:t>
            </a:r>
            <a:r>
              <a:rPr lang="en-US" dirty="0" smtClean="0"/>
              <a:t>Risk </a:t>
            </a:r>
            <a:r>
              <a:rPr lang="en-US" dirty="0" smtClean="0"/>
              <a:t>(</a:t>
            </a:r>
            <a:r>
              <a:rPr lang="en-US" dirty="0" smtClean="0"/>
              <a:t>Underwriting)</a:t>
            </a:r>
            <a:endParaRPr lang="en-US" dirty="0"/>
          </a:p>
        </p:txBody>
      </p:sp>
      <mc:AlternateContent xmlns:mc="http://schemas.openxmlformats.org/markup-compatibility/2006">
        <mc:Choice xmlns:a14="http://schemas.microsoft.com/office/drawing/2010/main" Requires="a14">
          <p:sp>
            <p:nvSpPr>
              <p:cNvPr id="4" name="Abgerundetes Rechteck 3"/>
              <p:cNvSpPr/>
              <p:nvPr/>
            </p:nvSpPr>
            <p:spPr bwMode="auto">
              <a:xfrm>
                <a:off x="1861619" y="1356757"/>
                <a:ext cx="2470009" cy="414432"/>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lang="en-US" dirty="0" smtClean="0">
                    <a:latin typeface="Arial" panose="020B0604020202020204" pitchFamily="34" charset="0"/>
                    <a:cs typeface="Arial" panose="020B0604020202020204" pitchFamily="34" charset="0"/>
                  </a:rPr>
                  <a:t>Reserves</a:t>
                </a: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14:m>
                  <m:oMath xmlns:m="http://schemas.openxmlformats.org/officeDocument/2006/math">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smtClean="0">
                            <a:latin typeface="Cambria Math" panose="02040503050406030204" pitchFamily="18" charset="0"/>
                            <a:ea typeface="SimSun" panose="02010600030101010101" pitchFamily="2" charset="-122"/>
                            <a:cs typeface="Times New Roman" panose="02020603050405020304" pitchFamily="18" charset="0"/>
                          </a:rPr>
                          <m:t>𝑹</m:t>
                        </m:r>
                      </m:sub>
                    </m:sSub>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14:m>
                  <m:oMath xmlns:m="http://schemas.openxmlformats.org/officeDocument/2006/math">
                    <m:sSubSup>
                      <m:sSubSupPr>
                        <m:ctrlPr>
                          <a:rPr lang="en-US" b="1" i="1" kern="100"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𝑹</m:t>
                        </m:r>
                      </m:sub>
                      <m:sup>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𝟐</m:t>
                        </m:r>
                      </m:sup>
                    </m:sSubSup>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p:txBody>
          </p:sp>
        </mc:Choice>
        <mc:Fallback>
          <p:sp>
            <p:nvSpPr>
              <p:cNvPr id="4" name="Abgerundetes Rechteck 3"/>
              <p:cNvSpPr>
                <a:spLocks noRot="1" noChangeAspect="1" noMove="1" noResize="1" noEditPoints="1" noAdjustHandles="1" noChangeArrowheads="1" noChangeShapeType="1" noTextEdit="1"/>
              </p:cNvSpPr>
              <p:nvPr/>
            </p:nvSpPr>
            <p:spPr bwMode="auto">
              <a:xfrm>
                <a:off x="1861619" y="1356757"/>
                <a:ext cx="2470009" cy="414432"/>
              </a:xfrm>
              <a:prstGeom prst="roundRect">
                <a:avLst/>
              </a:prstGeom>
              <a:blipFill>
                <a:blip r:embed="rId3"/>
                <a:stretch>
                  <a:fillRect l="-980" b="-18571"/>
                </a:stretch>
              </a:blipFill>
              <a:ln w="12700" cap="flat" cmpd="sng" algn="ctr">
                <a:solidFill>
                  <a:schemeClr val="tx1"/>
                </a:solidFill>
                <a:prstDash val="solid"/>
                <a:round/>
                <a:headEnd type="none" w="med" len="med"/>
                <a:tailEnd type="none" w="med" len="med"/>
              </a:ln>
              <a:effectLst/>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6" name="Abgerundetes Rechteck 5"/>
              <p:cNvSpPr/>
              <p:nvPr/>
            </p:nvSpPr>
            <p:spPr bwMode="auto">
              <a:xfrm>
                <a:off x="1861619" y="2907132"/>
                <a:ext cx="2596081" cy="386840"/>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Normal</a:t>
                </a:r>
                <a:r>
                  <a:rPr kumimoji="0" lang="en-US" b="0" i="0" u="none" strike="noStrike" cap="none" normalizeH="0" dirty="0" smtClean="0">
                    <a:ln>
                      <a:noFill/>
                    </a:ln>
                    <a:solidFill>
                      <a:schemeClr val="tx1"/>
                    </a:solidFill>
                    <a:effectLst/>
                    <a:latin typeface="Arial" panose="020B0604020202020204" pitchFamily="34" charset="0"/>
                    <a:cs typeface="Arial" panose="020B0604020202020204" pitchFamily="34" charset="0"/>
                  </a:rPr>
                  <a:t> Losses (</a:t>
                </a:r>
                <a14:m>
                  <m:oMath xmlns:m="http://schemas.openxmlformats.org/officeDocument/2006/math">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𝑵</m:t>
                        </m:r>
                      </m:sub>
                    </m:sSub>
                  </m:oMath>
                </a14:m>
                <a:r>
                  <a:rPr lang="en-US" dirty="0">
                    <a:latin typeface="Arial" panose="020B0604020202020204" pitchFamily="34" charset="0"/>
                    <a:cs typeface="Arial" panose="020B0604020202020204" pitchFamily="34" charset="0"/>
                  </a:rPr>
                  <a:t>, </a:t>
                </a:r>
                <a14:m>
                  <m:oMath xmlns:m="http://schemas.openxmlformats.org/officeDocument/2006/math">
                    <m:sSubSup>
                      <m:sSubSupPr>
                        <m:ctrlPr>
                          <a:rPr lang="en-US" b="1"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𝑵</m:t>
                        </m:r>
                      </m:sub>
                      <m:sup>
                        <m:r>
                          <a:rPr lang="en-US" b="1" i="1" kern="100">
                            <a:latin typeface="Cambria Math" panose="02040503050406030204" pitchFamily="18" charset="0"/>
                            <a:ea typeface="Cambria Math" panose="02040503050406030204" pitchFamily="18" charset="0"/>
                            <a:cs typeface="Times New Roman" panose="02020603050405020304" pitchFamily="18" charset="0"/>
                          </a:rPr>
                          <m:t>𝟐</m:t>
                        </m:r>
                      </m:sup>
                    </m:sSubSup>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p:txBody>
          </p:sp>
        </mc:Choice>
        <mc:Fallback xmlns="">
          <p:sp>
            <p:nvSpPr>
              <p:cNvPr id="6" name="Abgerundetes Rechteck 5"/>
              <p:cNvSpPr>
                <a:spLocks noRot="1" noChangeAspect="1" noMove="1" noResize="1" noEditPoints="1" noAdjustHandles="1" noChangeArrowheads="1" noChangeShapeType="1" noTextEdit="1"/>
              </p:cNvSpPr>
              <p:nvPr/>
            </p:nvSpPr>
            <p:spPr bwMode="auto">
              <a:xfrm>
                <a:off x="1861619" y="2907132"/>
                <a:ext cx="2596081" cy="386840"/>
              </a:xfrm>
              <a:prstGeom prst="roundRect">
                <a:avLst/>
              </a:prstGeom>
              <a:blipFill rotWithShape="0">
                <a:blip r:embed="rId4"/>
                <a:stretch>
                  <a:fillRect l="-935" r="-3271" b="-27692"/>
                </a:stretch>
              </a:blipFill>
              <a:ln w="12700"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7" name="Abgerundetes Rechteck 6"/>
          <p:cNvSpPr/>
          <p:nvPr/>
        </p:nvSpPr>
        <p:spPr bwMode="auto">
          <a:xfrm>
            <a:off x="1861619" y="3903569"/>
            <a:ext cx="2470009" cy="685561"/>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latin typeface="Arial" panose="020B0604020202020204" pitchFamily="34" charset="0"/>
                <a:cs typeface="Arial" panose="020B0604020202020204" pitchFamily="34" charset="0"/>
              </a:rPr>
              <a:t>Extreme Losses </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(comp. Pareto)</a:t>
            </a:r>
            <a:endPar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Abgerundetes Rechteck 7"/>
              <p:cNvSpPr/>
              <p:nvPr/>
            </p:nvSpPr>
            <p:spPr bwMode="auto">
              <a:xfrm>
                <a:off x="5187023" y="2043113"/>
                <a:ext cx="2583415" cy="428367"/>
              </a:xfrm>
              <a:prstGeom prst="roundRect">
                <a:avLst/>
              </a:prstGeom>
              <a:solidFill>
                <a:srgbClr val="FFFF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lang="en-US" dirty="0" err="1" smtClean="0">
                    <a:latin typeface="Arial" panose="020B0604020202020204" pitchFamily="34" charset="0"/>
                    <a:cs typeface="Arial" panose="020B0604020202020204" pitchFamily="34" charset="0"/>
                  </a:rPr>
                  <a:t>LogN</a:t>
                </a:r>
                <a:r>
                  <a:rPr lang="en-US" dirty="0" smtClean="0">
                    <a:latin typeface="Arial" panose="020B0604020202020204" pitchFamily="34" charset="0"/>
                    <a:cs typeface="Arial" panose="020B0604020202020204" pitchFamily="34" charset="0"/>
                  </a:rPr>
                  <a:t>(</a:t>
                </a:r>
                <a14:m>
                  <m:oMath xmlns:m="http://schemas.openxmlformats.org/officeDocument/2006/math">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a:latin typeface="Cambria Math" panose="02040503050406030204" pitchFamily="18" charset="0"/>
                            <a:ea typeface="SimSun" panose="02010600030101010101" pitchFamily="2" charset="-122"/>
                            <a:cs typeface="Times New Roman" panose="02020603050405020304" pitchFamily="18" charset="0"/>
                          </a:rPr>
                          <m:t>𝑹</m:t>
                        </m:r>
                      </m:sub>
                    </m:sSub>
                    <m:r>
                      <a:rPr lang="en-US" b="1" i="1" kern="100" smtClean="0">
                        <a:latin typeface="Cambria Math" panose="02040503050406030204" pitchFamily="18" charset="0"/>
                        <a:ea typeface="SimSun" panose="02010600030101010101" pitchFamily="2" charset="-122"/>
                        <a:cs typeface="Times New Roman" panose="02020603050405020304" pitchFamily="18" charset="0"/>
                      </a:rPr>
                      <m:t>+</m:t>
                    </m:r>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a:latin typeface="Cambria Math" panose="02040503050406030204" pitchFamily="18" charset="0"/>
                            <a:ea typeface="Cambria Math" panose="02040503050406030204" pitchFamily="18" charset="0"/>
                            <a:cs typeface="Times New Roman" panose="02020603050405020304" pitchFamily="18" charset="0"/>
                          </a:rPr>
                          <m:t>𝑵</m:t>
                        </m:r>
                      </m:sub>
                    </m:sSub>
                  </m:oMath>
                </a14:m>
                <a:r>
                  <a:rPr lang="en-US" dirty="0" smtClean="0">
                    <a:latin typeface="Arial" panose="020B0604020202020204" pitchFamily="34" charset="0"/>
                    <a:cs typeface="Arial" panose="020B0604020202020204" pitchFamily="34" charset="0"/>
                  </a:rPr>
                  <a:t>, </a:t>
                </a:r>
                <a14:m>
                  <m:oMath xmlns:m="http://schemas.openxmlformats.org/officeDocument/2006/math">
                    <m:sSubSup>
                      <m:sSubSupPr>
                        <m:ctrlPr>
                          <a:rPr lang="en-US" b="1"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a:latin typeface="Cambria Math" panose="02040503050406030204" pitchFamily="18" charset="0"/>
                            <a:ea typeface="Cambria Math" panose="02040503050406030204" pitchFamily="18" charset="0"/>
                            <a:cs typeface="Times New Roman" panose="02020603050405020304" pitchFamily="18" charset="0"/>
                          </a:rPr>
                          <m:t>𝑹</m:t>
                        </m:r>
                      </m:sub>
                      <m:sup>
                        <m:r>
                          <a:rPr lang="en-US" b="1" i="1" kern="100">
                            <a:latin typeface="Cambria Math" panose="02040503050406030204" pitchFamily="18" charset="0"/>
                            <a:ea typeface="Cambria Math" panose="02040503050406030204" pitchFamily="18" charset="0"/>
                            <a:cs typeface="Times New Roman" panose="02020603050405020304" pitchFamily="18" charset="0"/>
                          </a:rPr>
                          <m:t>𝟐</m:t>
                        </m:r>
                      </m:sup>
                    </m:sSubSup>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en-US" b="1"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a:latin typeface="Cambria Math" panose="02040503050406030204" pitchFamily="18" charset="0"/>
                            <a:ea typeface="Cambria Math" panose="02040503050406030204" pitchFamily="18" charset="0"/>
                            <a:cs typeface="Times New Roman" panose="02020603050405020304" pitchFamily="18" charset="0"/>
                          </a:rPr>
                          <m:t>𝑵</m:t>
                        </m:r>
                      </m:sub>
                      <m:sup>
                        <m:r>
                          <a:rPr lang="en-US" b="1" i="1" kern="100">
                            <a:latin typeface="Cambria Math" panose="02040503050406030204" pitchFamily="18" charset="0"/>
                            <a:ea typeface="Cambria Math" panose="02040503050406030204" pitchFamily="18" charset="0"/>
                            <a:cs typeface="Times New Roman" panose="02020603050405020304" pitchFamily="18" charset="0"/>
                          </a:rPr>
                          <m:t>𝟐</m:t>
                        </m:r>
                      </m:sup>
                    </m:sSubSup>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p:txBody>
          </p:sp>
        </mc:Choice>
        <mc:Fallback xmlns="">
          <p:sp>
            <p:nvSpPr>
              <p:cNvPr id="8" name="Abgerundetes Rechteck 7"/>
              <p:cNvSpPr>
                <a:spLocks noRot="1" noChangeAspect="1" noMove="1" noResize="1" noEditPoints="1" noAdjustHandles="1" noChangeArrowheads="1" noChangeShapeType="1" noTextEdit="1"/>
              </p:cNvSpPr>
              <p:nvPr/>
            </p:nvSpPr>
            <p:spPr bwMode="auto">
              <a:xfrm>
                <a:off x="5187023" y="2043113"/>
                <a:ext cx="2583415" cy="428367"/>
              </a:xfrm>
              <a:prstGeom prst="roundRect">
                <a:avLst/>
              </a:prstGeom>
              <a:blipFill rotWithShape="0">
                <a:blip r:embed="rId5"/>
                <a:stretch>
                  <a:fillRect l="-939" r="-5634" b="-16667"/>
                </a:stretch>
              </a:blipFill>
              <a:ln w="12700"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10" name="Abgerundetes Rechteck 9"/>
          <p:cNvSpPr/>
          <p:nvPr/>
        </p:nvSpPr>
        <p:spPr bwMode="auto">
          <a:xfrm>
            <a:off x="7252334" y="3393326"/>
            <a:ext cx="1449275" cy="398482"/>
          </a:xfrm>
          <a:prstGeom prst="roundRect">
            <a:avLst/>
          </a:prstGeom>
          <a:solidFill>
            <a:srgbClr val="FFFF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latin typeface="Arial" panose="020B0604020202020204" pitchFamily="34" charset="0"/>
                <a:cs typeface="Arial" panose="020B0604020202020204" pitchFamily="34" charset="0"/>
              </a:rPr>
              <a:t>Convolution</a:t>
            </a:r>
            <a:endPar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12" name="Gerader Verbinder 11"/>
          <p:cNvCxnSpPr>
            <a:stCxn id="4" idx="3"/>
            <a:endCxn id="8" idx="1"/>
          </p:cNvCxnSpPr>
          <p:nvPr/>
        </p:nvCxnSpPr>
        <p:spPr bwMode="auto">
          <a:xfrm>
            <a:off x="4331628" y="1563973"/>
            <a:ext cx="855395" cy="693324"/>
          </a:xfrm>
          <a:prstGeom prst="bentConnector3">
            <a:avLst>
              <a:gd name="adj1" fmla="val 59573"/>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13" name="Gerader Verbinder 12"/>
          <p:cNvCxnSpPr>
            <a:stCxn id="6" idx="3"/>
            <a:endCxn id="8" idx="1"/>
          </p:cNvCxnSpPr>
          <p:nvPr/>
        </p:nvCxnSpPr>
        <p:spPr bwMode="auto">
          <a:xfrm flipV="1">
            <a:off x="4457700" y="2257297"/>
            <a:ext cx="729323" cy="843255"/>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31" name="Gerader Verbinder 30"/>
          <p:cNvCxnSpPr>
            <a:stCxn id="7" idx="3"/>
            <a:endCxn id="10" idx="2"/>
          </p:cNvCxnSpPr>
          <p:nvPr/>
        </p:nvCxnSpPr>
        <p:spPr bwMode="auto">
          <a:xfrm flipV="1">
            <a:off x="4331628" y="3791808"/>
            <a:ext cx="3645344" cy="454542"/>
          </a:xfrm>
          <a:prstGeom prst="bentConnector2">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38" name="Gerader Verbinder 37"/>
          <p:cNvCxnSpPr>
            <a:stCxn id="8" idx="3"/>
            <a:endCxn id="10" idx="0"/>
          </p:cNvCxnSpPr>
          <p:nvPr/>
        </p:nvCxnSpPr>
        <p:spPr bwMode="auto">
          <a:xfrm>
            <a:off x="7770438" y="2257297"/>
            <a:ext cx="206534" cy="1136029"/>
          </a:xfrm>
          <a:prstGeom prst="bentConnector2">
            <a:avLst/>
          </a:prstGeom>
          <a:solidFill>
            <a:schemeClr val="accent1"/>
          </a:solidFill>
          <a:ln w="12700" cap="flat" cmpd="sng" algn="ctr">
            <a:solidFill>
              <a:schemeClr val="tx1"/>
            </a:solidFill>
            <a:prstDash val="solid"/>
            <a:round/>
            <a:headEnd type="none" w="med" len="med"/>
            <a:tailEnd type="triangle" w="med" len="med"/>
          </a:ln>
          <a:effectLst/>
        </p:spPr>
      </p:cxnSp>
      <p:sp>
        <p:nvSpPr>
          <p:cNvPr id="43" name="Abgerundetes Rechteck 42"/>
          <p:cNvSpPr/>
          <p:nvPr/>
        </p:nvSpPr>
        <p:spPr bwMode="auto">
          <a:xfrm>
            <a:off x="9163795" y="3381452"/>
            <a:ext cx="424706" cy="435756"/>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lang="en-US" dirty="0" smtClean="0">
                <a:latin typeface="Arial" panose="020B0604020202020204" pitchFamily="34" charset="0"/>
                <a:cs typeface="Arial" panose="020B0604020202020204" pitchFamily="34" charset="0"/>
              </a:rPr>
              <a:t>X</a:t>
            </a:r>
            <a:endPar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44" name="Gerader Verbinder 43"/>
          <p:cNvCxnSpPr>
            <a:stCxn id="10" idx="3"/>
            <a:endCxn id="43" idx="1"/>
          </p:cNvCxnSpPr>
          <p:nvPr/>
        </p:nvCxnSpPr>
        <p:spPr bwMode="auto">
          <a:xfrm>
            <a:off x="8701609" y="3592567"/>
            <a:ext cx="462186" cy="6763"/>
          </a:xfrm>
          <a:prstGeom prst="line">
            <a:avLst/>
          </a:prstGeom>
          <a:solidFill>
            <a:schemeClr val="accent1"/>
          </a:solidFill>
          <a:ln w="12700" cap="flat" cmpd="sng" algn="ctr">
            <a:solidFill>
              <a:schemeClr val="tx1"/>
            </a:solidFill>
            <a:prstDash val="solid"/>
            <a:round/>
            <a:headEnd type="none" w="med" len="med"/>
            <a:tailEnd type="triangle" w="med" len="med"/>
          </a:ln>
          <a:effectLst/>
        </p:spPr>
      </p:cxnSp>
      <mc:AlternateContent xmlns:mc="http://schemas.openxmlformats.org/markup-compatibility/2006" xmlns:a14="http://schemas.microsoft.com/office/drawing/2010/main">
        <mc:Choice Requires="a14">
          <p:sp>
            <p:nvSpPr>
              <p:cNvPr id="3" name="Textfeld 2"/>
              <p:cNvSpPr txBox="1"/>
              <p:nvPr/>
            </p:nvSpPr>
            <p:spPr>
              <a:xfrm>
                <a:off x="758825" y="5198727"/>
                <a:ext cx="10375900" cy="9233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SST defines the parameters of the distributions.</a:t>
                </a:r>
              </a:p>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Then, the distribution of the total loss is derived numerically and the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𝑇𝑉𝑎𝑅</m:t>
                        </m:r>
                      </m:e>
                      <m:sub>
                        <m:r>
                          <a:rPr lang="en-US" b="0" i="1" smtClean="0">
                            <a:latin typeface="Cambria Math" panose="02040503050406030204" pitchFamily="18" charset="0"/>
                          </a:rPr>
                          <m:t>99%</m:t>
                        </m:r>
                      </m:sub>
                    </m:sSub>
                    <m:d>
                      <m:dPr>
                        <m:ctrlPr>
                          <a:rPr lang="en-US" i="1">
                            <a:latin typeface="Cambria Math" panose="02040503050406030204" pitchFamily="18" charset="0"/>
                          </a:rPr>
                        </m:ctrlPr>
                      </m:dPr>
                      <m:e>
                        <m:r>
                          <a:rPr lang="en-US" i="1">
                            <a:latin typeface="Cambria Math" panose="02040503050406030204" pitchFamily="18" charset="0"/>
                          </a:rPr>
                          <m:t>𝑋</m:t>
                        </m:r>
                      </m:e>
                    </m:d>
                  </m:oMath>
                </a14:m>
                <a:r>
                  <a:rPr lang="en-US" dirty="0" smtClean="0">
                    <a:latin typeface="Arial" panose="020B0604020202020204" pitchFamily="34" charset="0"/>
                    <a:cs typeface="Arial" panose="020B0604020202020204" pitchFamily="34" charset="0"/>
                  </a:rPr>
                  <a:t> is calculated.</a:t>
                </a:r>
              </a:p>
            </p:txBody>
          </p:sp>
        </mc:Choice>
        <mc:Fallback xmlns="">
          <p:sp>
            <p:nvSpPr>
              <p:cNvPr id="3" name="Textfeld 2"/>
              <p:cNvSpPr txBox="1">
                <a:spLocks noRot="1" noChangeAspect="1" noMove="1" noResize="1" noEditPoints="1" noAdjustHandles="1" noChangeArrowheads="1" noChangeShapeType="1" noTextEdit="1"/>
              </p:cNvSpPr>
              <p:nvPr/>
            </p:nvSpPr>
            <p:spPr>
              <a:xfrm>
                <a:off x="758825" y="5198727"/>
                <a:ext cx="10375900" cy="923330"/>
              </a:xfrm>
              <a:prstGeom prst="rect">
                <a:avLst/>
              </a:prstGeom>
              <a:blipFill rotWithShape="0">
                <a:blip r:embed="rId6"/>
                <a:stretch>
                  <a:fillRect l="-352" b="-4636"/>
                </a:stretch>
              </a:blipFill>
            </p:spPr>
            <p:txBody>
              <a:bodyPr/>
              <a:lstStyle/>
              <a:p>
                <a:r>
                  <a:rPr lang="en-GB">
                    <a:noFill/>
                  </a:rPr>
                  <a:t> </a:t>
                </a:r>
              </a:p>
            </p:txBody>
          </p:sp>
        </mc:Fallback>
      </mc:AlternateContent>
    </p:spTree>
    <p:extLst>
      <p:ext uri="{BB962C8B-B14F-4D97-AF65-F5344CB8AC3E}">
        <p14:creationId xmlns:p14="http://schemas.microsoft.com/office/powerpoint/2010/main" val="3407391888"/>
      </p:ext>
    </p:extLst>
  </p:cSld>
  <p:clrMapOvr>
    <a:masterClrMapping/>
  </p:clrMapOvr>
  <p:transition>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SST and Cyber Risk (Underwriting)</a:t>
            </a:r>
            <a:endParaRPr lang="en-GB" dirty="0"/>
          </a:p>
        </p:txBody>
      </p:sp>
      <p:pic>
        <p:nvPicPr>
          <p:cNvPr id="5" name="Grafik 4"/>
          <p:cNvPicPr/>
          <p:nvPr/>
        </p:nvPicPr>
        <p:blipFill>
          <a:blip r:embed="rId2"/>
          <a:stretch>
            <a:fillRect/>
          </a:stretch>
        </p:blipFill>
        <p:spPr>
          <a:xfrm>
            <a:off x="971551" y="1736089"/>
            <a:ext cx="4571999" cy="4222750"/>
          </a:xfrm>
          <a:prstGeom prst="rect">
            <a:avLst/>
          </a:prstGeom>
        </p:spPr>
      </p:pic>
      <p:sp>
        <p:nvSpPr>
          <p:cNvPr id="7" name="Textfeld 6"/>
          <p:cNvSpPr txBox="1"/>
          <p:nvPr/>
        </p:nvSpPr>
        <p:spPr>
          <a:xfrm>
            <a:off x="946150" y="1210546"/>
            <a:ext cx="4521200" cy="369332"/>
          </a:xfrm>
          <a:prstGeom prst="rect">
            <a:avLst/>
          </a:prstGeom>
          <a:noFill/>
        </p:spPr>
        <p:txBody>
          <a:bodyPr wrap="square" rtlCol="0">
            <a:spAutoFit/>
          </a:bodyPr>
          <a:lstStyle/>
          <a:p>
            <a:r>
              <a:rPr lang="en-US" b="1" dirty="0" err="1" smtClean="0">
                <a:latin typeface="Arial" panose="020B0604020202020204" pitchFamily="34" charset="0"/>
                <a:cs typeface="Arial" panose="020B0604020202020204" pitchFamily="34" charset="0"/>
              </a:rPr>
              <a:t>TVaR</a:t>
            </a:r>
            <a:r>
              <a:rPr lang="en-US" b="1" dirty="0" smtClean="0">
                <a:latin typeface="Arial" panose="020B0604020202020204" pitchFamily="34" charset="0"/>
                <a:cs typeface="Arial" panose="020B0604020202020204" pitchFamily="34" charset="0"/>
              </a:rPr>
              <a:t> vs RTK </a:t>
            </a:r>
            <a:r>
              <a:rPr lang="en-US" dirty="0" smtClean="0">
                <a:latin typeface="Arial" panose="020B0604020202020204" pitchFamily="34" charset="0"/>
                <a:cs typeface="Arial" panose="020B0604020202020204" pitchFamily="34" charset="0"/>
              </a:rPr>
              <a:t>(gray)</a:t>
            </a:r>
            <a:endParaRPr lang="en-US"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8" name="Textfeld 7"/>
              <p:cNvSpPr txBox="1"/>
              <p:nvPr/>
            </p:nvSpPr>
            <p:spPr>
              <a:xfrm>
                <a:off x="6248400" y="1210546"/>
                <a:ext cx="51943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Survival Probability (</a:t>
                </a:r>
                <a14:m>
                  <m:oMath xmlns:m="http://schemas.openxmlformats.org/officeDocument/2006/math">
                    <m:sSub>
                      <m:sSubPr>
                        <m:ctrlPr>
                          <a:rPr lang="de-CH" b="1" i="1">
                            <a:latin typeface="Cambria Math" panose="02040503050406030204" pitchFamily="18" charset="0"/>
                          </a:rPr>
                        </m:ctrlPr>
                      </m:sSubPr>
                      <m:e>
                        <m:r>
                          <a:rPr lang="de-CH" b="1" i="1">
                            <a:latin typeface="Cambria Math" panose="02040503050406030204" pitchFamily="18" charset="0"/>
                          </a:rPr>
                          <m:t>𝒑</m:t>
                        </m:r>
                      </m:e>
                      <m:sub>
                        <m:r>
                          <a:rPr lang="de-CH" b="1" i="1">
                            <a:latin typeface="Cambria Math" panose="02040503050406030204" pitchFamily="18" charset="0"/>
                          </a:rPr>
                          <m:t>𝒔</m:t>
                        </m:r>
                      </m:sub>
                    </m:sSub>
                  </m:oMath>
                </a14:m>
                <a:r>
                  <a:rPr lang="en-US" b="1" dirty="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mc:Choice>
        <mc:Fallback>
          <p:sp>
            <p:nvSpPr>
              <p:cNvPr id="8" name="Textfeld 7"/>
              <p:cNvSpPr txBox="1">
                <a:spLocks noRot="1" noChangeAspect="1" noMove="1" noResize="1" noEditPoints="1" noAdjustHandles="1" noChangeArrowheads="1" noChangeShapeType="1" noTextEdit="1"/>
              </p:cNvSpPr>
              <p:nvPr/>
            </p:nvSpPr>
            <p:spPr>
              <a:xfrm>
                <a:off x="6248400" y="1210546"/>
                <a:ext cx="5194300" cy="369332"/>
              </a:xfrm>
              <a:prstGeom prst="rect">
                <a:avLst/>
              </a:prstGeom>
              <a:blipFill>
                <a:blip r:embed="rId3"/>
                <a:stretch>
                  <a:fillRect l="-939" t="-10000" b="-26667"/>
                </a:stretch>
              </a:blipFill>
            </p:spPr>
            <p:txBody>
              <a:bodyPr/>
              <a:lstStyle/>
              <a:p>
                <a:r>
                  <a:rPr lang="de-CH">
                    <a:noFill/>
                  </a:rPr>
                  <a:t> </a:t>
                </a:r>
              </a:p>
            </p:txBody>
          </p:sp>
        </mc:Fallback>
      </mc:AlternateContent>
      <p:pic>
        <p:nvPicPr>
          <p:cNvPr id="9" name="Picture 9" descr="D:\PhD\2) Cyber Risk &amp; Regulation\R\Plots\SurvProb_LevelPlot_SAS_full_SST_5_0.6_0.0737402512492411.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1205" y="1736089"/>
            <a:ext cx="6169025" cy="4521200"/>
          </a:xfrm>
          <a:prstGeom prst="rect">
            <a:avLst/>
          </a:prstGeom>
          <a:noFill/>
          <a:ln>
            <a:noFill/>
          </a:ln>
        </p:spPr>
      </p:pic>
    </p:spTree>
    <p:extLst>
      <p:ext uri="{BB962C8B-B14F-4D97-AF65-F5344CB8AC3E}">
        <p14:creationId xmlns:p14="http://schemas.microsoft.com/office/powerpoint/2010/main" val="3179909694"/>
      </p:ext>
    </p:extLst>
  </p:cSld>
  <p:clrMapOvr>
    <a:masterClrMapping/>
  </p:clrMapOvr>
  <p:transition>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Conclusion</a:t>
            </a:r>
            <a:endParaRPr lang="en-GB" dirty="0"/>
          </a:p>
        </p:txBody>
      </p:sp>
      <p:sp>
        <p:nvSpPr>
          <p:cNvPr id="3" name="Textplatzhalter 2"/>
          <p:cNvSpPr>
            <a:spLocks noGrp="1"/>
          </p:cNvSpPr>
          <p:nvPr>
            <p:ph type="body" sz="quarter" idx="10"/>
          </p:nvPr>
        </p:nvSpPr>
        <p:spPr/>
        <p:txBody>
          <a:bodyPr/>
          <a:lstStyle/>
          <a:p>
            <a:pPr marL="0" indent="0">
              <a:lnSpc>
                <a:spcPct val="150000"/>
              </a:lnSpc>
              <a:buNone/>
            </a:pPr>
            <a:endParaRPr lang="en-GB" sz="1800" dirty="0" smtClean="0"/>
          </a:p>
          <a:p>
            <a:pPr marL="0" indent="0">
              <a:lnSpc>
                <a:spcPct val="150000"/>
              </a:lnSpc>
              <a:buNone/>
            </a:pPr>
            <a:endParaRPr lang="en-GB" sz="1800" dirty="0"/>
          </a:p>
          <a:p>
            <a:pPr marL="0" indent="0">
              <a:lnSpc>
                <a:spcPct val="150000"/>
              </a:lnSpc>
              <a:buNone/>
            </a:pPr>
            <a:endParaRPr lang="en-GB" sz="1800" dirty="0" smtClean="0"/>
          </a:p>
          <a:p>
            <a:pPr marL="0" indent="0">
              <a:lnSpc>
                <a:spcPct val="150000"/>
              </a:lnSpc>
              <a:buNone/>
            </a:pPr>
            <a:endParaRPr lang="en-GB" sz="1800" dirty="0" smtClean="0"/>
          </a:p>
          <a:p>
            <a:pPr marL="0" indent="0">
              <a:lnSpc>
                <a:spcPct val="150000"/>
              </a:lnSpc>
              <a:buNone/>
            </a:pPr>
            <a:endParaRPr lang="en-GB" sz="1800" dirty="0"/>
          </a:p>
          <a:p>
            <a:pPr marL="0" indent="0">
              <a:lnSpc>
                <a:spcPct val="150000"/>
              </a:lnSpc>
              <a:buNone/>
            </a:pPr>
            <a:endParaRPr lang="en-GB" sz="1800" dirty="0" smtClean="0"/>
          </a:p>
          <a:p>
            <a:pPr marL="0" indent="0">
              <a:lnSpc>
                <a:spcPct val="150000"/>
              </a:lnSpc>
              <a:buNone/>
            </a:pPr>
            <a:endParaRPr lang="en-GB" sz="1800" dirty="0"/>
          </a:p>
          <a:p>
            <a:endParaRPr lang="en-GB" dirty="0"/>
          </a:p>
        </p:txBody>
      </p:sp>
      <p:sp>
        <p:nvSpPr>
          <p:cNvPr id="5" name="Textfeld 4"/>
          <p:cNvSpPr txBox="1"/>
          <p:nvPr/>
        </p:nvSpPr>
        <p:spPr>
          <a:xfrm>
            <a:off x="838200" y="1341438"/>
            <a:ext cx="10034240" cy="4108817"/>
          </a:xfrm>
          <a:prstGeom prst="rect">
            <a:avLst/>
          </a:prstGeom>
          <a:noFill/>
        </p:spPr>
        <p:txBody>
          <a:bodyPr wrap="square" rtlCol="0">
            <a:spAutoFit/>
          </a:bodyPr>
          <a:lstStyle/>
          <a:p>
            <a:pPr>
              <a:lnSpc>
                <a:spcPct val="150000"/>
              </a:lnSpc>
            </a:pPr>
            <a:r>
              <a:rPr lang="en-US" b="1" dirty="0" smtClean="0">
                <a:latin typeface="Arial" panose="020B0604020202020204" pitchFamily="34" charset="0"/>
                <a:cs typeface="Arial" panose="020B0604020202020204" pitchFamily="34" charset="0"/>
              </a:rPr>
              <a:t>Key findings</a:t>
            </a:r>
            <a:endParaRPr lang="en-US" dirty="0" smtClean="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All three regulatory models underestimate cyber risk especially for small </a:t>
            </a:r>
            <a:r>
              <a:rPr lang="en-US" dirty="0" smtClean="0">
                <a:latin typeface="Arial" panose="020B0604020202020204" pitchFamily="34" charset="0"/>
                <a:cs typeface="Arial" panose="020B0604020202020204" pitchFamily="34" charset="0"/>
              </a:rPr>
              <a:t>portfolio </a:t>
            </a:r>
            <a:r>
              <a:rPr lang="en-US" dirty="0" smtClean="0">
                <a:latin typeface="Arial" panose="020B0604020202020204" pitchFamily="34" charset="0"/>
                <a:cs typeface="Arial" panose="020B0604020202020204" pitchFamily="34" charset="0"/>
              </a:rPr>
              <a:t>sizes and high cover </a:t>
            </a:r>
            <a:r>
              <a:rPr lang="en-US" dirty="0" smtClean="0">
                <a:latin typeface="Arial" panose="020B0604020202020204" pitchFamily="34" charset="0"/>
                <a:cs typeface="Arial" panose="020B0604020202020204" pitchFamily="34" charset="0"/>
              </a:rPr>
              <a:t>limits.</a:t>
            </a:r>
            <a:endParaRPr lang="en-US" dirty="0" smtClean="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This is due to the characteristics of cyber risk, such as the heavy tails and strong </a:t>
            </a:r>
            <a:r>
              <a:rPr lang="en-US" dirty="0" smtClean="0">
                <a:latin typeface="Arial" panose="020B0604020202020204" pitchFamily="34" charset="0"/>
                <a:cs typeface="Arial" panose="020B0604020202020204" pitchFamily="34" charset="0"/>
              </a:rPr>
              <a:t>correlation. -&gt; Adverse </a:t>
            </a:r>
            <a:r>
              <a:rPr lang="en-US" dirty="0" smtClean="0">
                <a:latin typeface="Arial" panose="020B0604020202020204" pitchFamily="34" charset="0"/>
                <a:cs typeface="Arial" panose="020B0604020202020204" pitchFamily="34" charset="0"/>
              </a:rPr>
              <a:t>consequences for </a:t>
            </a:r>
            <a:r>
              <a:rPr lang="en-US" dirty="0" smtClean="0">
                <a:latin typeface="Arial" panose="020B0604020202020204" pitchFamily="34" charset="0"/>
                <a:cs typeface="Arial" panose="020B0604020202020204" pitchFamily="34" charset="0"/>
              </a:rPr>
              <a:t>diversification</a:t>
            </a:r>
            <a:endParaRPr lang="en-US" dirty="0" smtClean="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a:lnSpc>
                <a:spcPct val="150000"/>
              </a:lnSpc>
            </a:pPr>
            <a:r>
              <a:rPr lang="en-US" b="1" dirty="0" smtClean="0">
                <a:latin typeface="Arial" panose="020B0604020202020204" pitchFamily="34" charset="0"/>
                <a:cs typeface="Arial" panose="020B0604020202020204" pitchFamily="34" charset="0"/>
              </a:rPr>
              <a:t>Disclaimer</a:t>
            </a: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Are the </a:t>
            </a:r>
            <a:r>
              <a:rPr lang="en-US" dirty="0" smtClean="0">
                <a:latin typeface="Arial" panose="020B0604020202020204" pitchFamily="34" charset="0"/>
                <a:cs typeface="Arial" panose="020B0604020202020204" pitchFamily="34" charset="0"/>
              </a:rPr>
              <a:t>d</a:t>
            </a:r>
            <a:r>
              <a:rPr lang="en-US" dirty="0" smtClean="0">
                <a:latin typeface="Arial" panose="020B0604020202020204" pitchFamily="34" charset="0"/>
                <a:cs typeface="Arial" panose="020B0604020202020204" pitchFamily="34" charset="0"/>
              </a:rPr>
              <a:t>ata </a:t>
            </a:r>
            <a:r>
              <a:rPr lang="en-US" dirty="0" smtClean="0">
                <a:latin typeface="Arial" panose="020B0604020202020204" pitchFamily="34" charset="0"/>
                <a:cs typeface="Arial" panose="020B0604020202020204" pitchFamily="34" charset="0"/>
              </a:rPr>
              <a:t>representative for a specific underwriting </a:t>
            </a:r>
            <a:r>
              <a:rPr lang="en-US"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operational cyber risk </a:t>
            </a:r>
            <a:r>
              <a:rPr lang="en-US" dirty="0" smtClean="0">
                <a:latin typeface="Arial" panose="020B0604020202020204" pitchFamily="34" charset="0"/>
                <a:cs typeface="Arial" panose="020B0604020202020204" pitchFamily="34" charset="0"/>
              </a:rPr>
              <a:t>exposure?</a:t>
            </a:r>
            <a:endParaRPr lang="en-US" dirty="0" smtClean="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Assumptions on how to apply the regulatory models (no rulings available</a:t>
            </a:r>
            <a:r>
              <a:rPr lang="en-US" dirty="0" smtClean="0">
                <a:latin typeface="Arial" panose="020B0604020202020204" pitchFamily="34" charset="0"/>
                <a:cs typeface="Arial" panose="020B0604020202020204" pitchFamily="34" charset="0"/>
              </a:rPr>
              <a:t>).</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3851109570"/>
      </p:ext>
    </p:extLst>
  </p:cSld>
  <p:clrMapOvr>
    <a:masterClrMapping/>
  </p:clrMapOvr>
  <p:transition>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Conclusion</a:t>
            </a:r>
            <a:endParaRPr lang="en-GB" dirty="0"/>
          </a:p>
        </p:txBody>
      </p:sp>
      <p:sp>
        <p:nvSpPr>
          <p:cNvPr id="3" name="Textplatzhalter 2"/>
          <p:cNvSpPr>
            <a:spLocks noGrp="1"/>
          </p:cNvSpPr>
          <p:nvPr>
            <p:ph type="body" sz="quarter" idx="10"/>
          </p:nvPr>
        </p:nvSpPr>
        <p:spPr>
          <a:xfrm>
            <a:off x="838200" y="1341438"/>
            <a:ext cx="10145751" cy="4669218"/>
          </a:xfrm>
        </p:spPr>
        <p:txBody>
          <a:bodyPr/>
          <a:lstStyle/>
          <a:p>
            <a:pPr marL="0" indent="0">
              <a:lnSpc>
                <a:spcPct val="150000"/>
              </a:lnSpc>
              <a:buNone/>
            </a:pPr>
            <a:r>
              <a:rPr lang="en-US" sz="1800" b="1" dirty="0" smtClean="0"/>
              <a:t>Recommendations</a:t>
            </a:r>
          </a:p>
          <a:p>
            <a:pPr marL="704850" lvl="1" indent="-285750">
              <a:lnSpc>
                <a:spcPct val="150000"/>
              </a:lnSpc>
              <a:buFont typeface="Arial" panose="020B0604020202020204" pitchFamily="34" charset="0"/>
              <a:buChar char="•"/>
            </a:pPr>
            <a:r>
              <a:rPr lang="en-US" sz="1800" dirty="0" smtClean="0"/>
              <a:t>Instead of a “one fits it all” approach: </a:t>
            </a:r>
            <a:r>
              <a:rPr lang="en-US" sz="1800" dirty="0" smtClean="0"/>
              <a:t>Use specific </a:t>
            </a:r>
            <a:r>
              <a:rPr lang="en-US" sz="1800" dirty="0" smtClean="0"/>
              <a:t>risk factors and correlations calibrated with cyber risk </a:t>
            </a:r>
            <a:r>
              <a:rPr lang="en-US" sz="1800" dirty="0" smtClean="0"/>
              <a:t>data.</a:t>
            </a:r>
            <a:endParaRPr lang="en-US" sz="1800" dirty="0" smtClean="0"/>
          </a:p>
          <a:p>
            <a:pPr marL="704850" lvl="1" indent="-285750">
              <a:lnSpc>
                <a:spcPct val="150000"/>
              </a:lnSpc>
              <a:buFont typeface="Arial" panose="020B0604020202020204" pitchFamily="34" charset="0"/>
              <a:buChar char="•"/>
            </a:pPr>
            <a:r>
              <a:rPr lang="en-US" sz="1800" dirty="0" smtClean="0"/>
              <a:t>Heavy tails would call for replacing the </a:t>
            </a:r>
            <a:r>
              <a:rPr lang="en-US" sz="1800" dirty="0" smtClean="0"/>
              <a:t>lognormal </a:t>
            </a:r>
            <a:r>
              <a:rPr lang="en-US" sz="1800" dirty="0" smtClean="0"/>
              <a:t>assumption used by SII and SST by a power law </a:t>
            </a:r>
            <a:r>
              <a:rPr lang="en-US" sz="1800" dirty="0" smtClean="0"/>
              <a:t>distribution. </a:t>
            </a:r>
            <a:endParaRPr lang="en-US" sz="1800" dirty="0" smtClean="0"/>
          </a:p>
          <a:p>
            <a:pPr marL="704850" lvl="1" indent="-285750">
              <a:lnSpc>
                <a:spcPct val="150000"/>
              </a:lnSpc>
              <a:buFont typeface="Arial" panose="020B0604020202020204" pitchFamily="34" charset="0"/>
              <a:buChar char="•"/>
            </a:pPr>
            <a:r>
              <a:rPr lang="en-US" sz="1800" dirty="0" smtClean="0"/>
              <a:t>Regulatory models </a:t>
            </a:r>
            <a:r>
              <a:rPr lang="en-US" sz="1800" dirty="0" smtClean="0"/>
              <a:t>will </a:t>
            </a:r>
            <a:r>
              <a:rPr lang="en-US" sz="1800" dirty="0" smtClean="0"/>
              <a:t>need to adapt quickly</a:t>
            </a:r>
            <a:r>
              <a:rPr lang="en-US" sz="1800" dirty="0" smtClean="0"/>
              <a:t> as </a:t>
            </a:r>
            <a:r>
              <a:rPr lang="en-US" sz="1800" dirty="0" smtClean="0"/>
              <a:t>the insurance industry will rely more heavily on new technologies and </a:t>
            </a:r>
            <a:r>
              <a:rPr lang="en-US" sz="1800" dirty="0" smtClean="0"/>
              <a:t>underwrite cyber policies more aggressively. </a:t>
            </a:r>
            <a:endParaRPr lang="en-US" sz="1800" dirty="0" smtClean="0"/>
          </a:p>
          <a:p>
            <a:pPr marL="704850" lvl="1" indent="-285750">
              <a:lnSpc>
                <a:spcPct val="150000"/>
              </a:lnSpc>
              <a:buFont typeface="Arial" panose="020B0604020202020204" pitchFamily="34" charset="0"/>
              <a:buChar char="•"/>
            </a:pPr>
            <a:r>
              <a:rPr lang="en-US" sz="1800" dirty="0" smtClean="0"/>
              <a:t>Data quality should be improved </a:t>
            </a:r>
          </a:p>
          <a:p>
            <a:pPr marL="0" indent="0">
              <a:lnSpc>
                <a:spcPct val="150000"/>
              </a:lnSpc>
              <a:buNone/>
            </a:pPr>
            <a:endParaRPr lang="en-US" sz="1800" dirty="0" smtClean="0"/>
          </a:p>
          <a:p>
            <a:pPr marL="0" indent="0">
              <a:lnSpc>
                <a:spcPct val="150000"/>
              </a:lnSpc>
              <a:buNone/>
            </a:pPr>
            <a:endParaRPr lang="en-US" sz="1800" dirty="0" smtClean="0"/>
          </a:p>
          <a:p>
            <a:pPr marL="0" indent="0">
              <a:buNone/>
            </a:pPr>
            <a:endParaRPr lang="en-US" dirty="0"/>
          </a:p>
        </p:txBody>
      </p:sp>
    </p:spTree>
    <p:extLst>
      <p:ext uri="{BB962C8B-B14F-4D97-AF65-F5344CB8AC3E}">
        <p14:creationId xmlns:p14="http://schemas.microsoft.com/office/powerpoint/2010/main" val="2004005537"/>
      </p:ext>
    </p:extLst>
  </p:cSld>
  <p:clrMapOvr>
    <a:masterClrMapping/>
  </p:clrMapOvr>
  <p:transition>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480" y="1817650"/>
            <a:ext cx="5463148" cy="4313972"/>
          </a:xfrm>
          <a:prstGeom prst="rect">
            <a:avLst/>
          </a:prstGeom>
        </p:spPr>
      </p:pic>
      <p:sp>
        <p:nvSpPr>
          <p:cNvPr id="2" name="Titel 1"/>
          <p:cNvSpPr>
            <a:spLocks noGrp="1"/>
          </p:cNvSpPr>
          <p:nvPr>
            <p:ph type="title"/>
          </p:nvPr>
        </p:nvSpPr>
        <p:spPr/>
        <p:txBody>
          <a:bodyPr/>
          <a:lstStyle/>
          <a:p>
            <a:r>
              <a:rPr lang="en-GB" dirty="0" smtClean="0"/>
              <a:t>Questions and Discussion</a:t>
            </a:r>
            <a:endParaRPr lang="en-GB" dirty="0"/>
          </a:p>
        </p:txBody>
      </p:sp>
      <p:sp>
        <p:nvSpPr>
          <p:cNvPr id="3" name="Textplatzhalter 2"/>
          <p:cNvSpPr>
            <a:spLocks noGrp="1"/>
          </p:cNvSpPr>
          <p:nvPr>
            <p:ph type="body" sz="quarter" idx="10"/>
          </p:nvPr>
        </p:nvSpPr>
        <p:spPr>
          <a:xfrm>
            <a:off x="537116" y="1257373"/>
            <a:ext cx="10683875" cy="560277"/>
          </a:xfrm>
        </p:spPr>
        <p:txBody>
          <a:bodyPr/>
          <a:lstStyle/>
          <a:p>
            <a:pPr marL="0" indent="0" algn="ctr">
              <a:buNone/>
            </a:pPr>
            <a:r>
              <a:rPr lang="en-GB" dirty="0" smtClean="0"/>
              <a:t>Thanks a lot for your attention!</a:t>
            </a:r>
            <a:endParaRPr lang="en-GB" dirty="0"/>
          </a:p>
        </p:txBody>
      </p:sp>
    </p:spTree>
    <p:extLst>
      <p:ext uri="{BB962C8B-B14F-4D97-AF65-F5344CB8AC3E}">
        <p14:creationId xmlns:p14="http://schemas.microsoft.com/office/powerpoint/2010/main" val="3626377206"/>
      </p:ext>
    </p:extLst>
  </p:cSld>
  <p:clrMapOvr>
    <a:masterClrMapping/>
  </p:clrMapOvr>
  <p:transition>
    <p:cover dir="d"/>
  </p:transition>
  <p:timing>
    <p:tnLst>
      <p:par>
        <p:cTn id="1" dur="indefinite" restart="never" nodeType="tmRoot"/>
      </p:par>
    </p:tnLst>
  </p:timing>
</p:sld>
</file>

<file path=ppt/theme/theme1.xml><?xml version="1.0" encoding="utf-8"?>
<a:theme xmlns:a="http://schemas.openxmlformats.org/drawingml/2006/main" name="IVW">
  <a:themeElements>
    <a:clrScheme name="">
      <a:dk1>
        <a:srgbClr val="000000"/>
      </a:dk1>
      <a:lt1>
        <a:srgbClr val="FFFFFF"/>
      </a:lt1>
      <a:dk2>
        <a:srgbClr val="115C2E"/>
      </a:dk2>
      <a:lt2>
        <a:srgbClr val="1C964A"/>
      </a:lt2>
      <a:accent1>
        <a:srgbClr val="115C2E"/>
      </a:accent1>
      <a:accent2>
        <a:srgbClr val="20AA55"/>
      </a:accent2>
      <a:accent3>
        <a:srgbClr val="FFFFFF"/>
      </a:accent3>
      <a:accent4>
        <a:srgbClr val="000000"/>
      </a:accent4>
      <a:accent5>
        <a:srgbClr val="AAB5AD"/>
      </a:accent5>
      <a:accent6>
        <a:srgbClr val="1C9A4C"/>
      </a:accent6>
      <a:hlink>
        <a:srgbClr val="6EE49B"/>
      </a:hlink>
      <a:folHlink>
        <a:srgbClr val="EAEAEA"/>
      </a:folHlink>
    </a:clrScheme>
    <a:fontScheme name="IVW">
      <a:majorFont>
        <a:latin typeface="Gill Alt One MT"/>
        <a:ea typeface=""/>
        <a:cs typeface=""/>
      </a:majorFont>
      <a:minorFont>
        <a:latin typeface="Gill Alt One M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Gill Alt One MT" pitchFamily="5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Gill Alt One MT" pitchFamily="50" charset="0"/>
          </a:defRPr>
        </a:defPPr>
      </a:lstStyle>
    </a:lnDef>
  </a:objectDefaults>
  <a:extraClrSchemeLst>
    <a:extraClrScheme>
      <a:clrScheme name="IVW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1864</Words>
  <Application>Microsoft Office PowerPoint</Application>
  <PresentationFormat>Breitbild</PresentationFormat>
  <Paragraphs>401</Paragraphs>
  <Slides>23</Slides>
  <Notes>21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23</vt:i4>
      </vt:variant>
    </vt:vector>
  </HeadingPairs>
  <TitlesOfParts>
    <vt:vector size="33" baseType="lpstr">
      <vt:lpstr>SimSun</vt:lpstr>
      <vt:lpstr>Arial</vt:lpstr>
      <vt:lpstr>Aril</vt:lpstr>
      <vt:lpstr>Calibri</vt:lpstr>
      <vt:lpstr>Calibri Light</vt:lpstr>
      <vt:lpstr>Cambria Math</vt:lpstr>
      <vt:lpstr>Gill Alt One MT</vt:lpstr>
      <vt:lpstr>Times New Roman</vt:lpstr>
      <vt:lpstr>Wingdings</vt:lpstr>
      <vt:lpstr>IVW</vt:lpstr>
      <vt:lpstr>PowerPoint-Präsentation</vt:lpstr>
      <vt:lpstr>Cyber Risk Everywhere?</vt:lpstr>
      <vt:lpstr>Cyber Risk as an Emerging Risk</vt:lpstr>
      <vt:lpstr>Aim of the Paper</vt:lpstr>
      <vt:lpstr>Cyber Risk Data</vt:lpstr>
      <vt:lpstr>Characteristics of Cyber Risk</vt:lpstr>
      <vt:lpstr>Excursion: Cyber Risk and Diversification </vt:lpstr>
      <vt:lpstr>Excursion: Cyber Risk and Diversification </vt:lpstr>
      <vt:lpstr>Methodology</vt:lpstr>
      <vt:lpstr>Methodology</vt:lpstr>
      <vt:lpstr>Cyber Risk and Insurance Regulation</vt:lpstr>
      <vt:lpstr>Solvency II and Cyber Risk</vt:lpstr>
      <vt:lpstr>Solvency II and Cyber Risk (Underwriting)</vt:lpstr>
      <vt:lpstr>Solvency II and Cyber Risk (Underwriting)</vt:lpstr>
      <vt:lpstr>Solvency II and Cyber Risk (Underwriting)</vt:lpstr>
      <vt:lpstr>US RBC and Cyber Risk (Underwriting)</vt:lpstr>
      <vt:lpstr>US RBC and Cyber Risk (Underwriting)</vt:lpstr>
      <vt:lpstr>US RBC and Cyber Risk (Underwriting)</vt:lpstr>
      <vt:lpstr>SST and Cyber Risk (Underwriting)</vt:lpstr>
      <vt:lpstr>SST and Cyber Risk (Underwriting)</vt:lpstr>
      <vt:lpstr>Conclusion</vt:lpstr>
      <vt:lpstr>Conclusion</vt:lpstr>
      <vt:lpstr>Questions and Discussion</vt:lpstr>
    </vt:vector>
  </TitlesOfParts>
  <Company>Universität St. Gallen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Philipp Schaper</dc:creator>
  <cp:lastModifiedBy>Schnell, Werner</cp:lastModifiedBy>
  <cp:revision>416</cp:revision>
  <cp:lastPrinted>2018-03-19T15:06:19Z</cp:lastPrinted>
  <dcterms:created xsi:type="dcterms:W3CDTF">2015-11-24T08:38:59Z</dcterms:created>
  <dcterms:modified xsi:type="dcterms:W3CDTF">2018-03-20T10:07:05Z</dcterms:modified>
</cp:coreProperties>
</file>