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8" r:id="rId1"/>
  </p:sldMasterIdLst>
  <p:notesMasterIdLst>
    <p:notesMasterId r:id="rId6"/>
  </p:notesMasterIdLst>
  <p:handoutMasterIdLst>
    <p:handoutMasterId r:id="rId7"/>
  </p:handoutMasterIdLst>
  <p:sldIdLst>
    <p:sldId id="263" r:id="rId2"/>
    <p:sldId id="265" r:id="rId3"/>
    <p:sldId id="257" r:id="rId4"/>
    <p:sldId id="264" r:id="rId5"/>
  </p:sldIdLst>
  <p:sldSz cx="12192000" cy="68580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66D866-6D0B-15A3-4D56-C42861CD1D79}" name="McDonald, Catherine" initials="MC" userId="S::catherine.mcdonald@unisg.ch::c4b291b2-4dc4-403a-b675-688224144d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CEE2F3-EF61-488D-AE56-540EEA3C9BC9}" v="1" dt="2023-11-24T16:43:21.4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3792" autoAdjust="0"/>
  </p:normalViewPr>
  <p:slideViewPr>
    <p:cSldViewPr>
      <p:cViewPr varScale="1">
        <p:scale>
          <a:sx n="42" d="100"/>
          <a:sy n="42" d="100"/>
        </p:scale>
        <p:origin x="789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Donald, Catherine" userId="c4b291b2-4dc4-403a-b675-688224144d8f" providerId="ADAL" clId="{FDCEE2F3-EF61-488D-AE56-540EEA3C9BC9}"/>
    <pc:docChg chg="delSld modSld">
      <pc:chgData name="McDonald, Catherine" userId="c4b291b2-4dc4-403a-b675-688224144d8f" providerId="ADAL" clId="{FDCEE2F3-EF61-488D-AE56-540EEA3C9BC9}" dt="2023-11-24T16:43:42.281" v="67" actId="13926"/>
      <pc:docMkLst>
        <pc:docMk/>
      </pc:docMkLst>
      <pc:sldChg chg="del">
        <pc:chgData name="McDonald, Catherine" userId="c4b291b2-4dc4-403a-b675-688224144d8f" providerId="ADAL" clId="{FDCEE2F3-EF61-488D-AE56-540EEA3C9BC9}" dt="2023-11-24T16:43:03.246" v="0" actId="47"/>
        <pc:sldMkLst>
          <pc:docMk/>
          <pc:sldMk cId="3934718247" sldId="261"/>
        </pc:sldMkLst>
      </pc:sldChg>
      <pc:sldChg chg="addSp modSp mod">
        <pc:chgData name="McDonald, Catherine" userId="c4b291b2-4dc4-403a-b675-688224144d8f" providerId="ADAL" clId="{FDCEE2F3-EF61-488D-AE56-540EEA3C9BC9}" dt="2023-11-24T16:43:42.281" v="67" actId="13926"/>
        <pc:sldMkLst>
          <pc:docMk/>
          <pc:sldMk cId="1144076776" sldId="263"/>
        </pc:sldMkLst>
        <pc:spChg chg="add mod">
          <ac:chgData name="McDonald, Catherine" userId="c4b291b2-4dc4-403a-b675-688224144d8f" providerId="ADAL" clId="{FDCEE2F3-EF61-488D-AE56-540EEA3C9BC9}" dt="2023-11-24T16:43:42.281" v="67" actId="13926"/>
          <ac:spMkLst>
            <pc:docMk/>
            <pc:sldMk cId="1144076776" sldId="263"/>
            <ac:spMk id="4" creationId="{165281EE-9C66-DC2E-EB8F-49733E12524D}"/>
          </ac:spMkLst>
        </pc:spChg>
      </pc:sldChg>
      <pc:sldChg chg="del">
        <pc:chgData name="McDonald, Catherine" userId="c4b291b2-4dc4-403a-b675-688224144d8f" providerId="ADAL" clId="{FDCEE2F3-EF61-488D-AE56-540EEA3C9BC9}" dt="2023-11-24T16:43:03.864" v="1" actId="47"/>
        <pc:sldMkLst>
          <pc:docMk/>
          <pc:sldMk cId="648359675" sldId="266"/>
        </pc:sldMkLst>
      </pc:sldChg>
      <pc:sldChg chg="del">
        <pc:chgData name="McDonald, Catherine" userId="c4b291b2-4dc4-403a-b675-688224144d8f" providerId="ADAL" clId="{FDCEE2F3-EF61-488D-AE56-540EEA3C9BC9}" dt="2023-11-24T16:43:04.242" v="2" actId="47"/>
        <pc:sldMkLst>
          <pc:docMk/>
          <pc:sldMk cId="1048025837" sldId="268"/>
        </pc:sldMkLst>
      </pc:sldChg>
      <pc:sldChg chg="del">
        <pc:chgData name="McDonald, Catherine" userId="c4b291b2-4dc4-403a-b675-688224144d8f" providerId="ADAL" clId="{FDCEE2F3-EF61-488D-AE56-540EEA3C9BC9}" dt="2023-11-24T16:43:05.052" v="4" actId="47"/>
        <pc:sldMkLst>
          <pc:docMk/>
          <pc:sldMk cId="2718705741" sldId="269"/>
        </pc:sldMkLst>
      </pc:sldChg>
      <pc:sldChg chg="del">
        <pc:chgData name="McDonald, Catherine" userId="c4b291b2-4dc4-403a-b675-688224144d8f" providerId="ADAL" clId="{FDCEE2F3-EF61-488D-AE56-540EEA3C9BC9}" dt="2023-11-24T16:43:05.400" v="5" actId="47"/>
        <pc:sldMkLst>
          <pc:docMk/>
          <pc:sldMk cId="3764067572" sldId="270"/>
        </pc:sldMkLst>
      </pc:sldChg>
      <pc:sldChg chg="del">
        <pc:chgData name="McDonald, Catherine" userId="c4b291b2-4dc4-403a-b675-688224144d8f" providerId="ADAL" clId="{FDCEE2F3-EF61-488D-AE56-540EEA3C9BC9}" dt="2023-11-24T16:43:05.713" v="6" actId="47"/>
        <pc:sldMkLst>
          <pc:docMk/>
          <pc:sldMk cId="4056237068" sldId="271"/>
        </pc:sldMkLst>
      </pc:sldChg>
      <pc:sldChg chg="del">
        <pc:chgData name="McDonald, Catherine" userId="c4b291b2-4dc4-403a-b675-688224144d8f" providerId="ADAL" clId="{FDCEE2F3-EF61-488D-AE56-540EEA3C9BC9}" dt="2023-11-24T16:43:06.752" v="10" actId="47"/>
        <pc:sldMkLst>
          <pc:docMk/>
          <pc:sldMk cId="507845925" sldId="275"/>
        </pc:sldMkLst>
      </pc:sldChg>
      <pc:sldChg chg="del">
        <pc:chgData name="McDonald, Catherine" userId="c4b291b2-4dc4-403a-b675-688224144d8f" providerId="ADAL" clId="{FDCEE2F3-EF61-488D-AE56-540EEA3C9BC9}" dt="2023-11-24T16:43:07.338" v="11" actId="47"/>
        <pc:sldMkLst>
          <pc:docMk/>
          <pc:sldMk cId="3296553898" sldId="276"/>
        </pc:sldMkLst>
      </pc:sldChg>
      <pc:sldChg chg="del">
        <pc:chgData name="McDonald, Catherine" userId="c4b291b2-4dc4-403a-b675-688224144d8f" providerId="ADAL" clId="{FDCEE2F3-EF61-488D-AE56-540EEA3C9BC9}" dt="2023-11-24T16:43:06.109" v="7" actId="47"/>
        <pc:sldMkLst>
          <pc:docMk/>
          <pc:sldMk cId="2001447257" sldId="277"/>
        </pc:sldMkLst>
      </pc:sldChg>
      <pc:sldChg chg="del">
        <pc:chgData name="McDonald, Catherine" userId="c4b291b2-4dc4-403a-b675-688224144d8f" providerId="ADAL" clId="{FDCEE2F3-EF61-488D-AE56-540EEA3C9BC9}" dt="2023-11-24T16:43:06.350" v="8" actId="47"/>
        <pc:sldMkLst>
          <pc:docMk/>
          <pc:sldMk cId="4084246323" sldId="278"/>
        </pc:sldMkLst>
      </pc:sldChg>
      <pc:sldChg chg="del">
        <pc:chgData name="McDonald, Catherine" userId="c4b291b2-4dc4-403a-b675-688224144d8f" providerId="ADAL" clId="{FDCEE2F3-EF61-488D-AE56-540EEA3C9BC9}" dt="2023-11-24T16:43:04.640" v="3" actId="47"/>
        <pc:sldMkLst>
          <pc:docMk/>
          <pc:sldMk cId="1542146581" sldId="279"/>
        </pc:sldMkLst>
      </pc:sldChg>
      <pc:sldChg chg="del">
        <pc:chgData name="McDonald, Catherine" userId="c4b291b2-4dc4-403a-b675-688224144d8f" providerId="ADAL" clId="{FDCEE2F3-EF61-488D-AE56-540EEA3C9BC9}" dt="2023-11-24T16:43:06.563" v="9" actId="47"/>
        <pc:sldMkLst>
          <pc:docMk/>
          <pc:sldMk cId="3278362392" sldId="28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CB457-84EE-4CAC-BD65-BA605A05CA47}" type="datetimeFigureOut">
              <a:rPr lang="de-CH" smtClean="0"/>
              <a:t>24.11.2023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860A6-EB46-4177-AE2C-F572CCC809EF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7614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D8B8C-A07F-4F86-91C0-8300805952DE}" type="datetimeFigureOut">
              <a:rPr lang="de-DE" smtClean="0"/>
              <a:pPr/>
              <a:t>24.11.2023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1C78C-DF60-43AA-9025-896AF7F51202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3669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71464" y="5373216"/>
            <a:ext cx="8914136" cy="360000"/>
          </a:xfr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762000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de-CH" altLang="de-DE" sz="2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71464" y="5790816"/>
            <a:ext cx="7992536" cy="615600"/>
          </a:xfr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762000" rtl="0" eaLnBrk="1" fontAlgn="base" hangingPunct="1">
              <a:spcBef>
                <a:spcPct val="0"/>
              </a:spcBef>
              <a:spcAft>
                <a:spcPct val="0"/>
              </a:spcAft>
              <a:buSzPct val="100000"/>
              <a:buNone/>
              <a:defRPr lang="de-CH" altLang="de-DE" sz="18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CH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0" y="6685200"/>
            <a:ext cx="12192000" cy="172800"/>
          </a:xfrm>
          <a:prstGeom prst="rect">
            <a:avLst/>
          </a:prstGeom>
          <a:solidFill>
            <a:srgbClr val="00802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339933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352" y="188640"/>
            <a:ext cx="3816424" cy="1008112"/>
          </a:xfrm>
          <a:prstGeom prst="rect">
            <a:avLst/>
          </a:prstGeom>
        </p:spPr>
      </p:pic>
      <p:pic>
        <p:nvPicPr>
          <p:cNvPr id="13" name="Picture 3" descr="C:\Users\SBRAEN~1\AppData\Local\Temp\7zEFDEE.tmp\USG_Icon_E_RGB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13997" y="6098400"/>
            <a:ext cx="1958667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 1" descr="B-Gebäude aussen Fahnen 01_150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75" r="738" b="15627"/>
          <a:stretch/>
        </p:blipFill>
        <p:spPr>
          <a:xfrm>
            <a:off x="211350" y="1297561"/>
            <a:ext cx="11772000" cy="36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1" descr="B-Gebäude aussen Fahnen 01_150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75" r="738" b="25441"/>
          <a:stretch/>
        </p:blipFill>
        <p:spPr>
          <a:xfrm>
            <a:off x="211350" y="1297561"/>
            <a:ext cx="11772000" cy="27072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352" y="188640"/>
            <a:ext cx="3816424" cy="1008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71464" y="5086800"/>
            <a:ext cx="8914136" cy="432000"/>
          </a:xfr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762000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de-CH" altLang="de-DE" sz="2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6" name="Rechteck 5"/>
          <p:cNvSpPr/>
          <p:nvPr userDrawn="1"/>
        </p:nvSpPr>
        <p:spPr>
          <a:xfrm>
            <a:off x="3895" y="6685200"/>
            <a:ext cx="12192000" cy="172800"/>
          </a:xfrm>
          <a:prstGeom prst="rect">
            <a:avLst/>
          </a:prstGeom>
          <a:solidFill>
            <a:srgbClr val="00802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339933"/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48328" y="659226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1FF5481D-800C-4F34-B3D6-C18BC0A4FD2D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52669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5400" y="1267200"/>
            <a:ext cx="10729192" cy="370800"/>
          </a:xfrm>
        </p:spPr>
        <p:txBody>
          <a:bodyPr lIns="0" tIns="0" rIns="0" bIns="0">
            <a:no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br>
              <a:rPr lang="de-DE" dirty="0"/>
            </a:b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5400" y="1839600"/>
            <a:ext cx="10729192" cy="4377600"/>
          </a:xfrm>
        </p:spPr>
        <p:txBody>
          <a:bodyPr lIns="0" tIns="0" rIns="0" bIns="0">
            <a:noAutofit/>
          </a:bodyPr>
          <a:lstStyle>
            <a:lvl1pPr marL="457200" indent="-457200">
              <a:buFont typeface="+mj-lt"/>
              <a:buAutoNum type="arabicPeriod"/>
              <a:defRPr sz="20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0"/>
            <a:endParaRPr lang="de-DE" dirty="0"/>
          </a:p>
        </p:txBody>
      </p:sp>
      <p:sp>
        <p:nvSpPr>
          <p:cNvPr id="8" name="Rechteck 7"/>
          <p:cNvSpPr/>
          <p:nvPr userDrawn="1"/>
        </p:nvSpPr>
        <p:spPr>
          <a:xfrm>
            <a:off x="0" y="6685200"/>
            <a:ext cx="12192000" cy="172800"/>
          </a:xfrm>
          <a:prstGeom prst="rect">
            <a:avLst/>
          </a:prstGeom>
          <a:solidFill>
            <a:srgbClr val="00802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339933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376" y="187200"/>
            <a:ext cx="2998620" cy="792088"/>
          </a:xfrm>
          <a:prstGeom prst="rect">
            <a:avLst/>
          </a:prstGeom>
        </p:spPr>
      </p:pic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48328" y="659226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1FF5481D-800C-4F34-B3D6-C18BC0A4FD2D}" type="slidenum">
              <a:rPr lang="de-CH" smtClean="0"/>
              <a:pPr/>
              <a:t>‹#›</a:t>
            </a:fld>
            <a:endParaRPr lang="de-CH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5400" y="1267200"/>
            <a:ext cx="10729192" cy="370800"/>
          </a:xfrm>
        </p:spPr>
        <p:txBody>
          <a:bodyPr lIns="0" tIns="0" rIns="0" bIns="0">
            <a:no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br>
              <a:rPr lang="de-DE" dirty="0"/>
            </a:b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499662" y="1839600"/>
            <a:ext cx="5924930" cy="4377600"/>
          </a:xfrm>
        </p:spPr>
        <p:txBody>
          <a:bodyPr lIns="0" tIns="0" rIns="0" bIns="0">
            <a:noAutofit/>
          </a:bodyPr>
          <a:lstStyle>
            <a:lvl1pPr marL="457200" indent="-457200">
              <a:buFont typeface="+mj-lt"/>
              <a:buAutoNum type="arabicPeriod"/>
              <a:defRPr sz="20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0"/>
            <a:endParaRPr lang="de-DE" dirty="0"/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11"/>
          </p:nvPr>
        </p:nvSpPr>
        <p:spPr>
          <a:xfrm>
            <a:off x="695400" y="1839600"/>
            <a:ext cx="4269568" cy="4377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1800" kern="1200" dirty="0" smtClean="0">
                <a:solidFill>
                  <a:schemeClr val="tx1"/>
                </a:solidFill>
                <a:latin typeface="Gill Alt One MT" pitchFamily="50" charset="0"/>
                <a:ea typeface="+mn-ea"/>
                <a:cs typeface="Gill Sans"/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0" y="6685200"/>
            <a:ext cx="12192000" cy="172800"/>
          </a:xfrm>
          <a:prstGeom prst="rect">
            <a:avLst/>
          </a:prstGeom>
          <a:solidFill>
            <a:srgbClr val="00802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339933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376" y="187200"/>
            <a:ext cx="2998620" cy="792088"/>
          </a:xfrm>
          <a:prstGeom prst="rect">
            <a:avLst/>
          </a:prstGeom>
        </p:spPr>
      </p:pic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48328" y="659226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1FF5481D-800C-4F34-B3D6-C18BC0A4FD2D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3109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6685200"/>
            <a:ext cx="12192000" cy="172800"/>
          </a:xfrm>
          <a:prstGeom prst="rect">
            <a:avLst/>
          </a:prstGeom>
          <a:solidFill>
            <a:srgbClr val="00802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339933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7DED486-A6CD-40F6-982B-98DA299ABD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0730" y="5856449"/>
            <a:ext cx="366205" cy="50705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499EC71-8502-46C4-979F-503090B8D0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3693" y="5821250"/>
            <a:ext cx="584394" cy="54112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DD99BE2-C4FF-9944-BD46-6593497647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600" y="5745600"/>
            <a:ext cx="1060872" cy="76209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EAB65F2-B0CF-8942-8608-33985D460CBF}"/>
              </a:ext>
            </a:extLst>
          </p:cNvPr>
          <p:cNvSpPr txBox="1"/>
          <p:nvPr userDrawn="1"/>
        </p:nvSpPr>
        <p:spPr>
          <a:xfrm>
            <a:off x="1281600" y="4446000"/>
            <a:ext cx="5976664" cy="1985159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de-DE" dirty="0"/>
              <a:t>Universität </a:t>
            </a:r>
            <a:r>
              <a:rPr lang="de-DE" dirty="0" err="1"/>
              <a:t>St.Gallen</a:t>
            </a:r>
            <a:r>
              <a:rPr lang="de-DE" dirty="0"/>
              <a:t> (HSG)</a:t>
            </a:r>
          </a:p>
          <a:p>
            <a:r>
              <a:rPr lang="de-DE" dirty="0" err="1"/>
              <a:t>Dufourstrasse</a:t>
            </a:r>
            <a:r>
              <a:rPr lang="de-DE" dirty="0"/>
              <a:t> 50</a:t>
            </a:r>
          </a:p>
          <a:p>
            <a:r>
              <a:rPr lang="de-DE" dirty="0"/>
              <a:t>9000 </a:t>
            </a:r>
            <a:r>
              <a:rPr lang="de-DE" dirty="0" err="1"/>
              <a:t>St.Gallen</a:t>
            </a:r>
            <a:endParaRPr lang="de-DE" dirty="0"/>
          </a:p>
          <a:p>
            <a:r>
              <a:rPr lang="de-DE" dirty="0"/>
              <a:t>Schweiz</a:t>
            </a:r>
          </a:p>
          <a:p>
            <a:r>
              <a:rPr lang="de-DE" dirty="0"/>
              <a:t>+41 71 224 21 11</a:t>
            </a:r>
          </a:p>
          <a:p>
            <a:r>
              <a:rPr lang="de-DE" dirty="0" err="1"/>
              <a:t>info@unisg.ch</a:t>
            </a:r>
            <a:endParaRPr lang="de-DE" dirty="0"/>
          </a:p>
          <a:p>
            <a:r>
              <a:rPr lang="de-DE" dirty="0" err="1"/>
              <a:t>unisg.ch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1493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440000" y="288000"/>
            <a:ext cx="10560000" cy="100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40000" y="1368003"/>
            <a:ext cx="105600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5481D-800C-4F34-B3D6-C18BC0A4FD2D}" type="slidenum">
              <a:rPr lang="de-CH" smtClean="0"/>
              <a:pPr/>
              <a:t>‹#›</a:t>
            </a:fld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857215" y="6357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 sz="1800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9" name="Textfeld 7"/>
          <p:cNvSpPr txBox="1"/>
          <p:nvPr/>
        </p:nvSpPr>
        <p:spPr>
          <a:xfrm>
            <a:off x="857215" y="6357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2" r:id="rId2"/>
    <p:sldLayoutId id="2147483670" r:id="rId3"/>
    <p:sldLayoutId id="2147483673" r:id="rId4"/>
    <p:sldLayoutId id="2147483677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m.k.westermann-behaylo@uva.nl" TargetMode="External"/><Relationship Id="rId2" Type="http://schemas.openxmlformats.org/officeDocument/2006/relationships/hyperlink" Target="mailto:catherine.mcdonald@unisg.ch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55440" y="5229200"/>
            <a:ext cx="10297144" cy="576064"/>
          </a:xfrm>
        </p:spPr>
        <p:txBody>
          <a:bodyPr/>
          <a:lstStyle/>
          <a:p>
            <a:pPr algn="ctr"/>
            <a:r>
              <a:rPr lang="en-AU" sz="2000" b="1" dirty="0"/>
              <a:t>The Impact of Varieties of Institutional Systems on </a:t>
            </a:r>
            <a:br>
              <a:rPr lang="en-AU" sz="2000" b="1" dirty="0"/>
            </a:br>
            <a:r>
              <a:rPr lang="en-AU" sz="2000" b="1" dirty="0"/>
              <a:t>Forms of Corporate Diplomacy on SDG 16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099732" y="5949280"/>
            <a:ext cx="7992536" cy="615600"/>
          </a:xfrm>
        </p:spPr>
        <p:txBody>
          <a:bodyPr/>
          <a:lstStyle/>
          <a:p>
            <a:pPr algn="ctr"/>
            <a:r>
              <a:rPr lang="en-US" dirty="0"/>
              <a:t>Catherine McDonald, University of St. Gallen</a:t>
            </a:r>
          </a:p>
          <a:p>
            <a:pPr algn="ctr"/>
            <a:r>
              <a:rPr lang="en-US"/>
              <a:t>Professor Dr</a:t>
            </a:r>
            <a:r>
              <a:rPr lang="en-US" dirty="0"/>
              <a:t>. Michelle Westermann-Behaylo, University of Amsterdam</a:t>
            </a:r>
          </a:p>
          <a:p>
            <a:pPr algn="ctr"/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8A279A-5006-8407-82F1-0244D58F2EB9}"/>
              </a:ext>
            </a:extLst>
          </p:cNvPr>
          <p:cNvSpPr txBox="1"/>
          <p:nvPr/>
        </p:nvSpPr>
        <p:spPr>
          <a:xfrm>
            <a:off x="6384032" y="467961"/>
            <a:ext cx="55225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Academy of Management Conference</a:t>
            </a:r>
          </a:p>
          <a:p>
            <a:pPr algn="r"/>
            <a:r>
              <a:rPr lang="en-US" sz="1600" dirty="0"/>
              <a:t>August 7</a:t>
            </a:r>
            <a:r>
              <a:rPr lang="en-US" sz="1600" baseline="30000" dirty="0"/>
              <a:t>th</a:t>
            </a:r>
            <a:r>
              <a:rPr lang="en-US" sz="1600" dirty="0"/>
              <a:t>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5281EE-9C66-DC2E-EB8F-49733E12524D}"/>
              </a:ext>
            </a:extLst>
          </p:cNvPr>
          <p:cNvSpPr txBox="1"/>
          <p:nvPr/>
        </p:nvSpPr>
        <p:spPr>
          <a:xfrm flipH="1">
            <a:off x="1271464" y="180465"/>
            <a:ext cx="5930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err="1">
                <a:highlight>
                  <a:srgbClr val="FFFF00"/>
                </a:highlight>
              </a:rPr>
              <a:t>Awaiting</a:t>
            </a:r>
            <a:r>
              <a:rPr lang="de-CH" dirty="0">
                <a:highlight>
                  <a:srgbClr val="FFFF00"/>
                </a:highlight>
              </a:rPr>
              <a:t> </a:t>
            </a:r>
            <a:r>
              <a:rPr lang="de-CH" dirty="0" err="1">
                <a:highlight>
                  <a:srgbClr val="FFFF00"/>
                </a:highlight>
              </a:rPr>
              <a:t>licensing</a:t>
            </a:r>
            <a:r>
              <a:rPr lang="de-CH" dirty="0">
                <a:highlight>
                  <a:srgbClr val="FFFF00"/>
                </a:highlight>
              </a:rPr>
              <a:t> </a:t>
            </a:r>
            <a:r>
              <a:rPr lang="de-CH" dirty="0" err="1">
                <a:highlight>
                  <a:srgbClr val="FFFF00"/>
                </a:highlight>
              </a:rPr>
              <a:t>approval</a:t>
            </a:r>
            <a:r>
              <a:rPr lang="de-CH" dirty="0">
                <a:highlight>
                  <a:srgbClr val="FFFF00"/>
                </a:highlight>
              </a:rPr>
              <a:t> from </a:t>
            </a:r>
            <a:r>
              <a:rPr lang="de-CH" dirty="0" err="1">
                <a:highlight>
                  <a:srgbClr val="FFFF00"/>
                </a:highlight>
              </a:rPr>
              <a:t>co-author</a:t>
            </a:r>
            <a:endParaRPr lang="de-CH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44076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9EF8E-46E2-4153-7E05-A842A7D4B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8480" y="4653136"/>
            <a:ext cx="3168352" cy="1373376"/>
          </a:xfrm>
        </p:spPr>
        <p:txBody>
          <a:bodyPr/>
          <a:lstStyle/>
          <a:p>
            <a:pPr marL="0" indent="0">
              <a:buNone/>
            </a:pPr>
            <a:r>
              <a:rPr lang="en-AU" sz="1800" dirty="0"/>
              <a:t>Catherine McDonald</a:t>
            </a:r>
          </a:p>
          <a:p>
            <a:pPr marL="0" indent="0">
              <a:buNone/>
            </a:pPr>
            <a:r>
              <a:rPr lang="en-AU" sz="1800" dirty="0"/>
              <a:t>PhD Candidate (late 2024)</a:t>
            </a:r>
          </a:p>
          <a:p>
            <a:pPr marL="0" indent="0">
              <a:buNone/>
            </a:pPr>
            <a:r>
              <a:rPr lang="en-AU" sz="1800" dirty="0"/>
              <a:t>University of St. Gallen (Switzerland)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CF026-624B-5825-973F-CBB6436A8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FF5481D-800C-4F34-B3D6-C18BC0A4FD2D}" type="slidenum">
              <a:rPr lang="de-CH" smtClean="0"/>
              <a:pPr/>
              <a:t>2</a:t>
            </a:fld>
            <a:endParaRPr lang="de-C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A0C9B7-EE25-D304-3C83-886D90BA66E8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2" r="10012"/>
          <a:stretch>
            <a:fillRect/>
          </a:stretch>
        </p:blipFill>
        <p:spPr>
          <a:xfrm>
            <a:off x="2135560" y="1772816"/>
            <a:ext cx="2485928" cy="24859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6" name="Picture 5" descr="A picture containing human face, person, clothing, layered hair&#10;&#10;Description automatically generated">
            <a:extLst>
              <a:ext uri="{FF2B5EF4-FFF2-40B4-BE49-F238E27FC236}">
                <a16:creationId xmlns:a16="http://schemas.microsoft.com/office/drawing/2014/main" id="{FBAA7F80-B538-16A9-6DA6-B48B0C2572A8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4" r="16704"/>
          <a:stretch>
            <a:fillRect/>
          </a:stretch>
        </p:blipFill>
        <p:spPr>
          <a:xfrm>
            <a:off x="7168083" y="1700808"/>
            <a:ext cx="2557936" cy="2557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E240F29-F1B9-4890-C6EA-A6BCD97A9C0C}"/>
              </a:ext>
            </a:extLst>
          </p:cNvPr>
          <p:cNvSpPr txBox="1">
            <a:spLocks/>
          </p:cNvSpPr>
          <p:nvPr/>
        </p:nvSpPr>
        <p:spPr>
          <a:xfrm>
            <a:off x="7176120" y="4683224"/>
            <a:ext cx="3672408" cy="1373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AU" sz="1800" dirty="0"/>
              <a:t>Michelle Westermann-Behaylo</a:t>
            </a:r>
          </a:p>
          <a:p>
            <a:pPr marL="0" indent="0">
              <a:buFont typeface="+mj-lt"/>
              <a:buNone/>
            </a:pPr>
            <a:r>
              <a:rPr lang="en-AU" sz="1800" dirty="0"/>
              <a:t>Assistant Professor</a:t>
            </a:r>
          </a:p>
          <a:p>
            <a:pPr marL="0" indent="0">
              <a:buFont typeface="+mj-lt"/>
              <a:buNone/>
            </a:pPr>
            <a:r>
              <a:rPr lang="en-AU" sz="1800" dirty="0"/>
              <a:t>University of Amsterdam Business School (Netherlands)</a:t>
            </a:r>
          </a:p>
        </p:txBody>
      </p:sp>
    </p:spTree>
    <p:extLst>
      <p:ext uri="{BB962C8B-B14F-4D97-AF65-F5344CB8AC3E}">
        <p14:creationId xmlns:p14="http://schemas.microsoft.com/office/powerpoint/2010/main" val="218450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400" y="1839600"/>
            <a:ext cx="9937104" cy="4377600"/>
          </a:xfrm>
        </p:spPr>
        <p:txBody>
          <a:bodyPr/>
          <a:lstStyle/>
          <a:p>
            <a:r>
              <a:rPr lang="en-AU" sz="1800" dirty="0"/>
              <a:t>Corporate Diplomacy: What does it entail? </a:t>
            </a:r>
          </a:p>
          <a:p>
            <a:r>
              <a:rPr lang="en-AU" sz="1800" dirty="0"/>
              <a:t>Corporate Diplomacy: Why is it conducted?</a:t>
            </a:r>
          </a:p>
          <a:p>
            <a:r>
              <a:rPr lang="en-AU" sz="1800" dirty="0"/>
              <a:t>Motivation &amp; Research Question</a:t>
            </a:r>
          </a:p>
          <a:p>
            <a:r>
              <a:rPr lang="en-AU" sz="1800" dirty="0"/>
              <a:t>Theoretical Framework: Varieties of Institutional Systems (VIS)</a:t>
            </a:r>
          </a:p>
          <a:p>
            <a:r>
              <a:rPr lang="en-AU" sz="1800" dirty="0"/>
              <a:t>VIS Country Classifications</a:t>
            </a:r>
          </a:p>
          <a:p>
            <a:r>
              <a:rPr lang="en-AU" sz="1800" dirty="0"/>
              <a:t>Differing Institutional Logics Across Societal Sectors</a:t>
            </a:r>
          </a:p>
          <a:p>
            <a:r>
              <a:rPr lang="en-AU" sz="1800" dirty="0"/>
              <a:t>Methodology &amp; Cross Country Multiple Case Studies</a:t>
            </a:r>
          </a:p>
          <a:p>
            <a:r>
              <a:rPr lang="en-AU" sz="1800" dirty="0"/>
              <a:t>Propositions &amp; Illustrative Examples: Collaborative Agglomeration Institutional Context</a:t>
            </a:r>
          </a:p>
          <a:p>
            <a:r>
              <a:rPr lang="en-AU" sz="1800" dirty="0"/>
              <a:t>Propositions &amp; Illustrative Examples: Family-Led Institutional Context</a:t>
            </a:r>
          </a:p>
          <a:p>
            <a:r>
              <a:rPr lang="en-AU" sz="1800" dirty="0"/>
              <a:t>Propositions &amp; Illustrative Examples: State-Led &amp; Fragmented with a Fragile State Institutional Context</a:t>
            </a:r>
          </a:p>
          <a:p>
            <a:r>
              <a:rPr lang="en-AU" sz="1800" dirty="0"/>
              <a:t>Conclusion </a:t>
            </a:r>
          </a:p>
          <a:p>
            <a:r>
              <a:rPr lang="en-AU" sz="1800" dirty="0"/>
              <a:t>Open Questions &amp; Feedback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395883" y="6592268"/>
            <a:ext cx="2844800" cy="365125"/>
          </a:xfrm>
        </p:spPr>
        <p:txBody>
          <a:bodyPr/>
          <a:lstStyle/>
          <a:p>
            <a:fld id="{1FF5481D-800C-4F34-B3D6-C18BC0A4FD2D}" type="slidenum">
              <a:rPr lang="de-CH" smtClean="0"/>
              <a:pPr/>
              <a:t>3</a:t>
            </a:fld>
            <a:endParaRPr lang="de-CH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F8A4F7-60D8-6ED8-6CFC-B1E84347FA76}"/>
              </a:ext>
            </a:extLst>
          </p:cNvPr>
          <p:cNvSpPr txBox="1"/>
          <p:nvPr/>
        </p:nvSpPr>
        <p:spPr>
          <a:xfrm>
            <a:off x="3863752" y="170080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THANK YOU!</a:t>
            </a:r>
          </a:p>
          <a:p>
            <a:pPr algn="ctr"/>
            <a:endParaRPr lang="de-CH" b="1" dirty="0"/>
          </a:p>
          <a:p>
            <a:pPr algn="ctr"/>
            <a:r>
              <a:rPr lang="de-CH" dirty="0"/>
              <a:t>For </a:t>
            </a:r>
            <a:r>
              <a:rPr lang="de-CH" dirty="0" err="1"/>
              <a:t>further</a:t>
            </a:r>
            <a:r>
              <a:rPr lang="de-CH" dirty="0"/>
              <a:t> </a:t>
            </a:r>
            <a:r>
              <a:rPr lang="de-CH" dirty="0" err="1"/>
              <a:t>information</a:t>
            </a:r>
            <a:r>
              <a:rPr lang="de-CH" dirty="0"/>
              <a:t>, </a:t>
            </a:r>
            <a:r>
              <a:rPr lang="de-CH" dirty="0" err="1"/>
              <a:t>please</a:t>
            </a:r>
            <a:r>
              <a:rPr lang="de-CH" dirty="0"/>
              <a:t> </a:t>
            </a:r>
            <a:r>
              <a:rPr lang="de-CH" dirty="0" err="1"/>
              <a:t>contact</a:t>
            </a:r>
            <a:r>
              <a:rPr lang="de-CH" dirty="0"/>
              <a:t>: </a:t>
            </a:r>
          </a:p>
          <a:p>
            <a:pPr algn="ctr"/>
            <a:endParaRPr lang="de-CH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E8AF32-58D9-C081-38E1-39464076583E}"/>
              </a:ext>
            </a:extLst>
          </p:cNvPr>
          <p:cNvSpPr txBox="1"/>
          <p:nvPr/>
        </p:nvSpPr>
        <p:spPr>
          <a:xfrm>
            <a:off x="-600744" y="2949939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Catherine McDonald</a:t>
            </a:r>
          </a:p>
          <a:p>
            <a:pPr algn="ctr"/>
            <a:r>
              <a:rPr lang="de-CH" dirty="0"/>
              <a:t>PhD </a:t>
            </a:r>
            <a:r>
              <a:rPr lang="de-CH" dirty="0" err="1"/>
              <a:t>Candidate</a:t>
            </a:r>
            <a:r>
              <a:rPr lang="de-CH" dirty="0"/>
              <a:t>, University of St. Gallen</a:t>
            </a:r>
          </a:p>
          <a:p>
            <a:pPr algn="ctr"/>
            <a:r>
              <a:rPr lang="de-CH" dirty="0">
                <a:hlinkClick r:id="rId2"/>
              </a:rPr>
              <a:t>catherine.mcdonald@unisg.ch</a:t>
            </a:r>
            <a:r>
              <a:rPr lang="de-CH" dirty="0"/>
              <a:t> </a:t>
            </a:r>
          </a:p>
          <a:p>
            <a:endParaRPr lang="de-CH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18AF4-DE6F-DCB4-CDB8-F82B3EC1223B}"/>
              </a:ext>
            </a:extLst>
          </p:cNvPr>
          <p:cNvSpPr txBox="1"/>
          <p:nvPr/>
        </p:nvSpPr>
        <p:spPr>
          <a:xfrm>
            <a:off x="4871864" y="2901137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Michelle Westermann-Behaylo</a:t>
            </a:r>
          </a:p>
          <a:p>
            <a:pPr algn="ctr"/>
            <a:r>
              <a:rPr lang="de-CH" dirty="0" err="1"/>
              <a:t>Assistant</a:t>
            </a:r>
            <a:r>
              <a:rPr lang="de-CH" dirty="0"/>
              <a:t> Professor, University of Amsterdam</a:t>
            </a:r>
          </a:p>
          <a:p>
            <a:pPr algn="ctr"/>
            <a:r>
              <a:rPr lang="de-DE" dirty="0">
                <a:hlinkClick r:id="rId3"/>
              </a:rPr>
              <a:t>m.k.westermann-behaylo@uva.nl</a:t>
            </a:r>
            <a:r>
              <a:rPr lang="de-DE" dirty="0"/>
              <a:t> </a:t>
            </a:r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74852190"/>
      </p:ext>
    </p:extLst>
  </p:cSld>
  <p:clrMapOvr>
    <a:masterClrMapping/>
  </p:clrMapOvr>
</p:sld>
</file>

<file path=ppt/theme/theme1.xml><?xml version="1.0" encoding="utf-8"?>
<a:theme xmlns:a="http://schemas.openxmlformats.org/drawingml/2006/main" name="UNISG CD Mainbuilding english">
  <a:themeElements>
    <a:clrScheme name="UNISG Grün">
      <a:dk1>
        <a:sysClr val="windowText" lastClr="000000"/>
      </a:dk1>
      <a:lt1>
        <a:sysClr val="window" lastClr="FFFFFF"/>
      </a:lt1>
      <a:dk2>
        <a:srgbClr val="115C2E"/>
      </a:dk2>
      <a:lt2>
        <a:srgbClr val="CCCCCC"/>
      </a:lt2>
      <a:accent1>
        <a:srgbClr val="115C2E"/>
      </a:accent1>
      <a:accent2>
        <a:srgbClr val="249662"/>
      </a:accent2>
      <a:accent3>
        <a:srgbClr val="54A47C"/>
      </a:accent3>
      <a:accent4>
        <a:srgbClr val="8FBFA9"/>
      </a:accent4>
      <a:accent5>
        <a:srgbClr val="ED904B"/>
      </a:accent5>
      <a:accent6>
        <a:srgbClr val="FAB73E"/>
      </a:accent6>
      <a:hlink>
        <a:srgbClr val="115C2E"/>
      </a:hlink>
      <a:folHlink>
        <a:srgbClr val="54A47C"/>
      </a:folHlink>
    </a:clrScheme>
    <a:fontScheme name="UNISG CD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äsentation2" id="{75B53ACA-2A01-44F9-9F85-7D1D058EB602}" vid="{089274CB-349E-401E-ABC5-90B437EB356D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202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Alt One MT</vt:lpstr>
      <vt:lpstr>UNISG CD Mainbuilding english</vt:lpstr>
      <vt:lpstr>The Impact of Varieties of Institutional Systems on  Forms of Corporate Diplomacy on SDG 16</vt:lpstr>
      <vt:lpstr>PowerPoint Presentation</vt:lpstr>
      <vt:lpstr>Agenda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«Instrumental vs. Proactive Corporate Diplomacy: The Role of Institutional Settings»</dc:title>
  <dc:creator>McDonald, Catherine</dc:creator>
  <cp:lastModifiedBy>McDonald, Catherine</cp:lastModifiedBy>
  <cp:revision>2</cp:revision>
  <cp:lastPrinted>2017-11-16T07:47:56Z</cp:lastPrinted>
  <dcterms:created xsi:type="dcterms:W3CDTF">2023-07-18T08:16:07Z</dcterms:created>
  <dcterms:modified xsi:type="dcterms:W3CDTF">2023-11-24T16:43:44Z</dcterms:modified>
</cp:coreProperties>
</file>