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5" r:id="rId10"/>
    <p:sldId id="263" r:id="rId11"/>
    <p:sldId id="266" r:id="rId12"/>
    <p:sldId id="267" r:id="rId13"/>
    <p:sldId id="269" r:id="rId14"/>
    <p:sldId id="270" r:id="rId15"/>
    <p:sldId id="268" r:id="rId1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3806" autoAdjust="0"/>
  </p:normalViewPr>
  <p:slideViewPr>
    <p:cSldViewPr>
      <p:cViewPr varScale="1">
        <p:scale>
          <a:sx n="67" d="100"/>
          <a:sy n="67" d="100"/>
        </p:scale>
        <p:origin x="106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2D8B8C-A07F-4F86-91C0-8300805952DE}" type="datetimeFigureOut">
              <a:rPr lang="de-DE" smtClean="0"/>
              <a:pPr/>
              <a:t>18.07.2016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81C78C-DF60-43AA-9025-896AF7F5120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3669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1C78C-DF60-43AA-9025-896AF7F51202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44289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1C78C-DF60-43AA-9025-896AF7F51202}" type="slidenum">
              <a:rPr lang="de-CH" smtClean="0"/>
              <a:pPr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29916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40000" y="3024000"/>
            <a:ext cx="7344000" cy="1008000"/>
          </a:xfr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defTabSz="7620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de-CH" altLang="de-DE" sz="4000" dirty="0">
                <a:solidFill>
                  <a:srgbClr val="1A5D1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40000" y="4248000"/>
            <a:ext cx="7344000" cy="966950"/>
          </a:xfr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defTabSz="762000" rtl="0" eaLnBrk="1" fontAlgn="base" hangingPunct="1">
              <a:spcBef>
                <a:spcPct val="0"/>
              </a:spcBef>
              <a:spcAft>
                <a:spcPct val="0"/>
              </a:spcAft>
              <a:buSzPct val="100000"/>
              <a:buNone/>
              <a:defRPr lang="de-CH" altLang="de-DE" sz="30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sp>
        <p:nvSpPr>
          <p:cNvPr id="23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40000" y="5400000"/>
            <a:ext cx="7346842" cy="365125"/>
          </a:xfrm>
        </p:spPr>
        <p:txBody>
          <a:bodyPr lIns="0" tIns="0" rIns="0" bIns="0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de-CH" dirty="0" smtClean="0"/>
              <a:t>Autor</a:t>
            </a:r>
            <a:endParaRPr lang="de-CH" dirty="0"/>
          </a:p>
        </p:txBody>
      </p:sp>
      <p:sp>
        <p:nvSpPr>
          <p:cNvPr id="24" name="Datumsplatzhalter 10"/>
          <p:cNvSpPr>
            <a:spLocks noGrp="1"/>
          </p:cNvSpPr>
          <p:nvPr>
            <p:ph type="dt" sz="half" idx="2"/>
          </p:nvPr>
        </p:nvSpPr>
        <p:spPr>
          <a:xfrm>
            <a:off x="1440000" y="5904000"/>
            <a:ext cx="734684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Datum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>
            <a:noAutofit/>
          </a:bodyPr>
          <a:lstStyle>
            <a:lvl1pPr algn="l">
              <a:defRPr sz="3000"/>
            </a:lvl1pPr>
          </a:lstStyle>
          <a:p>
            <a:r>
              <a:rPr lang="de-DE" dirty="0" smtClean="0"/>
              <a:t>Titelmasterformat durch Klicken bearbeiten</a:t>
            </a:r>
            <a:br>
              <a:rPr lang="de-DE" dirty="0" smtClean="0"/>
            </a:b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1080000" y="1368000"/>
            <a:ext cx="7920000" cy="4847082"/>
          </a:xfrm>
        </p:spPr>
        <p:txBody>
          <a:bodyPr lIns="0" tIns="0" rIns="0" bIns="0">
            <a:noAutofit/>
          </a:bodyPr>
          <a:lstStyle>
            <a:lvl1pPr marL="457200" indent="-457200">
              <a:buFont typeface="+mj-lt"/>
              <a:buAutoNum type="arabicPeriod"/>
              <a:defRPr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5481D-800C-4F34-B3D6-C18BC0A4FD2D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3" name="Rectangle 2"/>
          <p:cNvSpPr/>
          <p:nvPr userDrawn="1"/>
        </p:nvSpPr>
        <p:spPr>
          <a:xfrm>
            <a:off x="-3071866" y="2143116"/>
            <a:ext cx="2071702" cy="12144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40000" y="3024000"/>
            <a:ext cx="7344000" cy="1008000"/>
          </a:xfr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defTabSz="7620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de-CH" altLang="de-DE" sz="4000" dirty="0">
                <a:solidFill>
                  <a:srgbClr val="1A5D1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40000" y="4248000"/>
            <a:ext cx="7344000" cy="966950"/>
          </a:xfr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defTabSz="762000" rtl="0" eaLnBrk="1" fontAlgn="base" hangingPunct="1">
              <a:spcBef>
                <a:spcPct val="0"/>
              </a:spcBef>
              <a:spcAft>
                <a:spcPct val="0"/>
              </a:spcAft>
              <a:buSzPct val="100000"/>
              <a:buNone/>
              <a:defRPr lang="de-CH" altLang="de-DE" sz="3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sp>
        <p:nvSpPr>
          <p:cNvPr id="23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40000" y="5400000"/>
            <a:ext cx="7346842" cy="365125"/>
          </a:xfrm>
        </p:spPr>
        <p:txBody>
          <a:bodyPr lIns="0" tIns="0" rIns="0" bIns="0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de-CH" smtClean="0"/>
              <a:t>Autor</a:t>
            </a:r>
            <a:endParaRPr lang="de-CH" dirty="0"/>
          </a:p>
        </p:txBody>
      </p:sp>
      <p:sp>
        <p:nvSpPr>
          <p:cNvPr id="24" name="Datumsplatzhalter 10"/>
          <p:cNvSpPr>
            <a:spLocks noGrp="1"/>
          </p:cNvSpPr>
          <p:nvPr>
            <p:ph type="dt" sz="half" idx="2"/>
          </p:nvPr>
        </p:nvSpPr>
        <p:spPr>
          <a:xfrm>
            <a:off x="1440000" y="5904000"/>
            <a:ext cx="734684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Datum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288000"/>
            <a:ext cx="7920000" cy="100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80000" y="1368000"/>
            <a:ext cx="7920000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Autor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5481D-800C-4F34-B3D6-C18BC0A4FD2D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feld 7"/>
          <p:cNvSpPr txBox="1"/>
          <p:nvPr/>
        </p:nvSpPr>
        <p:spPr>
          <a:xfrm>
            <a:off x="642910" y="635795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CH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Datum</a:t>
            </a:r>
            <a:endParaRPr lang="de-CH"/>
          </a:p>
        </p:txBody>
      </p:sp>
      <p:sp>
        <p:nvSpPr>
          <p:cNvPr id="9" name="Textfeld 7"/>
          <p:cNvSpPr txBox="1"/>
          <p:nvPr/>
        </p:nvSpPr>
        <p:spPr>
          <a:xfrm>
            <a:off x="642910" y="635795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61" r:id="rId4"/>
  </p:sldLayoutIdLst>
  <p:hf sldNum="0" hdr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ct val="20000"/>
        </a:spcBef>
        <a:buFont typeface="+mj-lt"/>
        <a:buAutoNum type="arabicPeriod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Ursula.offenberger@uni-tuebingen.de" TargetMode="External"/><Relationship Id="rId2" Type="http://schemas.openxmlformats.org/officeDocument/2006/relationships/hyperlink" Target="mailto:Ursula.offenberger@unisg.ch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kooperationen.zew.de/de/seco/home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Wärmekonsum in Haushalten – eine soziologische Perspektive</a:t>
            </a:r>
            <a:endParaRPr lang="de-CH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Arbeitstreffen mit der Marktforschung von Bosch Thermotechnik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smtClean="0"/>
              <a:t>19. Juli 2017</a:t>
            </a:r>
            <a:endParaRPr lang="de-CH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Dr. Ursula Offenberger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95544"/>
            <a:ext cx="7792263" cy="6162456"/>
          </a:xfrm>
          <a:prstGeom prst="rect">
            <a:avLst/>
          </a:prstGeom>
        </p:spPr>
      </p:pic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4. Ergebnisse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1913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66950"/>
            <a:ext cx="7640344" cy="5040560"/>
          </a:xfrm>
          <a:prstGeom prst="rect">
            <a:avLst/>
          </a:prstGeom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4. Ergebnisse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7401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4. Ergebnisse: Paarinterne Arbeitsteilung bei Bau- und Sanierungsentscheidungen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sz="2000" dirty="0" smtClean="0"/>
              <a:t>Beispiel Herr Sirius (Neubau):</a:t>
            </a:r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r>
              <a:rPr lang="de-CH" sz="2000" dirty="0" smtClean="0"/>
              <a:t>«Themenbezogen </a:t>
            </a:r>
            <a:r>
              <a:rPr lang="de-CH" sz="2000" dirty="0"/>
              <a:t>teilweise. Also was so Farbe, Design oder solche Sachen angeht, denke </a:t>
            </a:r>
            <a:r>
              <a:rPr lang="de-CH" sz="2000" dirty="0" smtClean="0"/>
              <a:t>ich mal</a:t>
            </a:r>
            <a:r>
              <a:rPr lang="de-CH" sz="2000" dirty="0"/>
              <a:t>, also eher das Gestalterische, würde ich eher sagen, da überlasse ich das meiner Frau </a:t>
            </a:r>
            <a:r>
              <a:rPr lang="de-CH" sz="2000" dirty="0" smtClean="0"/>
              <a:t>ein bisschen</a:t>
            </a:r>
            <a:r>
              <a:rPr lang="de-CH" sz="2000" dirty="0"/>
              <a:t>. Also ich melde mich natürlich auch in dem Fall, aber sozusagen da bin ich jetzt </a:t>
            </a:r>
            <a:r>
              <a:rPr lang="de-CH" sz="2000" dirty="0" smtClean="0"/>
              <a:t>nicht so </a:t>
            </a:r>
            <a:r>
              <a:rPr lang="de-CH" sz="2000" dirty="0"/>
              <a:t>mit Engagement dabei, sagen wir mal so, weil ich da flexibler bin von der Farbe her, </a:t>
            </a:r>
            <a:r>
              <a:rPr lang="de-CH" sz="2000" dirty="0" smtClean="0"/>
              <a:t>ob dunkler </a:t>
            </a:r>
            <a:r>
              <a:rPr lang="de-CH" sz="2000" dirty="0"/>
              <a:t>oder so. Bei den </a:t>
            </a:r>
            <a:r>
              <a:rPr lang="de-CH" sz="2000" dirty="0" smtClean="0"/>
              <a:t>technischen </a:t>
            </a:r>
            <a:r>
              <a:rPr lang="de-CH" sz="2000" dirty="0"/>
              <a:t>Dingen bin es eher ich, der so ein bisschen die </a:t>
            </a:r>
            <a:r>
              <a:rPr lang="de-CH" sz="2000" dirty="0" smtClean="0"/>
              <a:t>Richtung oder </a:t>
            </a:r>
            <a:r>
              <a:rPr lang="de-CH" sz="2000" dirty="0"/>
              <a:t>den Vorschlag eigentlich macht, natürlich mit ihr dann bespricht, oder so, aber da </a:t>
            </a:r>
            <a:r>
              <a:rPr lang="de-CH" sz="2000" dirty="0" smtClean="0"/>
              <a:t>jeder ein </a:t>
            </a:r>
            <a:r>
              <a:rPr lang="de-CH" sz="2000" dirty="0"/>
              <a:t>bisschen einen anderen Schwerpunkt hat, gibt es da eigentlich weniger Diskussionen darüber</a:t>
            </a:r>
            <a:r>
              <a:rPr lang="de-CH" sz="2000" dirty="0" smtClean="0"/>
              <a:t>, also </a:t>
            </a:r>
            <a:r>
              <a:rPr lang="de-CH" sz="2000" dirty="0"/>
              <a:t>würde ich mal </a:t>
            </a:r>
            <a:r>
              <a:rPr lang="de-CH" sz="2000" dirty="0" smtClean="0"/>
              <a:t>annehmen.»</a:t>
            </a:r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r>
              <a:rPr lang="de-CH" sz="2000" dirty="0" smtClean="0"/>
              <a:t>(männliche) Technik vs. (weibliche) Ästhetik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140067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4. Ergebnisse: Paarinterne Arbeitsteilung bei Bau- und Sanierungsentscheidungen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sz="2000" dirty="0" smtClean="0"/>
              <a:t>Männliche Technik vs. weibliche Ästhetik?</a:t>
            </a:r>
          </a:p>
          <a:p>
            <a:pPr marL="0" indent="0">
              <a:buNone/>
            </a:pPr>
            <a:r>
              <a:rPr lang="de-CH" sz="2000" dirty="0" smtClean="0"/>
              <a:t>Beispiel Küche: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CH" sz="1400" dirty="0" smtClean="0"/>
              <a:t>Interviewerin (zu Herrn und Frau Sirius): </a:t>
            </a:r>
            <a:r>
              <a:rPr lang="de-CH" sz="1400" dirty="0"/>
              <a:t>Aber dann war es ja da genau umgekehrt, weil Sie gesagt haben für das </a:t>
            </a:r>
            <a:r>
              <a:rPr lang="de-CH" sz="1400" dirty="0" smtClean="0"/>
              <a:t>Technische wären </a:t>
            </a:r>
            <a:r>
              <a:rPr lang="de-CH" sz="1400" dirty="0"/>
              <a:t>Sie zuständig und für Farben Sie, aber in dem Fall war es aber gerade anders rum</a:t>
            </a:r>
            <a:r>
              <a:rPr lang="de-CH" sz="1400" dirty="0" smtClean="0"/>
              <a:t>. In </a:t>
            </a:r>
            <a:r>
              <a:rPr lang="de-CH" sz="1400" dirty="0"/>
              <a:t>der Küche gibt es auch viel Technisches.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CH" sz="1400" dirty="0"/>
              <a:t>Herr Sirius: Das ist richtig. Aber da ist mein Interesse nicht ganz so tief gewesen.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CH" sz="1400" dirty="0"/>
              <a:t>Frau Sirius: Ja also da habe ich, bei den Sachen habe ich geguckt, dass sie Energie sparen </a:t>
            </a:r>
            <a:r>
              <a:rPr lang="de-CH" sz="1400" dirty="0" smtClean="0"/>
              <a:t>müssen, das </a:t>
            </a:r>
            <a:r>
              <a:rPr lang="de-CH" sz="1400" dirty="0"/>
              <a:t>war für mich das A und O.</a:t>
            </a:r>
          </a:p>
          <a:p>
            <a:pPr marL="0" indent="0">
              <a:buNone/>
            </a:pPr>
            <a:r>
              <a:rPr lang="de-CH" sz="1400" dirty="0"/>
              <a:t>Herr Sirius: Ne stimmt. Also da muss man eine Ausnahme machen. Also da war es wirklich fast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CH" sz="1400" dirty="0"/>
              <a:t>klassisch.</a:t>
            </a:r>
          </a:p>
          <a:p>
            <a:pPr marL="0" indent="0">
              <a:buNone/>
            </a:pPr>
            <a:r>
              <a:rPr lang="de-CH" sz="1400" dirty="0"/>
              <a:t>Frau Sirius: Ja, da hast Du nach der Farbe geguckt, und ich habe die Anordnung der elektrischen</a:t>
            </a:r>
          </a:p>
          <a:p>
            <a:pPr marL="0" indent="0">
              <a:buNone/>
            </a:pPr>
            <a:r>
              <a:rPr lang="de-CH" sz="1400" dirty="0"/>
              <a:t>Geräte entschieden. Das stimmt. (…) Auch dass es dann halt Energie, also A+ und AA+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CH" sz="1400" dirty="0"/>
              <a:t>und solche Sachen eben, das war mir dann auch/</a:t>
            </a:r>
          </a:p>
          <a:p>
            <a:pPr marL="0" indent="0">
              <a:buNone/>
            </a:pPr>
            <a:r>
              <a:rPr lang="de-CH" sz="1400" dirty="0"/>
              <a:t>Herr Sirius: Induktion. Keine normale Platte, sondern Induktion, dass man dann auch sagen</a:t>
            </a:r>
          </a:p>
          <a:p>
            <a:pPr marL="0" indent="0">
              <a:buNone/>
            </a:pPr>
            <a:r>
              <a:rPr lang="de-CH" sz="1400" dirty="0"/>
              <a:t>kann, das ist einfach moderner und hat einen Vorteil und solche Dinge. Und da hast Du Dich</a:t>
            </a:r>
          </a:p>
          <a:p>
            <a:pPr marL="0" indent="0">
              <a:buNone/>
            </a:pPr>
            <a:r>
              <a:rPr lang="de-CH" sz="1400" dirty="0"/>
              <a:t>dann eigentlich eingelesen, eingearbeitet. Ja sehr viel vorbereitet, aber am Schluss wie gesagt</a:t>
            </a:r>
          </a:p>
          <a:p>
            <a:pPr marL="0" indent="0">
              <a:buNone/>
            </a:pPr>
            <a:r>
              <a:rPr lang="de-CH" sz="1400" dirty="0"/>
              <a:t>war das ja eigentlich eine gemeinschaftliche </a:t>
            </a:r>
            <a:r>
              <a:rPr lang="de-CH" sz="1400" dirty="0" smtClean="0"/>
              <a:t>Entscheidung.</a:t>
            </a:r>
            <a:endParaRPr lang="de-CH" sz="2000" dirty="0"/>
          </a:p>
          <a:p>
            <a:pPr marL="0" indent="0">
              <a:buNone/>
            </a:pPr>
            <a:endParaRPr lang="de-CH" sz="2000" dirty="0" smtClean="0"/>
          </a:p>
        </p:txBody>
      </p:sp>
    </p:spTree>
    <p:extLst>
      <p:ext uri="{BB962C8B-B14F-4D97-AF65-F5344CB8AC3E}">
        <p14:creationId xmlns:p14="http://schemas.microsoft.com/office/powerpoint/2010/main" val="181267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288000"/>
            <a:ext cx="8244424" cy="1008000"/>
          </a:xfrm>
        </p:spPr>
        <p:txBody>
          <a:bodyPr/>
          <a:lstStyle/>
          <a:p>
            <a:r>
              <a:rPr lang="de-CH" dirty="0" smtClean="0"/>
              <a:t>4. Ergebnisse und Diskussion: Was ist Technik?</a:t>
            </a:r>
            <a:endParaRPr lang="de-CH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092870"/>
            <a:ext cx="7318526" cy="5432474"/>
          </a:xfrm>
        </p:spPr>
      </p:pic>
      <p:sp>
        <p:nvSpPr>
          <p:cNvPr id="5" name="Textfeld 4"/>
          <p:cNvSpPr txBox="1"/>
          <p:nvPr/>
        </p:nvSpPr>
        <p:spPr>
          <a:xfrm>
            <a:off x="5148064" y="645333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Quelle: www.windhager.com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7211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Danke für Ihr Interesse!	</a:t>
            </a:r>
            <a:endParaRPr lang="de-CH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>
                <a:hlinkClick r:id="rId2"/>
              </a:rPr>
              <a:t>Ursula.offenberger@unisg.ch</a:t>
            </a:r>
            <a:endParaRPr lang="de-CH" dirty="0" smtClean="0"/>
          </a:p>
          <a:p>
            <a:r>
              <a:rPr lang="de-CH" dirty="0" smtClean="0">
                <a:hlinkClick r:id="rId3"/>
              </a:rPr>
              <a:t>Ursula.offenberger@uni-tuebingen.de</a:t>
            </a:r>
            <a:endParaRPr lang="de-CH" dirty="0" smtClean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1075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Übersicht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Projektkontext</a:t>
            </a:r>
          </a:p>
          <a:p>
            <a:r>
              <a:rPr lang="de-CH" dirty="0" smtClean="0"/>
              <a:t>Theoretischer Hintergrund</a:t>
            </a:r>
          </a:p>
          <a:p>
            <a:r>
              <a:rPr lang="de-CH" dirty="0" smtClean="0"/>
              <a:t>Forschungsdesign</a:t>
            </a:r>
          </a:p>
          <a:p>
            <a:r>
              <a:rPr lang="de-CH" dirty="0" smtClean="0"/>
              <a:t>Ergebnisse</a:t>
            </a:r>
          </a:p>
          <a:p>
            <a:r>
              <a:rPr lang="de-CH" dirty="0" smtClean="0"/>
              <a:t>Diskussion</a:t>
            </a:r>
          </a:p>
          <a:p>
            <a:endParaRPr lang="de-CH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1. Projektkontext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smtClean="0"/>
              <a:t>Sozial-ökologische Forschung, Förderung durch BMBF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 smtClean="0"/>
              <a:t>Seco@home</a:t>
            </a:r>
            <a:r>
              <a:rPr lang="de-CH" dirty="0" smtClean="0"/>
              <a:t>:</a:t>
            </a:r>
          </a:p>
          <a:p>
            <a:pPr marL="628650" lvl="1" indent="-342900">
              <a:buFont typeface="Arial" panose="020B0604020202020204" pitchFamily="34" charset="0"/>
              <a:buChar char="•"/>
            </a:pPr>
            <a:r>
              <a:rPr lang="de-CH" dirty="0" smtClean="0">
                <a:hlinkClick r:id="rId2"/>
              </a:rPr>
              <a:t>http</a:t>
            </a:r>
            <a:r>
              <a:rPr lang="de-CH" dirty="0">
                <a:hlinkClick r:id="rId2"/>
              </a:rPr>
              <a:t>://</a:t>
            </a:r>
            <a:r>
              <a:rPr lang="de-CH" dirty="0" smtClean="0">
                <a:hlinkClick r:id="rId2"/>
              </a:rPr>
              <a:t>kooperationen.zew.de/de/seco/home.html</a:t>
            </a:r>
            <a:endParaRPr lang="de-CH" dirty="0"/>
          </a:p>
          <a:p>
            <a:pPr marL="628650" lvl="1" indent="-342900">
              <a:buFont typeface="Arial" panose="020B0604020202020204" pitchFamily="34" charset="0"/>
              <a:buChar char="•"/>
            </a:pPr>
            <a:r>
              <a:rPr lang="de-CH" dirty="0" err="1" smtClean="0"/>
              <a:t>Rennings</a:t>
            </a:r>
            <a:r>
              <a:rPr lang="de-CH" dirty="0" smtClean="0"/>
              <a:t> et al. 2013: </a:t>
            </a:r>
            <a:r>
              <a:rPr lang="de-CH" dirty="0" err="1" smtClean="0"/>
              <a:t>Sustainable</a:t>
            </a:r>
            <a:r>
              <a:rPr lang="de-CH" dirty="0" smtClean="0"/>
              <a:t> </a:t>
            </a:r>
            <a:r>
              <a:rPr lang="de-CH" dirty="0" err="1" smtClean="0"/>
              <a:t>Energy</a:t>
            </a:r>
            <a:r>
              <a:rPr lang="de-CH" dirty="0" smtClean="0"/>
              <a:t> </a:t>
            </a:r>
            <a:r>
              <a:rPr lang="de-CH" dirty="0" err="1" smtClean="0"/>
              <a:t>Consumption</a:t>
            </a:r>
            <a:r>
              <a:rPr lang="de-CH" dirty="0" smtClean="0"/>
              <a:t> in Residential Buildings. ZEW </a:t>
            </a:r>
            <a:r>
              <a:rPr lang="de-CH" dirty="0" err="1" smtClean="0"/>
              <a:t>Economic</a:t>
            </a:r>
            <a:r>
              <a:rPr lang="de-CH" dirty="0" smtClean="0"/>
              <a:t> Studies, Springer.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smtClean="0"/>
              <a:t>Teilprojekt zur Bedeutung von Geschlechterverhältnissen für (nachhaltigen) Wärmeverbrauch in Haushalten</a:t>
            </a:r>
          </a:p>
          <a:p>
            <a:pPr marL="628650" lvl="1" indent="-342900">
              <a:buFont typeface="Arial" panose="020B0604020202020204" pitchFamily="34" charset="0"/>
              <a:buChar char="•"/>
            </a:pPr>
            <a:r>
              <a:rPr lang="de-CH" dirty="0" smtClean="0"/>
              <a:t>Laufzeit 2008-2011</a:t>
            </a:r>
          </a:p>
          <a:p>
            <a:pPr marL="628650" lvl="1" indent="-342900">
              <a:buFont typeface="Arial" panose="020B0604020202020204" pitchFamily="34" charset="0"/>
              <a:buChar char="•"/>
            </a:pPr>
            <a:r>
              <a:rPr lang="de-CH" dirty="0" smtClean="0"/>
              <a:t>Abschluss der Dissertation </a:t>
            </a:r>
            <a:r>
              <a:rPr lang="de-CH" dirty="0" smtClean="0"/>
              <a:t>2013/2015</a:t>
            </a:r>
            <a:endParaRPr lang="de-CH" dirty="0" smtClean="0"/>
          </a:p>
          <a:p>
            <a:pPr marL="628650" lvl="1" indent="-342900">
              <a:buFont typeface="Arial" panose="020B0604020202020204" pitchFamily="34" charset="0"/>
              <a:buChar char="•"/>
            </a:pPr>
            <a:r>
              <a:rPr lang="de-CH" dirty="0" smtClean="0"/>
              <a:t>Offenberger 2016: Geschlecht und Gemütlichkeit. Paarentscheidungen über das beheizte Zuhause. Reihe Qualitative Soziologie, </a:t>
            </a:r>
            <a:r>
              <a:rPr lang="de-CH" dirty="0" err="1" smtClean="0"/>
              <a:t>DeGruyter</a:t>
            </a:r>
            <a:r>
              <a:rPr lang="de-CH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36712"/>
            <a:ext cx="7398000" cy="493200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899592" y="5949280"/>
            <a:ext cx="739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smtClean="0"/>
              <a:t>Kirsten Justesen 2002: </a:t>
            </a:r>
            <a:r>
              <a:rPr lang="de-CH" sz="1600" dirty="0" err="1" smtClean="0"/>
              <a:t>Icefeet</a:t>
            </a:r>
            <a:r>
              <a:rPr lang="de-CH" sz="1600" dirty="0" smtClean="0"/>
              <a:t> (</a:t>
            </a:r>
            <a:r>
              <a:rPr lang="de-CH" sz="1600" dirty="0" err="1" smtClean="0"/>
              <a:t>project</a:t>
            </a:r>
            <a:r>
              <a:rPr lang="de-CH" sz="1600" dirty="0" smtClean="0"/>
              <a:t> </a:t>
            </a:r>
            <a:r>
              <a:rPr lang="de-CH" sz="1600" dirty="0" err="1"/>
              <a:t>m</a:t>
            </a:r>
            <a:r>
              <a:rPr lang="de-CH" sz="1600" dirty="0" err="1" smtClean="0"/>
              <a:t>eltingtime</a:t>
            </a:r>
            <a:r>
              <a:rPr lang="de-CH" sz="1600" dirty="0" smtClean="0"/>
              <a:t>), kirstenjustesen.com.</a:t>
            </a:r>
          </a:p>
        </p:txBody>
      </p:sp>
    </p:spTree>
    <p:extLst>
      <p:ext uri="{BB962C8B-B14F-4D97-AF65-F5344CB8AC3E}">
        <p14:creationId xmlns:p14="http://schemas.microsoft.com/office/powerpoint/2010/main" val="255833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2. Theoretischer Hintergrund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80000" y="1052736"/>
            <a:ext cx="7920000" cy="525658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CH" dirty="0" smtClean="0"/>
              <a:t>Science and Technology Studies (STS)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 smtClean="0"/>
              <a:t>Technik und Gesellschaft bedingen sich gegenseitig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 smtClean="0"/>
              <a:t>Symbolischer Interaktionismus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 smtClean="0"/>
              <a:t>Menschen handeln aufgrund der Bedeutung, die sie Dingen und Situationen zuschreiben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 smtClean="0"/>
              <a:t>Soziale Konstruktion von Geschlecht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 smtClean="0"/>
              <a:t>Unsere Vorstellungen von Männlichkeit und Weiblichkeit, von Männern und Frauen, sind sozial und historisch bedingt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 smtClean="0"/>
              <a:t>Qualitative </a:t>
            </a:r>
            <a:r>
              <a:rPr lang="de-CH" dirty="0" smtClean="0"/>
              <a:t>Sozialforschung: Grounded Theory</a:t>
            </a:r>
            <a:endParaRPr lang="de-CH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 smtClean="0"/>
              <a:t>Der Einzelfall ist immer allgemeiner Natur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 smtClean="0"/>
              <a:t>Konzeptuelle statt statistische Repräsentativität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 smtClean="0"/>
              <a:t>Theoretisches Sampling: Systematischer Fallvergleich führt zu theoretischer Sättigung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 smtClean="0"/>
              <a:t>Datengewinnung, Theoriearbeit und Analyse als zyklische Prozesse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7196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3. Forschungsdesign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dirty="0" smtClean="0"/>
              <a:t>Erkenntnisinteresse: Anschaffung und Nutzung von Wärmetechnologien in Haushalten verstehen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dirty="0" smtClean="0"/>
              <a:t>Teilnehmende Beobachtung auf Verbrauchermessen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dirty="0" smtClean="0"/>
              <a:t>Inszenierung von Energietechnologien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 smtClean="0"/>
              <a:t>Interaktionen zwischen ExpertInnen und NutzerInnen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dirty="0" err="1" smtClean="0"/>
              <a:t>Expertiseninterviews</a:t>
            </a:r>
            <a:endParaRPr lang="de-CH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dirty="0"/>
              <a:t>Handwerker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dirty="0"/>
              <a:t>Energieberater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 smtClean="0"/>
              <a:t>Ingenieure</a:t>
            </a:r>
            <a:endParaRPr lang="de-CH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dirty="0" smtClean="0"/>
              <a:t>Dokumente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dirty="0" smtClean="0"/>
              <a:t>Werbebroschüren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dirty="0" smtClean="0"/>
              <a:t>Webseiten von Heizungsfirmen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 smtClean="0"/>
              <a:t>Webseiten von Verbänden</a:t>
            </a:r>
          </a:p>
          <a:p>
            <a:pPr marL="5715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dirty="0" smtClean="0"/>
              <a:t>Paarinterviews mit Eigenheimbesitzenden</a:t>
            </a:r>
          </a:p>
        </p:txBody>
      </p:sp>
    </p:spTree>
    <p:extLst>
      <p:ext uri="{BB962C8B-B14F-4D97-AF65-F5344CB8AC3E}">
        <p14:creationId xmlns:p14="http://schemas.microsoft.com/office/powerpoint/2010/main" val="195911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3. Forschungsdesign: Fallanalysen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CH" dirty="0" smtClean="0"/>
              <a:t>9 Haushalte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 smtClean="0"/>
              <a:t>Stadt-Land, Alter, Beruf, Kinder, Wärmekonzept, Alt-Neubau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 smtClean="0"/>
              <a:t>Eingeschränkte Repräsentativität durch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 smtClean="0"/>
              <a:t>Nord-Süd-, Hetero-, Standesamt-Bias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 smtClean="0"/>
              <a:t>Heterosexuelle verheiratete Paare sind die grösste Gruppe der Eigenheimbesitzenden in Deutschland</a:t>
            </a:r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r>
              <a:rPr lang="de-CH" dirty="0" smtClean="0"/>
              <a:t>Offenes Kodieren (Zeile für Zeile, Wort für Wort)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 smtClean="0"/>
              <a:t>Memoschreiben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 smtClean="0"/>
              <a:t>Dichte Fallbeschreibungen, Fallvergleiche</a:t>
            </a:r>
          </a:p>
        </p:txBody>
      </p:sp>
    </p:spTree>
    <p:extLst>
      <p:ext uri="{BB962C8B-B14F-4D97-AF65-F5344CB8AC3E}">
        <p14:creationId xmlns:p14="http://schemas.microsoft.com/office/powerpoint/2010/main" val="265052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 rot="21274963">
            <a:off x="251908" y="2891353"/>
            <a:ext cx="189827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err="1" smtClean="0">
                <a:latin typeface="+mj-lt"/>
              </a:rPr>
              <a:t>Holz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als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Sympathieträger</a:t>
            </a:r>
            <a:endParaRPr lang="en-US" sz="1200" dirty="0">
              <a:latin typeface="+mj-lt"/>
            </a:endParaRP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 rot="19998210">
            <a:off x="2036038" y="2189052"/>
            <a:ext cx="206864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err="1" smtClean="0"/>
              <a:t>Zufriedenheit</a:t>
            </a:r>
            <a:r>
              <a:rPr lang="en-US" sz="1200" dirty="0" smtClean="0"/>
              <a:t> </a:t>
            </a:r>
            <a:r>
              <a:rPr lang="en-US" sz="1200" dirty="0" err="1" smtClean="0"/>
              <a:t>mit</a:t>
            </a:r>
            <a:r>
              <a:rPr lang="en-US" sz="1200" dirty="0" smtClean="0"/>
              <a:t> </a:t>
            </a:r>
            <a:r>
              <a:rPr lang="en-US" sz="1200" dirty="0" err="1" smtClean="0"/>
              <a:t>Spareffekt</a:t>
            </a:r>
            <a:endParaRPr lang="en-US" sz="1200" dirty="0"/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 rot="20058664">
            <a:off x="-126187" y="1808251"/>
            <a:ext cx="21014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smtClean="0"/>
              <a:t>Emotional-</a:t>
            </a:r>
            <a:r>
              <a:rPr lang="en-US" sz="1200" dirty="0" err="1" smtClean="0"/>
              <a:t>sinnliche</a:t>
            </a:r>
            <a:r>
              <a:rPr lang="en-US" sz="1200" dirty="0" smtClean="0"/>
              <a:t> </a:t>
            </a:r>
            <a:r>
              <a:rPr lang="en-US" sz="1200" dirty="0" err="1" smtClean="0"/>
              <a:t>Aspekte</a:t>
            </a:r>
            <a:endParaRPr lang="en-US" sz="1200" dirty="0"/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 rot="20285921">
            <a:off x="2248291" y="2946630"/>
            <a:ext cx="87556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err="1" smtClean="0"/>
              <a:t>Ölgestank</a:t>
            </a:r>
            <a:endParaRPr lang="en-US" sz="1200" dirty="0">
              <a:latin typeface="Arial Black" charset="0"/>
            </a:endParaRP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4213504" y="5002247"/>
            <a:ext cx="283443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err="1" smtClean="0">
                <a:latin typeface="+mj-lt"/>
              </a:rPr>
              <a:t>Erneuerbare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Energien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als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Risikoschutz</a:t>
            </a:r>
            <a:endParaRPr lang="en-US" sz="1200" dirty="0">
              <a:latin typeface="+mj-lt"/>
            </a:endParaRPr>
          </a:p>
        </p:txBody>
      </p:sp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5541049" y="1795767"/>
            <a:ext cx="195034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err="1" smtClean="0">
                <a:latin typeface="+mj-lt"/>
              </a:rPr>
              <a:t>Eigenarbeit</a:t>
            </a:r>
            <a:r>
              <a:rPr lang="en-US" sz="1200" dirty="0" smtClean="0">
                <a:latin typeface="+mj-lt"/>
              </a:rPr>
              <a:t>: Do it Yourself</a:t>
            </a:r>
            <a:endParaRPr lang="en-US" sz="1200" dirty="0">
              <a:latin typeface="+mj-lt"/>
            </a:endParaRPr>
          </a:p>
        </p:txBody>
      </p:sp>
      <p:sp>
        <p:nvSpPr>
          <p:cNvPr id="25" name="Text Box 27"/>
          <p:cNvSpPr txBox="1">
            <a:spLocks noChangeArrowheads="1"/>
          </p:cNvSpPr>
          <p:nvPr/>
        </p:nvSpPr>
        <p:spPr bwMode="auto">
          <a:xfrm rot="20709356">
            <a:off x="6028812" y="2586939"/>
            <a:ext cx="23659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err="1" smtClean="0">
                <a:latin typeface="+mj-lt"/>
              </a:rPr>
              <a:t>Holzmachen</a:t>
            </a:r>
            <a:r>
              <a:rPr lang="en-US" sz="1200" dirty="0" smtClean="0">
                <a:latin typeface="+mj-lt"/>
              </a:rPr>
              <a:t>: </a:t>
            </a:r>
          </a:p>
          <a:p>
            <a:pPr algn="ctr"/>
            <a:r>
              <a:rPr lang="en-US" sz="1200" dirty="0" err="1" smtClean="0">
                <a:latin typeface="+mj-lt"/>
              </a:rPr>
              <a:t>männliche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Vergemeinschaftung</a:t>
            </a:r>
            <a:endParaRPr lang="en-US" sz="1200" dirty="0" smtClean="0">
              <a:latin typeface="+mj-lt"/>
            </a:endParaRPr>
          </a:p>
          <a:p>
            <a:pPr algn="ctr"/>
            <a:r>
              <a:rPr lang="en-US" sz="1200" dirty="0" err="1" smtClean="0">
                <a:latin typeface="+mj-lt"/>
              </a:rPr>
              <a:t>im</a:t>
            </a:r>
            <a:r>
              <a:rPr lang="en-US" sz="1200" dirty="0" smtClean="0">
                <a:latin typeface="+mj-lt"/>
              </a:rPr>
              <a:t> Wald</a:t>
            </a:r>
            <a:endParaRPr lang="en-US" sz="1200" dirty="0">
              <a:latin typeface="+mj-lt"/>
            </a:endParaRPr>
          </a:p>
        </p:txBody>
      </p:sp>
      <p:sp>
        <p:nvSpPr>
          <p:cNvPr id="32" name="Text Box 22"/>
          <p:cNvSpPr txBox="1">
            <a:spLocks noChangeArrowheads="1"/>
          </p:cNvSpPr>
          <p:nvPr/>
        </p:nvSpPr>
        <p:spPr bwMode="auto">
          <a:xfrm rot="1248064">
            <a:off x="6817095" y="5885668"/>
            <a:ext cx="21210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smtClean="0">
                <a:latin typeface="+mn-lt"/>
              </a:rPr>
              <a:t>“Das </a:t>
            </a:r>
            <a:r>
              <a:rPr lang="en-US" sz="1200" dirty="0" err="1" smtClean="0">
                <a:latin typeface="+mn-lt"/>
              </a:rPr>
              <a:t>wird</a:t>
            </a:r>
            <a:r>
              <a:rPr lang="en-US" sz="1200" dirty="0" smtClean="0">
                <a:latin typeface="+mn-lt"/>
              </a:rPr>
              <a:t> </a:t>
            </a:r>
            <a:r>
              <a:rPr lang="en-US" sz="1200" dirty="0" err="1" smtClean="0">
                <a:latin typeface="+mn-lt"/>
              </a:rPr>
              <a:t>nachher</a:t>
            </a:r>
            <a:r>
              <a:rPr lang="en-US" sz="1200" dirty="0" smtClean="0">
                <a:latin typeface="+mn-lt"/>
              </a:rPr>
              <a:t> </a:t>
            </a:r>
            <a:r>
              <a:rPr lang="en-US" sz="1200" dirty="0" err="1" smtClean="0">
                <a:latin typeface="+mn-lt"/>
              </a:rPr>
              <a:t>weltbest</a:t>
            </a:r>
            <a:r>
              <a:rPr lang="en-US" sz="1200" dirty="0" smtClean="0">
                <a:latin typeface="+mn-lt"/>
              </a:rPr>
              <a:t>, </a:t>
            </a:r>
          </a:p>
          <a:p>
            <a:pPr algn="ctr"/>
            <a:r>
              <a:rPr lang="en-US" sz="1200" dirty="0" err="1" smtClean="0">
                <a:latin typeface="+mn-lt"/>
              </a:rPr>
              <a:t>wenn</a:t>
            </a:r>
            <a:r>
              <a:rPr lang="en-US" sz="1200" dirty="0" smtClean="0">
                <a:latin typeface="+mn-lt"/>
              </a:rPr>
              <a:t> </a:t>
            </a:r>
            <a:r>
              <a:rPr lang="en-US" sz="1200" dirty="0" err="1" smtClean="0">
                <a:latin typeface="+mn-lt"/>
              </a:rPr>
              <a:t>wir</a:t>
            </a:r>
            <a:r>
              <a:rPr lang="en-US" sz="1200" dirty="0" smtClean="0">
                <a:latin typeface="+mn-lt"/>
              </a:rPr>
              <a:t> </a:t>
            </a:r>
            <a:r>
              <a:rPr lang="en-US" sz="1200" dirty="0" err="1" smtClean="0">
                <a:latin typeface="+mn-lt"/>
              </a:rPr>
              <a:t>fertig</a:t>
            </a:r>
            <a:r>
              <a:rPr lang="en-US" sz="1200" dirty="0" smtClean="0">
                <a:latin typeface="+mn-lt"/>
              </a:rPr>
              <a:t> </a:t>
            </a:r>
            <a:r>
              <a:rPr lang="en-US" sz="1200" dirty="0" err="1" smtClean="0">
                <a:latin typeface="+mn-lt"/>
              </a:rPr>
              <a:t>sind</a:t>
            </a:r>
            <a:r>
              <a:rPr lang="en-US" sz="1200" dirty="0" smtClean="0">
                <a:latin typeface="+mn-lt"/>
              </a:rPr>
              <a:t>”</a:t>
            </a:r>
            <a:endParaRPr lang="en-US" sz="1200" dirty="0">
              <a:latin typeface="+mn-lt"/>
            </a:endParaRPr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1703040" y="283177"/>
            <a:ext cx="63265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 dirty="0" err="1" smtClean="0"/>
              <a:t>Beispiele</a:t>
            </a:r>
            <a:r>
              <a:rPr lang="en-US" sz="3200" dirty="0" smtClean="0"/>
              <a:t> </a:t>
            </a:r>
            <a:r>
              <a:rPr lang="en-US" sz="3200" dirty="0" err="1" smtClean="0"/>
              <a:t>aus</a:t>
            </a:r>
            <a:r>
              <a:rPr lang="en-US" sz="3200" dirty="0" smtClean="0"/>
              <a:t> </a:t>
            </a:r>
            <a:r>
              <a:rPr lang="en-US" sz="3200" dirty="0" err="1" smtClean="0"/>
              <a:t>dem</a:t>
            </a:r>
            <a:r>
              <a:rPr lang="en-US" sz="3200" dirty="0" smtClean="0"/>
              <a:t> </a:t>
            </a:r>
            <a:r>
              <a:rPr lang="en-US" sz="3200" dirty="0" err="1" smtClean="0"/>
              <a:t>Kodierprozess</a:t>
            </a:r>
            <a:endParaRPr lang="en-US" sz="3200" dirty="0"/>
          </a:p>
        </p:txBody>
      </p:sp>
      <p:sp>
        <p:nvSpPr>
          <p:cNvPr id="40" name="Text Box 19"/>
          <p:cNvSpPr txBox="1">
            <a:spLocks noChangeArrowheads="1"/>
          </p:cNvSpPr>
          <p:nvPr/>
        </p:nvSpPr>
        <p:spPr bwMode="auto">
          <a:xfrm rot="1159410">
            <a:off x="2459019" y="5108462"/>
            <a:ext cx="12999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err="1" smtClean="0"/>
              <a:t>Demonstrativer</a:t>
            </a:r>
            <a:r>
              <a:rPr lang="en-US" sz="1200" dirty="0" smtClean="0"/>
              <a:t> </a:t>
            </a:r>
            <a:r>
              <a:rPr lang="en-US" sz="1200" dirty="0" err="1" smtClean="0"/>
              <a:t>Konsum</a:t>
            </a:r>
            <a:endParaRPr lang="en-US" sz="1200" dirty="0"/>
          </a:p>
        </p:txBody>
      </p:sp>
      <p:sp>
        <p:nvSpPr>
          <p:cNvPr id="41" name="Text Box 18"/>
          <p:cNvSpPr txBox="1">
            <a:spLocks noChangeArrowheads="1"/>
          </p:cNvSpPr>
          <p:nvPr/>
        </p:nvSpPr>
        <p:spPr bwMode="auto">
          <a:xfrm rot="376440">
            <a:off x="4497860" y="4107097"/>
            <a:ext cx="18530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err="1" smtClean="0"/>
              <a:t>Öl</a:t>
            </a:r>
            <a:r>
              <a:rPr lang="en-US" sz="1200" dirty="0" smtClean="0"/>
              <a:t> und Angst </a:t>
            </a:r>
            <a:r>
              <a:rPr lang="en-US" sz="1200" dirty="0" err="1" smtClean="0"/>
              <a:t>vor</a:t>
            </a:r>
            <a:r>
              <a:rPr lang="en-US" sz="1200" dirty="0" smtClean="0"/>
              <a:t> (</a:t>
            </a:r>
            <a:r>
              <a:rPr lang="en-US" sz="1200" dirty="0" err="1" smtClean="0"/>
              <a:t>dem</a:t>
            </a:r>
            <a:r>
              <a:rPr lang="en-US" sz="1200" dirty="0" smtClean="0"/>
              <a:t>) </a:t>
            </a:r>
            <a:r>
              <a:rPr lang="en-US" sz="1200" dirty="0" err="1" smtClean="0"/>
              <a:t>Fremden</a:t>
            </a:r>
            <a:endParaRPr lang="en-US" sz="1200" dirty="0">
              <a:latin typeface="Arial Black" charset="0"/>
            </a:endParaRPr>
          </a:p>
        </p:txBody>
      </p:sp>
      <p:sp>
        <p:nvSpPr>
          <p:cNvPr id="46" name="Text Box 15"/>
          <p:cNvSpPr txBox="1">
            <a:spLocks noChangeArrowheads="1"/>
          </p:cNvSpPr>
          <p:nvPr/>
        </p:nvSpPr>
        <p:spPr bwMode="auto">
          <a:xfrm rot="21222423">
            <a:off x="3725184" y="3487393"/>
            <a:ext cx="17443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err="1" smtClean="0"/>
              <a:t>Ökonomisches</a:t>
            </a:r>
            <a:r>
              <a:rPr lang="en-US" sz="1200" dirty="0" smtClean="0"/>
              <a:t> </a:t>
            </a:r>
            <a:r>
              <a:rPr lang="en-US" sz="1200" dirty="0" err="1" smtClean="0"/>
              <a:t>Kalkül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sp>
        <p:nvSpPr>
          <p:cNvPr id="52" name="Text Box 13"/>
          <p:cNvSpPr txBox="1">
            <a:spLocks noChangeArrowheads="1"/>
          </p:cNvSpPr>
          <p:nvPr/>
        </p:nvSpPr>
        <p:spPr bwMode="auto">
          <a:xfrm rot="20095266">
            <a:off x="2095851" y="4410033"/>
            <a:ext cx="22177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err="1" smtClean="0">
                <a:latin typeface="+mj-lt"/>
              </a:rPr>
              <a:t>Wunsch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nach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Unabhängigkeit</a:t>
            </a:r>
            <a:endParaRPr lang="en-US" sz="1200" dirty="0">
              <a:latin typeface="+mj-lt"/>
            </a:endParaRPr>
          </a:p>
        </p:txBody>
      </p:sp>
      <p:sp>
        <p:nvSpPr>
          <p:cNvPr id="53" name="Text Box 30"/>
          <p:cNvSpPr txBox="1">
            <a:spLocks noChangeArrowheads="1"/>
          </p:cNvSpPr>
          <p:nvPr/>
        </p:nvSpPr>
        <p:spPr bwMode="auto">
          <a:xfrm rot="368163">
            <a:off x="979245" y="3421015"/>
            <a:ext cx="192929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err="1" smtClean="0">
                <a:latin typeface="+mj-lt"/>
              </a:rPr>
              <a:t>Heizung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als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Haustier</a:t>
            </a:r>
            <a:r>
              <a:rPr lang="en-US" sz="1200" dirty="0" smtClean="0">
                <a:latin typeface="+mj-lt"/>
              </a:rPr>
              <a:t>: “den </a:t>
            </a:r>
            <a:r>
              <a:rPr lang="en-US" sz="1200" dirty="0" err="1" smtClean="0">
                <a:latin typeface="+mj-lt"/>
              </a:rPr>
              <a:t>Ofen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füttern</a:t>
            </a:r>
            <a:r>
              <a:rPr lang="en-US" sz="1200" dirty="0" smtClean="0">
                <a:latin typeface="+mj-lt"/>
              </a:rPr>
              <a:t>”</a:t>
            </a:r>
            <a:endParaRPr lang="en-US" sz="1200" dirty="0">
              <a:latin typeface="+mj-lt"/>
            </a:endParaRPr>
          </a:p>
        </p:txBody>
      </p:sp>
      <p:sp>
        <p:nvSpPr>
          <p:cNvPr id="54" name="Text Box 30"/>
          <p:cNvSpPr txBox="1">
            <a:spLocks noChangeArrowheads="1"/>
          </p:cNvSpPr>
          <p:nvPr/>
        </p:nvSpPr>
        <p:spPr bwMode="auto">
          <a:xfrm rot="172166">
            <a:off x="288580" y="2328724"/>
            <a:ext cx="192929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smtClean="0">
                <a:latin typeface="+mj-lt"/>
              </a:rPr>
              <a:t>Die </a:t>
            </a:r>
            <a:r>
              <a:rPr lang="en-US" sz="1200" dirty="0" err="1" smtClean="0">
                <a:latin typeface="+mj-lt"/>
              </a:rPr>
              <a:t>andere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Wärme</a:t>
            </a:r>
            <a:r>
              <a:rPr lang="en-US" sz="1200" dirty="0" smtClean="0">
                <a:latin typeface="+mj-lt"/>
              </a:rPr>
              <a:t> des </a:t>
            </a:r>
            <a:r>
              <a:rPr lang="en-US" sz="1200" dirty="0" err="1" smtClean="0">
                <a:latin typeface="+mj-lt"/>
              </a:rPr>
              <a:t>Holzofens</a:t>
            </a:r>
            <a:endParaRPr lang="en-US" sz="1200" dirty="0">
              <a:latin typeface="+mj-lt"/>
            </a:endParaRPr>
          </a:p>
        </p:txBody>
      </p:sp>
      <p:sp>
        <p:nvSpPr>
          <p:cNvPr id="55" name="Text Box 30"/>
          <p:cNvSpPr txBox="1">
            <a:spLocks noChangeArrowheads="1"/>
          </p:cNvSpPr>
          <p:nvPr/>
        </p:nvSpPr>
        <p:spPr bwMode="auto">
          <a:xfrm rot="932019">
            <a:off x="7213621" y="2158037"/>
            <a:ext cx="19292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err="1" smtClean="0">
                <a:latin typeface="+mj-lt"/>
              </a:rPr>
              <a:t>Scheitholzbereitung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009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Forschungsleitende These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sz="2000" dirty="0" smtClean="0"/>
              <a:t>Anschaffung </a:t>
            </a:r>
            <a:r>
              <a:rPr lang="de-CH" sz="2000" dirty="0"/>
              <a:t>und Nutzung erneuerbarer Wärmetechnologien in </a:t>
            </a:r>
            <a:r>
              <a:rPr lang="de-CH" sz="2000" dirty="0" smtClean="0"/>
              <a:t>Eigentümerhaushalten </a:t>
            </a:r>
            <a:r>
              <a:rPr lang="de-CH" sz="2000" dirty="0"/>
              <a:t>lassen sich in ihrer Bedeutung für Nutzerinnen und </a:t>
            </a:r>
            <a:r>
              <a:rPr lang="de-CH" sz="2000" dirty="0" smtClean="0"/>
              <a:t>Nutzer umfassender </a:t>
            </a:r>
            <a:r>
              <a:rPr lang="de-CH" sz="2000" dirty="0"/>
              <a:t>verstehen, wenn sie in einem grösseren Zusammenhang </a:t>
            </a:r>
            <a:r>
              <a:rPr lang="de-CH" sz="2000" dirty="0" smtClean="0"/>
              <a:t>betrachtet werden, den ich als die Entstehung </a:t>
            </a:r>
            <a:r>
              <a:rPr lang="de-CH" sz="2000" dirty="0"/>
              <a:t>von „Zuhause</a:t>
            </a:r>
            <a:r>
              <a:rPr lang="de-CH" sz="2000" dirty="0" smtClean="0"/>
              <a:t>“ fasse.</a:t>
            </a:r>
          </a:p>
          <a:p>
            <a:pPr marL="0" indent="0">
              <a:buNone/>
            </a:pPr>
            <a:endParaRPr lang="de-CH" sz="2000" dirty="0" smtClean="0"/>
          </a:p>
          <a:p>
            <a:pPr marL="0" indent="0">
              <a:buNone/>
            </a:pPr>
            <a:r>
              <a:rPr lang="de-CH" sz="2000" dirty="0" smtClean="0"/>
              <a:t>Anschaffung </a:t>
            </a:r>
            <a:r>
              <a:rPr lang="de-CH" sz="2000" dirty="0"/>
              <a:t>und Nutzung von </a:t>
            </a:r>
            <a:r>
              <a:rPr lang="de-CH" sz="2000" dirty="0" smtClean="0"/>
              <a:t>Wärmetechnologien bilden </a:t>
            </a:r>
            <a:r>
              <a:rPr lang="de-CH" sz="2000" dirty="0"/>
              <a:t>demnach einen Bestandteil einer Entwicklung, in der das </a:t>
            </a:r>
            <a:r>
              <a:rPr lang="de-CH" sz="2000" dirty="0" smtClean="0"/>
              <a:t>Eigenheim von </a:t>
            </a:r>
            <a:r>
              <a:rPr lang="de-CH" sz="2000" dirty="0"/>
              <a:t>Menschen in deren eigenes Heim oder „Zuhause“ verwandelt wird. </a:t>
            </a:r>
            <a:endParaRPr lang="de-CH" sz="2000" dirty="0" smtClean="0"/>
          </a:p>
          <a:p>
            <a:pPr marL="0" indent="0">
              <a:buNone/>
            </a:pPr>
            <a:endParaRPr lang="de-CH" sz="2000" dirty="0" smtClean="0"/>
          </a:p>
          <a:p>
            <a:pPr marL="0" indent="0">
              <a:buNone/>
            </a:pPr>
            <a:r>
              <a:rPr lang="de-CH" sz="2000" dirty="0" smtClean="0"/>
              <a:t>In die </a:t>
            </a:r>
            <a:r>
              <a:rPr lang="de-CH" sz="2000" dirty="0"/>
              <a:t>Entstehung eines „Zuhauses“ fliessen die verschiedensten Aushandlungen </a:t>
            </a:r>
            <a:r>
              <a:rPr lang="de-CH" sz="2000" dirty="0" smtClean="0"/>
              <a:t>ein, in denen Relationen </a:t>
            </a:r>
            <a:r>
              <a:rPr lang="de-CH" sz="2000" dirty="0"/>
              <a:t>etabliert und </a:t>
            </a:r>
            <a:r>
              <a:rPr lang="de-CH" sz="2000" dirty="0" smtClean="0"/>
              <a:t>stabilisiert werden, </a:t>
            </a:r>
            <a:r>
              <a:rPr lang="de-CH" sz="2000" dirty="0"/>
              <a:t>etwa zwischen </a:t>
            </a:r>
            <a:r>
              <a:rPr lang="de-CH" sz="2000" dirty="0" smtClean="0"/>
              <a:t>Menschen und </a:t>
            </a:r>
            <a:r>
              <a:rPr lang="de-CH" sz="2000" dirty="0"/>
              <a:t>Objekten, zwischen Objekten und Räumen, zwischen Räumen und </a:t>
            </a:r>
            <a:r>
              <a:rPr lang="de-CH" sz="2000" dirty="0" smtClean="0"/>
              <a:t>Menschen, und </a:t>
            </a:r>
            <a:r>
              <a:rPr lang="de-CH" sz="2000" dirty="0"/>
              <a:t>zwischen Menschen </a:t>
            </a:r>
            <a:r>
              <a:rPr lang="de-CH" sz="2000" dirty="0" smtClean="0"/>
              <a:t>untereinander</a:t>
            </a:r>
            <a:r>
              <a:rPr lang="de-CH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3818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ISG CD mit Infoblock">
  <a:themeElements>
    <a:clrScheme name="UNISG Grün">
      <a:dk1>
        <a:sysClr val="windowText" lastClr="000000"/>
      </a:dk1>
      <a:lt1>
        <a:sysClr val="window" lastClr="FFFFFF"/>
      </a:lt1>
      <a:dk2>
        <a:srgbClr val="115C2E"/>
      </a:dk2>
      <a:lt2>
        <a:srgbClr val="CCCCCC"/>
      </a:lt2>
      <a:accent1>
        <a:srgbClr val="115C2E"/>
      </a:accent1>
      <a:accent2>
        <a:srgbClr val="249662"/>
      </a:accent2>
      <a:accent3>
        <a:srgbClr val="54A47C"/>
      </a:accent3>
      <a:accent4>
        <a:srgbClr val="8FBFA9"/>
      </a:accent4>
      <a:accent5>
        <a:srgbClr val="ED904B"/>
      </a:accent5>
      <a:accent6>
        <a:srgbClr val="FAB73E"/>
      </a:accent6>
      <a:hlink>
        <a:srgbClr val="115C2E"/>
      </a:hlink>
      <a:folHlink>
        <a:srgbClr val="54A47C"/>
      </a:folHlink>
    </a:clrScheme>
    <a:fontScheme name="UNISG CD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lumMod val="20000"/>
            <a:lumOff val="80000"/>
          </a:schemeClr>
        </a:solidFill>
        <a:ln>
          <a:solidFill>
            <a:schemeClr val="tx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911</Words>
  <Application>Microsoft Office PowerPoint</Application>
  <PresentationFormat>Bildschirmpräsentation (4:3)</PresentationFormat>
  <Paragraphs>111</Paragraphs>
  <Slides>15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0" baseType="lpstr">
      <vt:lpstr>ＭＳ Ｐゴシック</vt:lpstr>
      <vt:lpstr>Arial</vt:lpstr>
      <vt:lpstr>Arial Black</vt:lpstr>
      <vt:lpstr>Calibri</vt:lpstr>
      <vt:lpstr>UNISG CD mit Infoblock</vt:lpstr>
      <vt:lpstr>Wärmekonsum in Haushalten – eine soziologische Perspektive</vt:lpstr>
      <vt:lpstr>Übersicht</vt:lpstr>
      <vt:lpstr>1. Projektkontext</vt:lpstr>
      <vt:lpstr>PowerPoint-Präsentation</vt:lpstr>
      <vt:lpstr>2. Theoretischer Hintergrund</vt:lpstr>
      <vt:lpstr>3. Forschungsdesign</vt:lpstr>
      <vt:lpstr>3. Forschungsdesign: Fallanalysen</vt:lpstr>
      <vt:lpstr>PowerPoint-Präsentation</vt:lpstr>
      <vt:lpstr>Forschungsleitende These</vt:lpstr>
      <vt:lpstr>4. Ergebnisse</vt:lpstr>
      <vt:lpstr>4. Ergebnisse</vt:lpstr>
      <vt:lpstr>4. Ergebnisse: Paarinterne Arbeitsteilung bei Bau- und Sanierungsentscheidungen</vt:lpstr>
      <vt:lpstr>4. Ergebnisse: Paarinterne Arbeitsteilung bei Bau- und Sanierungsentscheidungen</vt:lpstr>
      <vt:lpstr>4. Ergebnisse und Diskussion: Was ist Technik?</vt:lpstr>
      <vt:lpstr>Danke für Ihr Interesse! </vt:lpstr>
    </vt:vector>
  </TitlesOfParts>
  <Company>Universität St. Gallen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Wärmekonsum in Haushalten – eine soziologische Perspektive</dc:title>
  <dc:creator>Ursula Offenberger</dc:creator>
  <cp:lastModifiedBy>Ursula Offenberger</cp:lastModifiedBy>
  <cp:revision>20</cp:revision>
  <dcterms:created xsi:type="dcterms:W3CDTF">2016-07-15T07:15:17Z</dcterms:created>
  <dcterms:modified xsi:type="dcterms:W3CDTF">2016-07-18T18:50:32Z</dcterms:modified>
</cp:coreProperties>
</file>