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rts/chart1.xml" ContentType="application/vnd.openxmlformats-officedocument.drawingml.chart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drawings/drawing1.xml" ContentType="application/vnd.openxmlformats-officedocument.drawingml.chartshapes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5"/>
  </p:notesMasterIdLst>
  <p:sldIdLst>
    <p:sldId id="256" r:id="rId2"/>
    <p:sldId id="266" r:id="rId3"/>
    <p:sldId id="264" r:id="rId4"/>
    <p:sldId id="268" r:id="rId5"/>
    <p:sldId id="274" r:id="rId6"/>
    <p:sldId id="269" r:id="rId7"/>
    <p:sldId id="273" r:id="rId8"/>
    <p:sldId id="267" r:id="rId9"/>
    <p:sldId id="270" r:id="rId10"/>
    <p:sldId id="271" r:id="rId11"/>
    <p:sldId id="272" r:id="rId12"/>
    <p:sldId id="275" r:id="rId13"/>
    <p:sldId id="263" r:id="rId1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2B416"/>
    <a:srgbClr val="C5DC89"/>
    <a:srgbClr val="7DBE31"/>
    <a:srgbClr val="77933C"/>
    <a:srgbClr val="3D82C4"/>
    <a:srgbClr val="C3D69B"/>
    <a:srgbClr val="2D6A2B"/>
    <a:srgbClr val="7E7E7E"/>
    <a:srgbClr val="E6FCFF"/>
    <a:srgbClr val="3D910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4941" autoAdjust="0"/>
  </p:normalViewPr>
  <p:slideViewPr>
    <p:cSldViewPr snapToGrid="0" snapToObjects="1">
      <p:cViewPr>
        <p:scale>
          <a:sx n="99" d="100"/>
          <a:sy n="99" d="100"/>
        </p:scale>
        <p:origin x="-576" y="63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notesMaster" Target="notesMasters/notesMaster1.xml"/><Relationship Id="rId16" Type="http://schemas.openxmlformats.org/officeDocument/2006/relationships/printerSettings" Target="printerSettings/printerSettings1.bin"/><Relationship Id="rId17" Type="http://schemas.openxmlformats.org/officeDocument/2006/relationships/presProps" Target="presProps.xml"/><Relationship Id="rId18" Type="http://schemas.openxmlformats.org/officeDocument/2006/relationships/viewProps" Target="viewProps.xml"/><Relationship Id="rId1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Workbook2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AnnaE:Dropbox:KuBa:Kuba%202016:Data:Estimations%20CBC:Summary%20of%20CBC%20estimations%20DE%20FR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AnnaE:Dropbox:BECC%20Sacramento:CBC_Owner_renter_comparison.xlsx" TargetMode="External"/><Relationship Id="rId2" Type="http://schemas.openxmlformats.org/officeDocument/2006/relationships/chartUserShapes" Target="../drawings/drawing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rgbClr val="C5DC89"/>
            </a:solidFill>
          </c:spPr>
          <c:invertIfNegative val="0"/>
          <c:cat>
            <c:strRef>
              <c:f>Sheet1!$A$8:$A$16</c:f>
              <c:strCache>
                <c:ptCount val="9"/>
                <c:pt idx="0">
                  <c:v>magazines</c:v>
                </c:pt>
                <c:pt idx="1">
                  <c:v>internet</c:v>
                </c:pt>
                <c:pt idx="2">
                  <c:v>friends / family</c:v>
                </c:pt>
                <c:pt idx="3">
                  <c:v>TV</c:v>
                </c:pt>
                <c:pt idx="4">
                  <c:v>owners/renters assoc.</c:v>
                </c:pt>
                <c:pt idx="5">
                  <c:v>radio</c:v>
                </c:pt>
                <c:pt idx="6">
                  <c:v>architects</c:v>
                </c:pt>
                <c:pt idx="7">
                  <c:v>energy office</c:v>
                </c:pt>
                <c:pt idx="8">
                  <c:v>bank</c:v>
                </c:pt>
              </c:strCache>
            </c:strRef>
          </c:cat>
          <c:val>
            <c:numRef>
              <c:f>Sheet1!$B$8:$B$16</c:f>
              <c:numCache>
                <c:formatCode>General</c:formatCode>
                <c:ptCount val="9"/>
                <c:pt idx="0">
                  <c:v>48.0</c:v>
                </c:pt>
                <c:pt idx="1">
                  <c:v>37.0</c:v>
                </c:pt>
                <c:pt idx="2">
                  <c:v>35.0</c:v>
                </c:pt>
                <c:pt idx="3">
                  <c:v>33.0</c:v>
                </c:pt>
                <c:pt idx="4">
                  <c:v>22.0</c:v>
                </c:pt>
                <c:pt idx="5">
                  <c:v>21.0</c:v>
                </c:pt>
                <c:pt idx="6">
                  <c:v>16.0</c:v>
                </c:pt>
                <c:pt idx="7">
                  <c:v>8.0</c:v>
                </c:pt>
                <c:pt idx="8">
                  <c:v>3.0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-2094666248"/>
        <c:axId val="-2094663160"/>
      </c:barChart>
      <c:catAx>
        <c:axId val="-2094666248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2400"/>
            </a:pPr>
            <a:endParaRPr lang="en-US"/>
          </a:p>
        </c:txPr>
        <c:crossAx val="-2094663160"/>
        <c:crosses val="autoZero"/>
        <c:auto val="1"/>
        <c:lblAlgn val="ctr"/>
        <c:lblOffset val="100"/>
        <c:noMultiLvlLbl val="0"/>
      </c:catAx>
      <c:valAx>
        <c:axId val="-2094663160"/>
        <c:scaling>
          <c:orientation val="minMax"/>
          <c:max val="50.0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 sz="1400"/>
                </a:pPr>
                <a:r>
                  <a:rPr lang="en-US" sz="1400"/>
                  <a:t>% of respondents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600"/>
            </a:pPr>
            <a:endParaRPr lang="en-US"/>
          </a:p>
        </c:txPr>
        <c:crossAx val="-2094666248"/>
        <c:crosses val="autoZero"/>
        <c:crossBetween val="between"/>
        <c:majorUnit val="10.0"/>
      </c:valAx>
    </c:plotArea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invertIfNegative val="0"/>
          <c:dPt>
            <c:idx val="0"/>
            <c:invertIfNegative val="0"/>
            <c:bubble3D val="0"/>
            <c:spPr>
              <a:solidFill>
                <a:srgbClr val="7F7F7F"/>
              </a:solidFill>
              <a:ln>
                <a:solidFill>
                  <a:srgbClr val="7F7F7F"/>
                </a:solidFill>
              </a:ln>
            </c:spPr>
          </c:dPt>
          <c:dPt>
            <c:idx val="1"/>
            <c:invertIfNegative val="0"/>
            <c:bubble3D val="0"/>
            <c:spPr>
              <a:solidFill>
                <a:srgbClr val="7F7F7F"/>
              </a:solidFill>
              <a:ln>
                <a:solidFill>
                  <a:srgbClr val="7F7F7F"/>
                </a:solidFill>
              </a:ln>
            </c:spPr>
          </c:dPt>
          <c:dPt>
            <c:idx val="2"/>
            <c:invertIfNegative val="0"/>
            <c:bubble3D val="0"/>
            <c:spPr>
              <a:solidFill>
                <a:srgbClr val="C5DC89"/>
              </a:solidFill>
              <a:ln>
                <a:solidFill>
                  <a:srgbClr val="C5DC89"/>
                </a:solidFill>
              </a:ln>
            </c:spPr>
          </c:dPt>
          <c:dPt>
            <c:idx val="3"/>
            <c:invertIfNegative val="0"/>
            <c:bubble3D val="0"/>
            <c:spPr>
              <a:solidFill>
                <a:srgbClr val="7F7F7F"/>
              </a:solidFill>
              <a:ln>
                <a:solidFill>
                  <a:srgbClr val="7F7F7F"/>
                </a:solidFill>
              </a:ln>
            </c:spPr>
          </c:dPt>
          <c:dPt>
            <c:idx val="4"/>
            <c:invertIfNegative val="0"/>
            <c:bubble3D val="0"/>
            <c:spPr>
              <a:solidFill>
                <a:srgbClr val="C5DC89"/>
              </a:solidFill>
              <a:ln>
                <a:solidFill>
                  <a:srgbClr val="C5DC89"/>
                </a:solidFill>
              </a:ln>
            </c:spPr>
          </c:dPt>
          <c:dPt>
            <c:idx val="5"/>
            <c:invertIfNegative val="0"/>
            <c:bubble3D val="0"/>
            <c:spPr>
              <a:solidFill>
                <a:srgbClr val="7F7F7F"/>
              </a:solidFill>
              <a:ln>
                <a:solidFill>
                  <a:srgbClr val="7F7F7F"/>
                </a:solidFill>
              </a:ln>
            </c:spPr>
          </c:dPt>
          <c:cat>
            <c:strRef>
              <c:f>Visuals!$A$2:$A$7</c:f>
              <c:strCache>
                <c:ptCount val="6"/>
                <c:pt idx="0">
                  <c:v>Location</c:v>
                </c:pt>
                <c:pt idx="1">
                  <c:v>Size</c:v>
                </c:pt>
                <c:pt idx="2">
                  <c:v>Energy efficiency rating</c:v>
                </c:pt>
                <c:pt idx="3">
                  <c:v>Price premium </c:v>
                </c:pt>
                <c:pt idx="4">
                  <c:v>Rooftop solar </c:v>
                </c:pt>
                <c:pt idx="5">
                  <c:v>Interior </c:v>
                </c:pt>
              </c:strCache>
            </c:strRef>
          </c:cat>
          <c:val>
            <c:numRef>
              <c:f>Visuals!$B$2:$B$7</c:f>
              <c:numCache>
                <c:formatCode>0.00000;\-0.00000</c:formatCode>
                <c:ptCount val="6"/>
                <c:pt idx="0">
                  <c:v>24.34839250726758</c:v>
                </c:pt>
                <c:pt idx="1">
                  <c:v>22.59772542950754</c:v>
                </c:pt>
                <c:pt idx="2">
                  <c:v>16.49436891128539</c:v>
                </c:pt>
                <c:pt idx="3">
                  <c:v>13.61747424498553</c:v>
                </c:pt>
                <c:pt idx="4">
                  <c:v>12.04044824909542</c:v>
                </c:pt>
                <c:pt idx="5">
                  <c:v>10.90159065785852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-2091555624"/>
        <c:axId val="-2091558728"/>
      </c:barChart>
      <c:catAx>
        <c:axId val="-2091555624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2000"/>
            </a:pPr>
            <a:endParaRPr lang="en-US"/>
          </a:p>
        </c:txPr>
        <c:crossAx val="-2091558728"/>
        <c:crosses val="autoZero"/>
        <c:auto val="1"/>
        <c:lblAlgn val="ctr"/>
        <c:lblOffset val="100"/>
        <c:noMultiLvlLbl val="0"/>
      </c:catAx>
      <c:valAx>
        <c:axId val="-2091558728"/>
        <c:scaling>
          <c:orientation val="minMax"/>
          <c:max val="25.0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Relative importance of attributes (%)</a:t>
                </a:r>
              </a:p>
            </c:rich>
          </c:tx>
          <c:layout/>
          <c:overlay val="0"/>
        </c:title>
        <c:numFmt formatCode="General" sourceLinked="0"/>
        <c:majorTickMark val="out"/>
        <c:minorTickMark val="none"/>
        <c:tickLblPos val="nextTo"/>
        <c:crossAx val="-2091555624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400">
          <a:latin typeface="Calibri"/>
          <a:cs typeface="Calibri"/>
        </a:defRPr>
      </a:pPr>
      <a:endParaRPr lang="en-US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plotArea>
      <c:layout>
        <c:manualLayout>
          <c:layoutTarget val="inner"/>
          <c:xMode val="edge"/>
          <c:yMode val="edge"/>
          <c:x val="0.320599252155668"/>
          <c:y val="0.0293548372184487"/>
          <c:w val="0.556506548709178"/>
          <c:h val="0.857016972440866"/>
        </c:manualLayout>
      </c:layout>
      <c:barChart>
        <c:barDir val="bar"/>
        <c:grouping val="clustered"/>
        <c:varyColors val="0"/>
        <c:ser>
          <c:idx val="1"/>
          <c:order val="0"/>
          <c:tx>
            <c:strRef>
              <c:f>bar_chart!$D$1</c:f>
              <c:strCache>
                <c:ptCount val="1"/>
                <c:pt idx="0">
                  <c:v>Owner</c:v>
                </c:pt>
              </c:strCache>
            </c:strRef>
          </c:tx>
          <c:spPr>
            <a:solidFill>
              <a:schemeClr val="bg1">
                <a:lumMod val="50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</c:spPr>
          <c:invertIfNegative val="0"/>
          <c:cat>
            <c:strRef>
              <c:f>bar_chart!$B$2:$B$25</c:f>
              <c:strCache>
                <c:ptCount val="24"/>
                <c:pt idx="0">
                  <c:v>-20%</c:v>
                </c:pt>
                <c:pt idx="1">
                  <c:v>0%</c:v>
                </c:pt>
                <c:pt idx="2">
                  <c:v>20%</c:v>
                </c:pt>
                <c:pt idx="3">
                  <c:v>40%</c:v>
                </c:pt>
                <c:pt idx="4">
                  <c:v>City center</c:v>
                </c:pt>
                <c:pt idx="5">
                  <c:v>Suburb</c:v>
                </c:pt>
                <c:pt idx="6">
                  <c:v>Metropolitan area</c:v>
                </c:pt>
                <c:pt idx="7">
                  <c:v>Countryside</c:v>
                </c:pt>
                <c:pt idx="8">
                  <c:v>2 rooms</c:v>
                </c:pt>
                <c:pt idx="9">
                  <c:v>3 rooms</c:v>
                </c:pt>
                <c:pt idx="10">
                  <c:v>4 rooms</c:v>
                </c:pt>
                <c:pt idx="11">
                  <c:v>5 rooms</c:v>
                </c:pt>
                <c:pt idx="12">
                  <c:v>A</c:v>
                </c:pt>
                <c:pt idx="13">
                  <c:v>B</c:v>
                </c:pt>
                <c:pt idx="14">
                  <c:v>D</c:v>
                </c:pt>
                <c:pt idx="15">
                  <c:v>F</c:v>
                </c:pt>
                <c:pt idx="16">
                  <c:v>No solar PV</c:v>
                </c:pt>
                <c:pt idx="17">
                  <c:v>Solar PV</c:v>
                </c:pt>
                <c:pt idx="18">
                  <c:v>PV &amp; half-day storage</c:v>
                </c:pt>
                <c:pt idx="19">
                  <c:v>PV &amp; full-day storage </c:v>
                </c:pt>
                <c:pt idx="20">
                  <c:v>Simple</c:v>
                </c:pt>
                <c:pt idx="21">
                  <c:v>Standard</c:v>
                </c:pt>
                <c:pt idx="22">
                  <c:v>Enhanced</c:v>
                </c:pt>
                <c:pt idx="23">
                  <c:v>Premium</c:v>
                </c:pt>
              </c:strCache>
            </c:strRef>
          </c:cat>
          <c:val>
            <c:numRef>
              <c:f>bar_chart!$D$2:$D$25</c:f>
              <c:numCache>
                <c:formatCode>0.00000;\-0.00000</c:formatCode>
                <c:ptCount val="24"/>
                <c:pt idx="0">
                  <c:v>25.903</c:v>
                </c:pt>
                <c:pt idx="1">
                  <c:v>14.742</c:v>
                </c:pt>
                <c:pt idx="2">
                  <c:v>1.145</c:v>
                </c:pt>
                <c:pt idx="3">
                  <c:v>-41.79</c:v>
                </c:pt>
                <c:pt idx="4" formatCode="0.000;\-0.000">
                  <c:v>-12.908</c:v>
                </c:pt>
                <c:pt idx="5" formatCode="0.000;\-0.000">
                  <c:v>5.279</c:v>
                </c:pt>
                <c:pt idx="6" formatCode="0.000;\-0.000">
                  <c:v>10.136</c:v>
                </c:pt>
                <c:pt idx="7" formatCode="0.000;\-0.000">
                  <c:v>-2.508</c:v>
                </c:pt>
                <c:pt idx="8">
                  <c:v>-50.325</c:v>
                </c:pt>
                <c:pt idx="9">
                  <c:v>15.599</c:v>
                </c:pt>
                <c:pt idx="10">
                  <c:v>27.223</c:v>
                </c:pt>
                <c:pt idx="11">
                  <c:v>7.504</c:v>
                </c:pt>
                <c:pt idx="12" formatCode="0.000;\-0.000">
                  <c:v>35.782</c:v>
                </c:pt>
                <c:pt idx="13" formatCode="0.000;\-0.000">
                  <c:v>26.073</c:v>
                </c:pt>
                <c:pt idx="14" formatCode="0.000;\-0.000">
                  <c:v>-18.569</c:v>
                </c:pt>
                <c:pt idx="15" formatCode="0.000;\-0.000">
                  <c:v>-43.286</c:v>
                </c:pt>
                <c:pt idx="16">
                  <c:v>-36.844</c:v>
                </c:pt>
                <c:pt idx="17">
                  <c:v>4.165999999999998</c:v>
                </c:pt>
                <c:pt idx="18">
                  <c:v>10.709</c:v>
                </c:pt>
                <c:pt idx="19">
                  <c:v>21.97</c:v>
                </c:pt>
                <c:pt idx="20" formatCode="0.000;\-0.000">
                  <c:v>-15.621</c:v>
                </c:pt>
                <c:pt idx="21" formatCode="0.000;\-0.000">
                  <c:v>7.795</c:v>
                </c:pt>
                <c:pt idx="22" formatCode="0.000;\-0.000">
                  <c:v>10.255</c:v>
                </c:pt>
                <c:pt idx="23" formatCode="0.000;\-0.000">
                  <c:v>-2.429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075D-40B9-AE53-8804737B6F69}"/>
            </c:ext>
          </c:extLst>
        </c:ser>
        <c:ser>
          <c:idx val="0"/>
          <c:order val="1"/>
          <c:spPr>
            <a:solidFill>
              <a:srgbClr val="C5DC89"/>
            </a:solidFill>
            <a:ln>
              <a:solidFill>
                <a:srgbClr val="C5DC89"/>
              </a:solidFill>
            </a:ln>
          </c:spPr>
          <c:invertIfNegative val="0"/>
          <c:cat>
            <c:strRef>
              <c:f>bar_chart!$B$2:$B$25</c:f>
              <c:strCache>
                <c:ptCount val="24"/>
                <c:pt idx="0">
                  <c:v>-20%</c:v>
                </c:pt>
                <c:pt idx="1">
                  <c:v>0%</c:v>
                </c:pt>
                <c:pt idx="2">
                  <c:v>20%</c:v>
                </c:pt>
                <c:pt idx="3">
                  <c:v>40%</c:v>
                </c:pt>
                <c:pt idx="4">
                  <c:v>City center</c:v>
                </c:pt>
                <c:pt idx="5">
                  <c:v>Suburb</c:v>
                </c:pt>
                <c:pt idx="6">
                  <c:v>Metropolitan area</c:v>
                </c:pt>
                <c:pt idx="7">
                  <c:v>Countryside</c:v>
                </c:pt>
                <c:pt idx="8">
                  <c:v>2 rooms</c:v>
                </c:pt>
                <c:pt idx="9">
                  <c:v>3 rooms</c:v>
                </c:pt>
                <c:pt idx="10">
                  <c:v>4 rooms</c:v>
                </c:pt>
                <c:pt idx="11">
                  <c:v>5 rooms</c:v>
                </c:pt>
                <c:pt idx="12">
                  <c:v>A</c:v>
                </c:pt>
                <c:pt idx="13">
                  <c:v>B</c:v>
                </c:pt>
                <c:pt idx="14">
                  <c:v>D</c:v>
                </c:pt>
                <c:pt idx="15">
                  <c:v>F</c:v>
                </c:pt>
                <c:pt idx="16">
                  <c:v>No solar PV</c:v>
                </c:pt>
                <c:pt idx="17">
                  <c:v>Solar PV</c:v>
                </c:pt>
                <c:pt idx="18">
                  <c:v>PV &amp; half-day storage</c:v>
                </c:pt>
                <c:pt idx="19">
                  <c:v>PV &amp; full-day storage </c:v>
                </c:pt>
                <c:pt idx="20">
                  <c:v>Simple</c:v>
                </c:pt>
                <c:pt idx="21">
                  <c:v>Standard</c:v>
                </c:pt>
                <c:pt idx="22">
                  <c:v>Enhanced</c:v>
                </c:pt>
                <c:pt idx="23">
                  <c:v>Premium</c:v>
                </c:pt>
              </c:strCache>
            </c:strRef>
          </c:cat>
          <c:val>
            <c:numRef>
              <c:f>bar_chart!$C$2:$C$25</c:f>
              <c:numCache>
                <c:formatCode>0.00000;\-0.00000</c:formatCode>
                <c:ptCount val="24"/>
                <c:pt idx="0">
                  <c:v>23.111</c:v>
                </c:pt>
                <c:pt idx="1">
                  <c:v>15.364</c:v>
                </c:pt>
                <c:pt idx="2">
                  <c:v>1.012</c:v>
                </c:pt>
                <c:pt idx="3">
                  <c:v>-39.487</c:v>
                </c:pt>
                <c:pt idx="4" formatCode="0.000;\-0.000">
                  <c:v>-14.959</c:v>
                </c:pt>
                <c:pt idx="5" formatCode="0.000;\-0.000">
                  <c:v>4.679</c:v>
                </c:pt>
                <c:pt idx="6" formatCode="0.000;\-0.000">
                  <c:v>11.93</c:v>
                </c:pt>
                <c:pt idx="7" formatCode="0.000;\-0.000">
                  <c:v>-1.65</c:v>
                </c:pt>
                <c:pt idx="8">
                  <c:v>-53.601</c:v>
                </c:pt>
                <c:pt idx="9">
                  <c:v>14.151</c:v>
                </c:pt>
                <c:pt idx="10">
                  <c:v>27.326</c:v>
                </c:pt>
                <c:pt idx="11">
                  <c:v>12.124</c:v>
                </c:pt>
                <c:pt idx="12" formatCode="0.000;\-0.000">
                  <c:v>37.008</c:v>
                </c:pt>
                <c:pt idx="13" formatCode="0.000;\-0.000">
                  <c:v>28.512</c:v>
                </c:pt>
                <c:pt idx="14" formatCode="0.000;\-0.000">
                  <c:v>-19.716</c:v>
                </c:pt>
                <c:pt idx="15" formatCode="0.000;\-0.000">
                  <c:v>-45.803</c:v>
                </c:pt>
                <c:pt idx="16">
                  <c:v>-37.43</c:v>
                </c:pt>
                <c:pt idx="17">
                  <c:v>5.556999999999999</c:v>
                </c:pt>
                <c:pt idx="18">
                  <c:v>12.275</c:v>
                </c:pt>
                <c:pt idx="19">
                  <c:v>19.598</c:v>
                </c:pt>
                <c:pt idx="20" formatCode="0.000;\-0.000">
                  <c:v>-18.963</c:v>
                </c:pt>
                <c:pt idx="21" formatCode="0.000;\-0.000">
                  <c:v>7.907</c:v>
                </c:pt>
                <c:pt idx="22" formatCode="0.000;\-0.000">
                  <c:v>10.979</c:v>
                </c:pt>
                <c:pt idx="23" formatCode="0.000;\-0.000">
                  <c:v>0.076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075D-40B9-AE53-8804737B6F6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-2094393112"/>
        <c:axId val="-2094540248"/>
      </c:barChart>
      <c:catAx>
        <c:axId val="-2094393112"/>
        <c:scaling>
          <c:orientation val="maxMin"/>
        </c:scaling>
        <c:delete val="0"/>
        <c:axPos val="l"/>
        <c:numFmt formatCode="General" sourceLinked="0"/>
        <c:majorTickMark val="out"/>
        <c:minorTickMark val="none"/>
        <c:tickLblPos val="low"/>
        <c:txPr>
          <a:bodyPr rot="0" vert="horz"/>
          <a:lstStyle/>
          <a:p>
            <a:pPr>
              <a:defRPr sz="1600">
                <a:solidFill>
                  <a:schemeClr val="tx1">
                    <a:lumMod val="95000"/>
                    <a:lumOff val="5000"/>
                  </a:schemeClr>
                </a:solidFill>
              </a:defRPr>
            </a:pPr>
            <a:endParaRPr lang="en-US"/>
          </a:p>
        </c:txPr>
        <c:crossAx val="-2094540248"/>
        <c:crosses val="autoZero"/>
        <c:auto val="1"/>
        <c:lblAlgn val="ctr"/>
        <c:lblOffset val="100"/>
        <c:noMultiLvlLbl val="0"/>
      </c:catAx>
      <c:valAx>
        <c:axId val="-2094540248"/>
        <c:scaling>
          <c:orientation val="minMax"/>
          <c:max val="40.0"/>
          <c:min val="-55.0"/>
        </c:scaling>
        <c:delete val="0"/>
        <c:axPos val="b"/>
        <c:majorGridlines/>
        <c:minorGridlines/>
        <c:title>
          <c:tx>
            <c:rich>
              <a:bodyPr/>
              <a:lstStyle/>
              <a:p>
                <a:pPr>
                  <a:defRPr sz="1700"/>
                </a:pPr>
                <a:r>
                  <a:rPr lang="de-DE" sz="1700"/>
                  <a:t>Impact on Consumer Value (Partial Utility)</a:t>
                </a:r>
                <a:endParaRPr lang="uk-UA" sz="1700"/>
              </a:p>
            </c:rich>
          </c:tx>
          <c:layout>
            <c:manualLayout>
              <c:xMode val="edge"/>
              <c:yMode val="edge"/>
              <c:x val="0.409702717979142"/>
              <c:y val="0.94004184893555"/>
            </c:manualLayout>
          </c:layout>
          <c:overlay val="0"/>
        </c:title>
        <c:numFmt formatCode="#,##0" sourceLinked="0"/>
        <c:majorTickMark val="out"/>
        <c:minorTickMark val="none"/>
        <c:tickLblPos val="nextTo"/>
        <c:txPr>
          <a:bodyPr/>
          <a:lstStyle/>
          <a:p>
            <a:pPr>
              <a:defRPr sz="1600"/>
            </a:pPr>
            <a:endParaRPr lang="en-US"/>
          </a:p>
        </c:txPr>
        <c:crossAx val="-2094393112"/>
        <c:crosses val="max"/>
        <c:crossBetween val="between"/>
        <c:majorUnit val="20.0"/>
        <c:minorUnit val="10.0"/>
      </c:valAx>
    </c:plotArea>
    <c:legend>
      <c:legendPos val="r"/>
      <c:layout>
        <c:manualLayout>
          <c:xMode val="edge"/>
          <c:yMode val="edge"/>
          <c:x val="0.125590272149844"/>
          <c:y val="0.9530765445268"/>
          <c:w val="0.303383155120066"/>
          <c:h val="0.0367400738447665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100">
          <a:latin typeface="Calibri"/>
          <a:cs typeface="Calibri"/>
        </a:defRPr>
      </a:pPr>
      <a:endParaRPr lang="en-US"/>
    </a:p>
  </c:txPr>
  <c:externalData r:id="rId1">
    <c:autoUpdate val="0"/>
  </c:externalData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</cdr:x>
      <cdr:y>0.17894</cdr:y>
    </cdr:from>
    <cdr:to>
      <cdr:x>0.84659</cdr:x>
      <cdr:y>0.18083</cdr:y>
    </cdr:to>
    <cdr:cxnSp macro="">
      <cdr:nvCxnSpPr>
        <cdr:cNvPr id="3" name="Straight Connector 2">
          <a:extLst xmlns:a="http://schemas.openxmlformats.org/drawingml/2006/main">
            <a:ext uri="{FF2B5EF4-FFF2-40B4-BE49-F238E27FC236}">
              <a16:creationId xmlns="" xmlns:a16="http://schemas.microsoft.com/office/drawing/2014/main" id="{3713C2AD-4AF9-4D94-899B-BCE4AFDF2236}"/>
            </a:ext>
          </a:extLst>
        </cdr:cNvPr>
        <cdr:cNvCxnSpPr/>
      </cdr:nvCxnSpPr>
      <cdr:spPr>
        <a:xfrm xmlns:a="http://schemas.openxmlformats.org/drawingml/2006/main" flipH="1">
          <a:off x="0" y="1227180"/>
          <a:ext cx="6760978" cy="12938"/>
        </a:xfrm>
        <a:prstGeom xmlns:a="http://schemas.openxmlformats.org/drawingml/2006/main" prst="line">
          <a:avLst/>
        </a:prstGeom>
        <a:ln xmlns:a="http://schemas.openxmlformats.org/drawingml/2006/main">
          <a:solidFill>
            <a:schemeClr val="bg1">
              <a:lumMod val="65000"/>
            </a:schemeClr>
          </a:solidFill>
        </a:ln>
        <a:effectLst xmlns:a="http://schemas.openxmlformats.org/drawingml/2006/main"/>
      </cdr:spPr>
      <cdr:style>
        <a:lnRef xmlns:a="http://schemas.openxmlformats.org/drawingml/2006/main" idx="2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1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</cdr:x>
      <cdr:y>0.31373</cdr:y>
    </cdr:from>
    <cdr:to>
      <cdr:x>0.85033</cdr:x>
      <cdr:y>0.31636</cdr:y>
    </cdr:to>
    <cdr:cxnSp macro="">
      <cdr:nvCxnSpPr>
        <cdr:cNvPr id="6" name="Straight Connector 5">
          <a:extLst xmlns:a="http://schemas.openxmlformats.org/drawingml/2006/main">
            <a:ext uri="{FF2B5EF4-FFF2-40B4-BE49-F238E27FC236}">
              <a16:creationId xmlns="" xmlns:a16="http://schemas.microsoft.com/office/drawing/2014/main" id="{E9AF46E7-0B73-4BE4-8FE0-F29EA75DA6C5}"/>
            </a:ext>
          </a:extLst>
        </cdr:cNvPr>
        <cdr:cNvCxnSpPr/>
      </cdr:nvCxnSpPr>
      <cdr:spPr>
        <a:xfrm xmlns:a="http://schemas.openxmlformats.org/drawingml/2006/main" flipH="1" flipV="1">
          <a:off x="0" y="2151529"/>
          <a:ext cx="6790862" cy="18060"/>
        </a:xfrm>
        <a:prstGeom xmlns:a="http://schemas.openxmlformats.org/drawingml/2006/main" prst="line">
          <a:avLst/>
        </a:prstGeom>
        <a:ln xmlns:a="http://schemas.openxmlformats.org/drawingml/2006/main">
          <a:solidFill>
            <a:schemeClr val="bg1">
              <a:lumMod val="65000"/>
            </a:schemeClr>
          </a:solidFill>
        </a:ln>
        <a:effectLst xmlns:a="http://schemas.openxmlformats.org/drawingml/2006/main"/>
      </cdr:spPr>
      <cdr:style>
        <a:lnRef xmlns:a="http://schemas.openxmlformats.org/drawingml/2006/main" idx="2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1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</cdr:x>
      <cdr:y>0.59913</cdr:y>
    </cdr:from>
    <cdr:to>
      <cdr:x>0.85033</cdr:x>
      <cdr:y>0.6012</cdr:y>
    </cdr:to>
    <cdr:cxnSp macro="">
      <cdr:nvCxnSpPr>
        <cdr:cNvPr id="7" name="Straight Connector 6">
          <a:extLst xmlns:a="http://schemas.openxmlformats.org/drawingml/2006/main">
            <a:ext uri="{FF2B5EF4-FFF2-40B4-BE49-F238E27FC236}">
              <a16:creationId xmlns="" xmlns:a16="http://schemas.microsoft.com/office/drawing/2014/main" id="{57CF3D36-93A1-41FF-8723-7A7E53B74D32}"/>
            </a:ext>
          </a:extLst>
        </cdr:cNvPr>
        <cdr:cNvCxnSpPr/>
      </cdr:nvCxnSpPr>
      <cdr:spPr>
        <a:xfrm xmlns:a="http://schemas.openxmlformats.org/drawingml/2006/main" flipH="1" flipV="1">
          <a:off x="0" y="4108824"/>
          <a:ext cx="6790860" cy="14215"/>
        </a:xfrm>
        <a:prstGeom xmlns:a="http://schemas.openxmlformats.org/drawingml/2006/main" prst="line">
          <a:avLst/>
        </a:prstGeom>
        <a:ln xmlns:a="http://schemas.openxmlformats.org/drawingml/2006/main">
          <a:solidFill>
            <a:schemeClr val="bg1">
              <a:lumMod val="65000"/>
            </a:schemeClr>
          </a:solidFill>
        </a:ln>
        <a:effectLst xmlns:a="http://schemas.openxmlformats.org/drawingml/2006/main"/>
      </cdr:spPr>
      <cdr:style>
        <a:lnRef xmlns:a="http://schemas.openxmlformats.org/drawingml/2006/main" idx="2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1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</cdr:x>
      <cdr:y>0.45494</cdr:y>
    </cdr:from>
    <cdr:to>
      <cdr:x>0.85033</cdr:x>
      <cdr:y>0.45494</cdr:y>
    </cdr:to>
    <cdr:cxnSp macro="">
      <cdr:nvCxnSpPr>
        <cdr:cNvPr id="8" name="Straight Connector 7">
          <a:extLst xmlns:a="http://schemas.openxmlformats.org/drawingml/2006/main">
            <a:ext uri="{FF2B5EF4-FFF2-40B4-BE49-F238E27FC236}">
              <a16:creationId xmlns="" xmlns:a16="http://schemas.microsoft.com/office/drawing/2014/main" id="{C1D35CAA-5C20-42F2-874C-857E9F4F7562}"/>
            </a:ext>
          </a:extLst>
        </cdr:cNvPr>
        <cdr:cNvCxnSpPr/>
      </cdr:nvCxnSpPr>
      <cdr:spPr>
        <a:xfrm xmlns:a="http://schemas.openxmlformats.org/drawingml/2006/main" flipH="1" flipV="1">
          <a:off x="0" y="3119982"/>
          <a:ext cx="6790861" cy="1"/>
        </a:xfrm>
        <a:prstGeom xmlns:a="http://schemas.openxmlformats.org/drawingml/2006/main" prst="line">
          <a:avLst/>
        </a:prstGeom>
        <a:ln xmlns:a="http://schemas.openxmlformats.org/drawingml/2006/main">
          <a:solidFill>
            <a:schemeClr val="bg1">
              <a:lumMod val="65000"/>
            </a:schemeClr>
          </a:solidFill>
        </a:ln>
        <a:effectLst xmlns:a="http://schemas.openxmlformats.org/drawingml/2006/main"/>
      </cdr:spPr>
      <cdr:style>
        <a:lnRef xmlns:a="http://schemas.openxmlformats.org/drawingml/2006/main" idx="2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1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0.11613</cdr:x>
      <cdr:y>1.16652E-6</cdr:y>
    </cdr:from>
    <cdr:to>
      <cdr:x>0.11613</cdr:x>
      <cdr:y>1.16652E-6</cdr:y>
    </cdr:to>
    <cdr:grpSp>
      <cdr:nvGrpSpPr>
        <cdr:cNvPr id="33" name="Групувати 32">
          <a:extLst xmlns:a="http://schemas.openxmlformats.org/drawingml/2006/main">
            <a:ext uri="{FF2B5EF4-FFF2-40B4-BE49-F238E27FC236}">
              <a16:creationId xmlns="" xmlns:a16="http://schemas.microsoft.com/office/drawing/2014/main" id="{216EC6BE-6508-41EA-AE75-5943898CED22}"/>
            </a:ext>
          </a:extLst>
        </cdr:cNvPr>
        <cdr:cNvGrpSpPr/>
      </cdr:nvGrpSpPr>
      <cdr:grpSpPr>
        <a:xfrm xmlns:a="http://schemas.openxmlformats.org/drawingml/2006/main">
          <a:off x="927432" y="8"/>
          <a:ext cx="0" cy="0"/>
          <a:chOff x="927432" y="8"/>
          <a:chExt cx="0" cy="0"/>
        </a:xfrm>
      </cdr:grpSpPr>
    </cdr:grpSp>
  </cdr:relSizeAnchor>
  <cdr:relSizeAnchor xmlns:cdr="http://schemas.openxmlformats.org/drawingml/2006/chartDrawing">
    <cdr:from>
      <cdr:x>0</cdr:x>
      <cdr:y>0.74819</cdr:y>
    </cdr:from>
    <cdr:to>
      <cdr:x>0.84846</cdr:x>
      <cdr:y>0.75068</cdr:y>
    </cdr:to>
    <cdr:cxnSp macro="">
      <cdr:nvCxnSpPr>
        <cdr:cNvPr id="19" name="Straight Connector 18">
          <a:extLst xmlns:a="http://schemas.openxmlformats.org/drawingml/2006/main">
            <a:ext uri="{FF2B5EF4-FFF2-40B4-BE49-F238E27FC236}">
              <a16:creationId xmlns:lc="http://schemas.openxmlformats.org/drawingml/2006/lockedCanvas" xmlns:a16="http://schemas.microsoft.com/office/drawing/2014/main" xmlns="" id="{57CF3D36-93A1-41FF-8723-7A7E53B74D32}"/>
            </a:ext>
          </a:extLst>
        </cdr:cNvPr>
        <cdr:cNvCxnSpPr/>
      </cdr:nvCxnSpPr>
      <cdr:spPr>
        <a:xfrm xmlns:a="http://schemas.openxmlformats.org/drawingml/2006/main" flipH="1" flipV="1">
          <a:off x="0" y="5131073"/>
          <a:ext cx="6775920" cy="17082"/>
        </a:xfrm>
        <a:prstGeom xmlns:a="http://schemas.openxmlformats.org/drawingml/2006/main" prst="line">
          <a:avLst/>
        </a:prstGeom>
        <a:ln xmlns:a="http://schemas.openxmlformats.org/drawingml/2006/main">
          <a:solidFill>
            <a:schemeClr val="bg1">
              <a:lumMod val="65000"/>
            </a:schemeClr>
          </a:solidFill>
        </a:ln>
        <a:effectLst xmlns:a="http://schemas.openxmlformats.org/drawingml/2006/main"/>
      </cdr:spPr>
      <cdr:style>
        <a:lnRef xmlns:a="http://schemas.openxmlformats.org/drawingml/2006/main" idx="2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1">
          <a:schemeClr val="accent1"/>
        </a:effectRef>
        <a:fontRef xmlns:a="http://schemas.openxmlformats.org/drawingml/2006/main" idx="minor">
          <a:schemeClr val="tx1"/>
        </a:fontRef>
      </cdr:style>
    </cdr:cxn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C846DAB-2300-994B-9D12-7437536F299A}" type="datetimeFigureOut">
              <a:rPr lang="en-US" smtClean="0"/>
              <a:t>10/17/17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473164-A7DF-5D46-8CBD-215AFDCCD7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60174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473164-A7DF-5D46-8CBD-215AFDCCD780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254630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200" b="0" kern="1200" baseline="0" dirty="0" smtClean="0">
                <a:solidFill>
                  <a:schemeClr val="tx1"/>
                </a:solidFill>
                <a:effectLst/>
                <a:latin typeface="Times New Roman" pitchFamily="18" charset="0"/>
                <a:ea typeface="ＭＳ Ｐゴシック" charset="-128"/>
                <a:cs typeface="ＭＳ Ｐゴシック" charset="-128"/>
              </a:rPr>
              <a:t>The </a:t>
            </a:r>
            <a:r>
              <a:rPr lang="de-DE" sz="1200" b="0" kern="1200" baseline="0" dirty="0" err="1" smtClean="0">
                <a:solidFill>
                  <a:schemeClr val="tx1"/>
                </a:solidFill>
                <a:effectLst/>
                <a:latin typeface="Times New Roman" pitchFamily="18" charset="0"/>
                <a:ea typeface="ＭＳ Ｐゴシック" charset="-128"/>
                <a:cs typeface="ＭＳ Ｐゴシック" charset="-128"/>
              </a:rPr>
              <a:t>idea</a:t>
            </a:r>
            <a:r>
              <a:rPr lang="de-DE" sz="1200" b="0" kern="1200" baseline="0" dirty="0" smtClean="0">
                <a:solidFill>
                  <a:schemeClr val="tx1"/>
                </a:solidFill>
                <a:effectLst/>
                <a:latin typeface="Times New Roman" pitchFamily="18" charset="0"/>
                <a:ea typeface="ＭＳ Ｐゴシック" charset="-128"/>
                <a:cs typeface="ＭＳ Ｐゴシック" charset="-128"/>
              </a:rPr>
              <a:t> </a:t>
            </a:r>
            <a:r>
              <a:rPr lang="de-DE" sz="1200" b="0" kern="1200" baseline="0" dirty="0" err="1" smtClean="0">
                <a:solidFill>
                  <a:schemeClr val="tx1"/>
                </a:solidFill>
                <a:effectLst/>
                <a:latin typeface="Times New Roman" pitchFamily="18" charset="0"/>
                <a:ea typeface="ＭＳ Ｐゴシック" charset="-128"/>
                <a:cs typeface="ＭＳ Ｐゴシック" charset="-128"/>
              </a:rPr>
              <a:t>of</a:t>
            </a:r>
            <a:r>
              <a:rPr lang="de-DE" sz="1200" b="0" kern="1200" baseline="0" dirty="0" smtClean="0">
                <a:solidFill>
                  <a:schemeClr val="tx1"/>
                </a:solidFill>
                <a:effectLst/>
                <a:latin typeface="Times New Roman" pitchFamily="18" charset="0"/>
                <a:ea typeface="ＭＳ Ｐゴシック" charset="-128"/>
                <a:cs typeface="ＭＳ Ｐゴシック" charset="-128"/>
              </a:rPr>
              <a:t> </a:t>
            </a:r>
            <a:r>
              <a:rPr lang="de-DE" sz="1200" b="0" kern="1200" baseline="0" dirty="0" err="1" smtClean="0">
                <a:solidFill>
                  <a:schemeClr val="tx1"/>
                </a:solidFill>
                <a:effectLst/>
                <a:latin typeface="Times New Roman" pitchFamily="18" charset="0"/>
                <a:ea typeface="ＭＳ Ｐゴシック" charset="-128"/>
                <a:cs typeface="ＭＳ Ｐゴシック" charset="-128"/>
              </a:rPr>
              <a:t>having</a:t>
            </a:r>
            <a:r>
              <a:rPr lang="de-DE" sz="1200" b="0" kern="1200" baseline="0" dirty="0" smtClean="0">
                <a:solidFill>
                  <a:schemeClr val="tx1"/>
                </a:solidFill>
                <a:effectLst/>
                <a:latin typeface="Times New Roman" pitchFamily="18" charset="0"/>
                <a:ea typeface="ＭＳ Ｐゴシック" charset="-128"/>
                <a:cs typeface="ＭＳ Ｐゴシック" charset="-128"/>
              </a:rPr>
              <a:t> a </a:t>
            </a:r>
            <a:r>
              <a:rPr lang="de-DE" sz="1200" b="0" kern="1200" baseline="0" dirty="0" err="1" smtClean="0">
                <a:solidFill>
                  <a:schemeClr val="tx1"/>
                </a:solidFill>
                <a:effectLst/>
                <a:latin typeface="Times New Roman" pitchFamily="18" charset="0"/>
                <a:ea typeface="ＭＳ Ｐゴシック" charset="-128"/>
                <a:cs typeface="ＭＳ Ｐゴシック" charset="-128"/>
              </a:rPr>
              <a:t>lable</a:t>
            </a:r>
            <a:r>
              <a:rPr lang="de-DE" sz="1200" b="0" kern="1200" baseline="0" dirty="0" smtClean="0">
                <a:solidFill>
                  <a:schemeClr val="tx1"/>
                </a:solidFill>
                <a:effectLst/>
                <a:latin typeface="Times New Roman" pitchFamily="18" charset="0"/>
                <a:ea typeface="ＭＳ Ｐゴシック" charset="-128"/>
                <a:cs typeface="ＭＳ Ｐゴシック" charset="-128"/>
              </a:rPr>
              <a:t> </a:t>
            </a:r>
            <a:r>
              <a:rPr lang="de-DE" sz="1200" b="0" kern="1200" baseline="0" dirty="0" err="1" smtClean="0">
                <a:solidFill>
                  <a:schemeClr val="tx1"/>
                </a:solidFill>
                <a:effectLst/>
                <a:latin typeface="Times New Roman" pitchFamily="18" charset="0"/>
                <a:ea typeface="ＭＳ Ｐゴシック" charset="-128"/>
                <a:cs typeface="ＭＳ Ｐゴシック" charset="-128"/>
              </a:rPr>
              <a:t>to</a:t>
            </a:r>
            <a:r>
              <a:rPr lang="de-DE" sz="1200" b="0" kern="1200" baseline="0" dirty="0" smtClean="0">
                <a:solidFill>
                  <a:schemeClr val="tx1"/>
                </a:solidFill>
                <a:effectLst/>
                <a:latin typeface="Times New Roman" pitchFamily="18" charset="0"/>
                <a:ea typeface="ＭＳ Ｐゴシック" charset="-128"/>
                <a:cs typeface="ＭＳ Ｐゴシック" charset="-128"/>
              </a:rPr>
              <a:t> </a:t>
            </a:r>
            <a:r>
              <a:rPr lang="de-DE" sz="1200" b="0" kern="1200" baseline="0" dirty="0" err="1" smtClean="0">
                <a:solidFill>
                  <a:schemeClr val="tx1"/>
                </a:solidFill>
                <a:effectLst/>
                <a:latin typeface="Times New Roman" pitchFamily="18" charset="0"/>
                <a:ea typeface="ＭＳ Ｐゴシック" charset="-128"/>
                <a:cs typeface="ＭＳ Ｐゴシック" charset="-128"/>
              </a:rPr>
              <a:t>certify</a:t>
            </a:r>
            <a:r>
              <a:rPr lang="de-DE" sz="1200" b="0" kern="1200" baseline="0" dirty="0" smtClean="0">
                <a:solidFill>
                  <a:schemeClr val="tx1"/>
                </a:solidFill>
                <a:effectLst/>
                <a:latin typeface="Times New Roman" pitchFamily="18" charset="0"/>
                <a:ea typeface="ＭＳ Ｐゴシック" charset="-128"/>
                <a:cs typeface="ＭＳ Ｐゴシック" charset="-128"/>
              </a:rPr>
              <a:t> </a:t>
            </a:r>
            <a:r>
              <a:rPr lang="de-DE" sz="1200" b="0" kern="1200" baseline="0" dirty="0" err="1" smtClean="0">
                <a:solidFill>
                  <a:schemeClr val="tx1"/>
                </a:solidFill>
                <a:effectLst/>
                <a:latin typeface="Times New Roman" pitchFamily="18" charset="0"/>
                <a:ea typeface="ＭＳ Ｐゴシック" charset="-128"/>
                <a:cs typeface="ＭＳ Ｐゴシック" charset="-128"/>
              </a:rPr>
              <a:t>energy</a:t>
            </a:r>
            <a:r>
              <a:rPr lang="de-DE" sz="1200" b="0" kern="1200" baseline="0" dirty="0" smtClean="0">
                <a:solidFill>
                  <a:schemeClr val="tx1"/>
                </a:solidFill>
                <a:effectLst/>
                <a:latin typeface="Times New Roman" pitchFamily="18" charset="0"/>
                <a:ea typeface="ＭＳ Ｐゴシック" charset="-128"/>
                <a:cs typeface="ＭＳ Ｐゴシック" charset="-128"/>
              </a:rPr>
              <a:t> </a:t>
            </a:r>
            <a:r>
              <a:rPr lang="de-DE" sz="1200" b="0" kern="1200" baseline="0" dirty="0" err="1" smtClean="0">
                <a:solidFill>
                  <a:schemeClr val="tx1"/>
                </a:solidFill>
                <a:effectLst/>
                <a:latin typeface="Times New Roman" pitchFamily="18" charset="0"/>
                <a:ea typeface="ＭＳ Ｐゴシック" charset="-128"/>
                <a:cs typeface="ＭＳ Ｐゴシック" charset="-128"/>
              </a:rPr>
              <a:t>origin</a:t>
            </a:r>
            <a:r>
              <a:rPr lang="de-DE" sz="1200" b="0" kern="1200" baseline="0" dirty="0" smtClean="0">
                <a:solidFill>
                  <a:schemeClr val="tx1"/>
                </a:solidFill>
                <a:effectLst/>
                <a:latin typeface="Times New Roman" pitchFamily="18" charset="0"/>
                <a:ea typeface="ＭＳ Ｐゴシック" charset="-128"/>
                <a:cs typeface="ＭＳ Ｐゴシック" charset="-128"/>
              </a:rPr>
              <a:t> </a:t>
            </a:r>
            <a:r>
              <a:rPr lang="de-DE" sz="1200" b="0" kern="1200" baseline="0" dirty="0" err="1" smtClean="0">
                <a:solidFill>
                  <a:schemeClr val="tx1"/>
                </a:solidFill>
                <a:effectLst/>
                <a:latin typeface="Times New Roman" pitchFamily="18" charset="0"/>
                <a:ea typeface="ＭＳ Ｐゴシック" charset="-128"/>
                <a:cs typeface="ＭＳ Ｐゴシック" charset="-128"/>
              </a:rPr>
              <a:t>or</a:t>
            </a:r>
            <a:r>
              <a:rPr lang="de-DE" sz="1200" b="0" kern="1200" baseline="0" dirty="0" smtClean="0">
                <a:solidFill>
                  <a:schemeClr val="tx1"/>
                </a:solidFill>
                <a:effectLst/>
                <a:latin typeface="Times New Roman" pitchFamily="18" charset="0"/>
                <a:ea typeface="ＭＳ Ｐゴシック" charset="-128"/>
                <a:cs typeface="ＭＳ Ｐゴシック" charset="-128"/>
              </a:rPr>
              <a:t> </a:t>
            </a:r>
            <a:r>
              <a:rPr lang="de-DE" sz="1200" b="0" kern="1200" baseline="0" dirty="0" err="1" smtClean="0">
                <a:solidFill>
                  <a:schemeClr val="tx1"/>
                </a:solidFill>
                <a:effectLst/>
                <a:latin typeface="Times New Roman" pitchFamily="18" charset="0"/>
                <a:ea typeface="ＭＳ Ｐゴシック" charset="-128"/>
                <a:cs typeface="ＭＳ Ｐゴシック" charset="-128"/>
              </a:rPr>
              <a:t>energyperformance</a:t>
            </a:r>
            <a:r>
              <a:rPr lang="de-DE" sz="1200" b="0" kern="1200" baseline="0" dirty="0" smtClean="0">
                <a:solidFill>
                  <a:schemeClr val="tx1"/>
                </a:solidFill>
                <a:effectLst/>
                <a:latin typeface="Times New Roman" pitchFamily="18" charset="0"/>
                <a:ea typeface="ＭＳ Ｐゴシック" charset="-128"/>
                <a:cs typeface="ＭＳ Ｐゴシック" charset="-128"/>
              </a:rPr>
              <a:t> </a:t>
            </a:r>
            <a:r>
              <a:rPr lang="de-DE" sz="1200" b="0" kern="1200" baseline="0" dirty="0" err="1" smtClean="0">
                <a:solidFill>
                  <a:schemeClr val="tx1"/>
                </a:solidFill>
                <a:effectLst/>
                <a:latin typeface="Times New Roman" pitchFamily="18" charset="0"/>
                <a:ea typeface="ＭＳ Ｐゴシック" charset="-128"/>
                <a:cs typeface="ＭＳ Ｐゴシック" charset="-128"/>
              </a:rPr>
              <a:t>is</a:t>
            </a:r>
            <a:r>
              <a:rPr lang="de-DE" sz="1200" b="0" kern="1200" baseline="0" dirty="0" smtClean="0">
                <a:solidFill>
                  <a:schemeClr val="tx1"/>
                </a:solidFill>
                <a:effectLst/>
                <a:latin typeface="Times New Roman" pitchFamily="18" charset="0"/>
                <a:ea typeface="ＭＳ Ｐゴシック" charset="-128"/>
                <a:cs typeface="ＭＳ Ｐゴシック" charset="-128"/>
              </a:rPr>
              <a:t> not </a:t>
            </a:r>
            <a:r>
              <a:rPr lang="de-DE" sz="1200" b="0" kern="1200" baseline="0" dirty="0" err="1" smtClean="0">
                <a:solidFill>
                  <a:schemeClr val="tx1"/>
                </a:solidFill>
                <a:effectLst/>
                <a:latin typeface="Times New Roman" pitchFamily="18" charset="0"/>
                <a:ea typeface="ＭＳ Ｐゴシック" charset="-128"/>
                <a:cs typeface="ＭＳ Ｐゴシック" charset="-128"/>
              </a:rPr>
              <a:t>new</a:t>
            </a:r>
            <a:r>
              <a:rPr lang="de-DE" sz="1200" b="0" kern="1200" baseline="0" dirty="0" smtClean="0">
                <a:solidFill>
                  <a:schemeClr val="tx1"/>
                </a:solidFill>
                <a:effectLst/>
                <a:latin typeface="Times New Roman" pitchFamily="18" charset="0"/>
                <a:ea typeface="ＭＳ Ｐゴシック" charset="-128"/>
                <a:cs typeface="ＭＳ Ｐゴシック" charset="-128"/>
              </a:rPr>
              <a:t>. A </a:t>
            </a:r>
            <a:r>
              <a:rPr lang="de-DE" sz="1200" b="0" kern="1200" baseline="0" dirty="0" err="1" smtClean="0">
                <a:solidFill>
                  <a:schemeClr val="tx1"/>
                </a:solidFill>
                <a:effectLst/>
                <a:latin typeface="Times New Roman" pitchFamily="18" charset="0"/>
                <a:ea typeface="ＭＳ Ｐゴシック" charset="-128"/>
                <a:cs typeface="ＭＳ Ｐゴシック" charset="-128"/>
              </a:rPr>
              <a:t>lot</a:t>
            </a:r>
            <a:r>
              <a:rPr lang="de-DE" sz="1200" b="0" kern="1200" baseline="0" dirty="0" smtClean="0">
                <a:solidFill>
                  <a:schemeClr val="tx1"/>
                </a:solidFill>
                <a:effectLst/>
                <a:latin typeface="Times New Roman" pitchFamily="18" charset="0"/>
                <a:ea typeface="ＭＳ Ｐゴシック" charset="-128"/>
                <a:cs typeface="ＭＳ Ｐゴシック" charset="-128"/>
              </a:rPr>
              <a:t> </a:t>
            </a:r>
            <a:r>
              <a:rPr lang="de-DE" sz="1200" b="0" kern="1200" baseline="0" dirty="0" err="1" smtClean="0">
                <a:solidFill>
                  <a:schemeClr val="tx1"/>
                </a:solidFill>
                <a:effectLst/>
                <a:latin typeface="Times New Roman" pitchFamily="18" charset="0"/>
                <a:ea typeface="ＭＳ Ｐゴシック" charset="-128"/>
                <a:cs typeface="ＭＳ Ｐゴシック" charset="-128"/>
              </a:rPr>
              <a:t>of</a:t>
            </a:r>
            <a:r>
              <a:rPr lang="de-DE" sz="1200" b="0" kern="1200" baseline="0" dirty="0" smtClean="0">
                <a:solidFill>
                  <a:schemeClr val="tx1"/>
                </a:solidFill>
                <a:effectLst/>
                <a:latin typeface="Times New Roman" pitchFamily="18" charset="0"/>
                <a:ea typeface="ＭＳ Ｐゴシック" charset="-128"/>
                <a:cs typeface="ＭＳ Ｐゴシック" charset="-128"/>
              </a:rPr>
              <a:t> </a:t>
            </a:r>
            <a:r>
              <a:rPr lang="de-DE" sz="1200" b="0" kern="1200" baseline="0" dirty="0" err="1" smtClean="0">
                <a:solidFill>
                  <a:schemeClr val="tx1"/>
                </a:solidFill>
                <a:effectLst/>
                <a:latin typeface="Times New Roman" pitchFamily="18" charset="0"/>
                <a:ea typeface="ＭＳ Ｐゴシック" charset="-128"/>
                <a:cs typeface="ＭＳ Ｐゴシック" charset="-128"/>
              </a:rPr>
              <a:t>consumers</a:t>
            </a:r>
            <a:r>
              <a:rPr lang="de-DE" sz="1200" b="0" kern="1200" baseline="0" dirty="0" smtClean="0">
                <a:solidFill>
                  <a:schemeClr val="tx1"/>
                </a:solidFill>
                <a:effectLst/>
                <a:latin typeface="Times New Roman" pitchFamily="18" charset="0"/>
                <a:ea typeface="ＭＳ Ｐゴシック" charset="-128"/>
                <a:cs typeface="ＭＳ Ｐゴシック" charset="-128"/>
              </a:rPr>
              <a:t> in </a:t>
            </a:r>
            <a:r>
              <a:rPr lang="de-DE" sz="1200" b="0" kern="1200" baseline="0" dirty="0" err="1" smtClean="0">
                <a:solidFill>
                  <a:schemeClr val="tx1"/>
                </a:solidFill>
                <a:effectLst/>
                <a:latin typeface="Times New Roman" pitchFamily="18" charset="0"/>
                <a:ea typeface="ＭＳ Ｐゴシック" charset="-128"/>
                <a:cs typeface="ＭＳ Ｐゴシック" charset="-128"/>
              </a:rPr>
              <a:t>our</a:t>
            </a:r>
            <a:r>
              <a:rPr lang="de-DE" sz="1200" b="0" kern="1200" baseline="0" dirty="0" smtClean="0">
                <a:solidFill>
                  <a:schemeClr val="tx1"/>
                </a:solidFill>
                <a:effectLst/>
                <a:latin typeface="Times New Roman" pitchFamily="18" charset="0"/>
                <a:ea typeface="ＭＳ Ｐゴシック" charset="-128"/>
                <a:cs typeface="ＭＳ Ｐゴシック" charset="-128"/>
              </a:rPr>
              <a:t> sample </a:t>
            </a:r>
            <a:r>
              <a:rPr lang="de-DE" sz="1200" b="0" kern="1200" baseline="0" dirty="0" err="1" smtClean="0">
                <a:solidFill>
                  <a:schemeClr val="tx1"/>
                </a:solidFill>
                <a:effectLst/>
                <a:latin typeface="Times New Roman" pitchFamily="18" charset="0"/>
                <a:ea typeface="ＭＳ Ｐゴシック" charset="-128"/>
                <a:cs typeface="ＭＳ Ｐゴシック" charset="-128"/>
              </a:rPr>
              <a:t>report</a:t>
            </a:r>
            <a:r>
              <a:rPr lang="de-DE" sz="1200" b="0" kern="1200" baseline="0" dirty="0" smtClean="0">
                <a:solidFill>
                  <a:schemeClr val="tx1"/>
                </a:solidFill>
                <a:effectLst/>
                <a:latin typeface="Times New Roman" pitchFamily="18" charset="0"/>
                <a:ea typeface="ＭＳ Ｐゴシック" charset="-128"/>
                <a:cs typeface="ＭＳ Ｐゴシック" charset="-128"/>
              </a:rPr>
              <a:t> </a:t>
            </a:r>
            <a:r>
              <a:rPr lang="de-DE" sz="1200" b="0" kern="1200" baseline="0" dirty="0" err="1" smtClean="0">
                <a:solidFill>
                  <a:schemeClr val="tx1"/>
                </a:solidFill>
                <a:effectLst/>
                <a:latin typeface="Times New Roman" pitchFamily="18" charset="0"/>
                <a:ea typeface="ＭＳ Ｐゴシック" charset="-128"/>
                <a:cs typeface="ＭＳ Ｐゴシック" charset="-128"/>
              </a:rPr>
              <a:t>look</a:t>
            </a:r>
            <a:r>
              <a:rPr lang="de-DE" sz="1200" b="0" kern="1200" baseline="0" dirty="0" smtClean="0">
                <a:solidFill>
                  <a:schemeClr val="tx1"/>
                </a:solidFill>
                <a:effectLst/>
                <a:latin typeface="Times New Roman" pitchFamily="18" charset="0"/>
                <a:ea typeface="ＭＳ Ｐゴシック" charset="-128"/>
                <a:cs typeface="ＭＳ Ｐゴシック" charset="-128"/>
              </a:rPr>
              <a:t> </a:t>
            </a:r>
            <a:r>
              <a:rPr lang="de-DE" sz="1200" b="0" kern="1200" baseline="0" dirty="0" err="1" smtClean="0">
                <a:solidFill>
                  <a:schemeClr val="tx1"/>
                </a:solidFill>
                <a:effectLst/>
                <a:latin typeface="Times New Roman" pitchFamily="18" charset="0"/>
                <a:ea typeface="ＭＳ Ｐゴシック" charset="-128"/>
                <a:cs typeface="ＭＳ Ｐゴシック" charset="-128"/>
              </a:rPr>
              <a:t>at</a:t>
            </a:r>
            <a:r>
              <a:rPr lang="de-DE" sz="1200" b="0" kern="1200" baseline="0" dirty="0" smtClean="0">
                <a:solidFill>
                  <a:schemeClr val="tx1"/>
                </a:solidFill>
                <a:effectLst/>
                <a:latin typeface="Times New Roman" pitchFamily="18" charset="0"/>
                <a:ea typeface="ＭＳ Ｐゴシック" charset="-128"/>
                <a:cs typeface="ＭＳ Ｐゴシック" charset="-128"/>
              </a:rPr>
              <a:t> </a:t>
            </a:r>
            <a:r>
              <a:rPr lang="de-DE" sz="1200" b="0" kern="1200" baseline="0" dirty="0" err="1" smtClean="0">
                <a:solidFill>
                  <a:schemeClr val="tx1"/>
                </a:solidFill>
                <a:effectLst/>
                <a:latin typeface="Times New Roman" pitchFamily="18" charset="0"/>
                <a:ea typeface="ＭＳ Ｐゴシック" charset="-128"/>
                <a:cs typeface="ＭＳ Ｐゴシック" charset="-128"/>
              </a:rPr>
              <a:t>energy</a:t>
            </a:r>
            <a:r>
              <a:rPr lang="de-DE" sz="1200" b="0" kern="1200" baseline="0" dirty="0" smtClean="0">
                <a:solidFill>
                  <a:schemeClr val="tx1"/>
                </a:solidFill>
                <a:effectLst/>
                <a:latin typeface="Times New Roman" pitchFamily="18" charset="0"/>
                <a:ea typeface="ＭＳ Ｐゴシック" charset="-128"/>
                <a:cs typeface="ＭＳ Ｐゴシック" charset="-128"/>
              </a:rPr>
              <a:t> </a:t>
            </a:r>
            <a:r>
              <a:rPr lang="de-DE" sz="1200" b="0" kern="1200" baseline="0" dirty="0" err="1" smtClean="0">
                <a:solidFill>
                  <a:schemeClr val="tx1"/>
                </a:solidFill>
                <a:effectLst/>
                <a:latin typeface="Times New Roman" pitchFamily="18" charset="0"/>
                <a:ea typeface="ＭＳ Ｐゴシック" charset="-128"/>
                <a:cs typeface="ＭＳ Ｐゴシック" charset="-128"/>
              </a:rPr>
              <a:t>labels</a:t>
            </a:r>
            <a:r>
              <a:rPr lang="de-DE" sz="1200" b="0" kern="1200" baseline="0" dirty="0" smtClean="0">
                <a:solidFill>
                  <a:schemeClr val="tx1"/>
                </a:solidFill>
                <a:effectLst/>
                <a:latin typeface="Times New Roman" pitchFamily="18" charset="0"/>
                <a:ea typeface="ＭＳ Ｐゴシック" charset="-128"/>
                <a:cs typeface="ＭＳ Ｐゴシック" charset="-128"/>
              </a:rPr>
              <a:t> </a:t>
            </a:r>
            <a:r>
              <a:rPr lang="de-DE" sz="1200" b="0" kern="1200" baseline="0" dirty="0" err="1" smtClean="0">
                <a:solidFill>
                  <a:schemeClr val="tx1"/>
                </a:solidFill>
                <a:effectLst/>
                <a:latin typeface="Times New Roman" pitchFamily="18" charset="0"/>
                <a:ea typeface="ＭＳ Ｐゴシック" charset="-128"/>
                <a:cs typeface="ＭＳ Ｐゴシック" charset="-128"/>
              </a:rPr>
              <a:t>when</a:t>
            </a:r>
            <a:r>
              <a:rPr lang="de-DE" sz="1200" b="0" kern="1200" baseline="0" dirty="0" smtClean="0">
                <a:solidFill>
                  <a:schemeClr val="tx1"/>
                </a:solidFill>
                <a:effectLst/>
                <a:latin typeface="Times New Roman" pitchFamily="18" charset="0"/>
                <a:ea typeface="ＭＳ Ｐゴシック" charset="-128"/>
                <a:cs typeface="ＭＳ Ｐゴシック" charset="-128"/>
              </a:rPr>
              <a:t> </a:t>
            </a:r>
            <a:r>
              <a:rPr lang="de-DE" sz="1200" b="0" kern="1200" baseline="0" dirty="0" err="1" smtClean="0">
                <a:solidFill>
                  <a:schemeClr val="tx1"/>
                </a:solidFill>
                <a:effectLst/>
                <a:latin typeface="Times New Roman" pitchFamily="18" charset="0"/>
                <a:ea typeface="ＭＳ Ｐゴシック" charset="-128"/>
                <a:cs typeface="ＭＳ Ｐゴシック" charset="-128"/>
              </a:rPr>
              <a:t>purchasing</a:t>
            </a:r>
            <a:r>
              <a:rPr lang="de-DE" sz="1200" b="0" kern="1200" baseline="0" dirty="0" smtClean="0">
                <a:solidFill>
                  <a:schemeClr val="tx1"/>
                </a:solidFill>
                <a:effectLst/>
                <a:latin typeface="Times New Roman" pitchFamily="18" charset="0"/>
                <a:ea typeface="ＭＳ Ｐゴシック" charset="-128"/>
                <a:cs typeface="ＭＳ Ｐゴシック" charset="-128"/>
              </a:rPr>
              <a:t> </a:t>
            </a:r>
            <a:r>
              <a:rPr lang="de-DE" sz="1200" b="0" kern="1200" baseline="0" dirty="0" err="1" smtClean="0">
                <a:solidFill>
                  <a:schemeClr val="tx1"/>
                </a:solidFill>
                <a:effectLst/>
                <a:latin typeface="Times New Roman" pitchFamily="18" charset="0"/>
                <a:ea typeface="ＭＳ Ｐゴシック" charset="-128"/>
                <a:cs typeface="ＭＳ Ｐゴシック" charset="-128"/>
              </a:rPr>
              <a:t>household</a:t>
            </a:r>
            <a:r>
              <a:rPr lang="de-DE" sz="1200" b="0" kern="1200" baseline="0" dirty="0" smtClean="0">
                <a:solidFill>
                  <a:schemeClr val="tx1"/>
                </a:solidFill>
                <a:effectLst/>
                <a:latin typeface="Times New Roman" pitchFamily="18" charset="0"/>
                <a:ea typeface="ＭＳ Ｐゴシック" charset="-128"/>
                <a:cs typeface="ＭＳ Ｐゴシック" charset="-128"/>
              </a:rPr>
              <a:t> </a:t>
            </a:r>
            <a:r>
              <a:rPr lang="de-DE" sz="1200" b="0" kern="1200" baseline="0" dirty="0" err="1" smtClean="0">
                <a:solidFill>
                  <a:schemeClr val="tx1"/>
                </a:solidFill>
                <a:effectLst/>
                <a:latin typeface="Times New Roman" pitchFamily="18" charset="0"/>
                <a:ea typeface="ＭＳ Ｐゴシック" charset="-128"/>
                <a:cs typeface="ＭＳ Ｐゴシック" charset="-128"/>
              </a:rPr>
              <a:t>applicances</a:t>
            </a:r>
            <a:r>
              <a:rPr lang="de-DE" sz="1200" b="0" kern="1200" baseline="0" dirty="0" smtClean="0">
                <a:solidFill>
                  <a:schemeClr val="tx1"/>
                </a:solidFill>
                <a:effectLst/>
                <a:latin typeface="Times New Roman" pitchFamily="18" charset="0"/>
                <a:ea typeface="ＭＳ Ｐゴシック" charset="-128"/>
                <a:cs typeface="ＭＳ Ｐゴシック" charset="-128"/>
              </a:rPr>
              <a:t>. </a:t>
            </a:r>
            <a:r>
              <a:rPr lang="de-DE" sz="1200" b="0" kern="1200" baseline="0" dirty="0" err="1" smtClean="0">
                <a:solidFill>
                  <a:schemeClr val="tx1"/>
                </a:solidFill>
                <a:effectLst/>
                <a:latin typeface="Times New Roman" pitchFamily="18" charset="0"/>
                <a:ea typeface="ＭＳ Ｐゴシック" charset="-128"/>
                <a:cs typeface="ＭＳ Ｐゴシック" charset="-128"/>
              </a:rPr>
              <a:t>If</a:t>
            </a:r>
            <a:r>
              <a:rPr lang="de-DE" sz="1200" b="0" kern="1200" baseline="0" dirty="0" smtClean="0">
                <a:solidFill>
                  <a:schemeClr val="tx1"/>
                </a:solidFill>
                <a:effectLst/>
                <a:latin typeface="Times New Roman" pitchFamily="18" charset="0"/>
                <a:ea typeface="ＭＳ Ｐゴシック" charset="-128"/>
                <a:cs typeface="ＭＳ Ｐゴシック" charset="-128"/>
              </a:rPr>
              <a:t> </a:t>
            </a:r>
            <a:r>
              <a:rPr lang="de-DE" sz="1200" b="0" kern="1200" baseline="0" dirty="0" err="1" smtClean="0">
                <a:solidFill>
                  <a:schemeClr val="tx1"/>
                </a:solidFill>
                <a:effectLst/>
                <a:latin typeface="Times New Roman" pitchFamily="18" charset="0"/>
                <a:ea typeface="ＭＳ Ｐゴシック" charset="-128"/>
                <a:cs typeface="ＭＳ Ｐゴシック" charset="-128"/>
              </a:rPr>
              <a:t>we</a:t>
            </a:r>
            <a:r>
              <a:rPr lang="de-DE" sz="1200" b="0" kern="1200" baseline="0" dirty="0" smtClean="0">
                <a:solidFill>
                  <a:schemeClr val="tx1"/>
                </a:solidFill>
                <a:effectLst/>
                <a:latin typeface="Times New Roman" pitchFamily="18" charset="0"/>
                <a:ea typeface="ＭＳ Ｐゴシック" charset="-128"/>
                <a:cs typeface="ＭＳ Ｐゴシック" charset="-128"/>
              </a:rPr>
              <a:t> </a:t>
            </a:r>
            <a:r>
              <a:rPr lang="de-DE" sz="1200" b="0" kern="1200" baseline="0" dirty="0" err="1" smtClean="0">
                <a:solidFill>
                  <a:schemeClr val="tx1"/>
                </a:solidFill>
                <a:effectLst/>
                <a:latin typeface="Times New Roman" pitchFamily="18" charset="0"/>
                <a:ea typeface="ＭＳ Ｐゴシック" charset="-128"/>
                <a:cs typeface="ＭＳ Ｐゴシック" charset="-128"/>
              </a:rPr>
              <a:t>look</a:t>
            </a:r>
            <a:r>
              <a:rPr lang="de-DE" sz="1200" b="0" kern="1200" baseline="0" dirty="0" smtClean="0">
                <a:solidFill>
                  <a:schemeClr val="tx1"/>
                </a:solidFill>
                <a:effectLst/>
                <a:latin typeface="Times New Roman" pitchFamily="18" charset="0"/>
                <a:ea typeface="ＭＳ Ｐゴシック" charset="-128"/>
                <a:cs typeface="ＭＳ Ｐゴシック" charset="-128"/>
              </a:rPr>
              <a:t> </a:t>
            </a:r>
            <a:r>
              <a:rPr lang="de-DE" sz="1200" b="0" kern="1200" baseline="0" dirty="0" err="1" smtClean="0">
                <a:solidFill>
                  <a:schemeClr val="tx1"/>
                </a:solidFill>
                <a:effectLst/>
                <a:latin typeface="Times New Roman" pitchFamily="18" charset="0"/>
                <a:ea typeface="ＭＳ Ｐゴシック" charset="-128"/>
                <a:cs typeface="ＭＳ Ｐゴシック" charset="-128"/>
              </a:rPr>
              <a:t>at</a:t>
            </a:r>
            <a:r>
              <a:rPr lang="de-DE" sz="1200" b="0" kern="1200" baseline="0" dirty="0" smtClean="0">
                <a:solidFill>
                  <a:schemeClr val="tx1"/>
                </a:solidFill>
                <a:effectLst/>
                <a:latin typeface="Times New Roman" pitchFamily="18" charset="0"/>
                <a:ea typeface="ＭＳ Ｐゴシック" charset="-128"/>
                <a:cs typeface="ＭＳ Ｐゴシック" charset="-128"/>
              </a:rPr>
              <a:t> </a:t>
            </a:r>
            <a:r>
              <a:rPr lang="de-DE" sz="1200" b="0" kern="1200" baseline="0" dirty="0" err="1" smtClean="0">
                <a:solidFill>
                  <a:schemeClr val="tx1"/>
                </a:solidFill>
                <a:effectLst/>
                <a:latin typeface="Times New Roman" pitchFamily="18" charset="0"/>
                <a:ea typeface="ＭＳ Ｐゴシック" charset="-128"/>
                <a:cs typeface="ＭＳ Ｐゴシック" charset="-128"/>
              </a:rPr>
              <a:t>labels</a:t>
            </a:r>
            <a:r>
              <a:rPr lang="de-DE" sz="1200" b="0" kern="1200" baseline="0" dirty="0" smtClean="0">
                <a:solidFill>
                  <a:schemeClr val="tx1"/>
                </a:solidFill>
                <a:effectLst/>
                <a:latin typeface="Times New Roman" pitchFamily="18" charset="0"/>
                <a:ea typeface="ＭＳ Ｐゴシック" charset="-128"/>
                <a:cs typeface="ＭＳ Ｐゴシック" charset="-128"/>
              </a:rPr>
              <a:t> </a:t>
            </a:r>
            <a:r>
              <a:rPr lang="de-DE" sz="1200" b="0" kern="1200" baseline="0" dirty="0" err="1" smtClean="0">
                <a:solidFill>
                  <a:schemeClr val="tx1"/>
                </a:solidFill>
                <a:effectLst/>
                <a:latin typeface="Times New Roman" pitchFamily="18" charset="0"/>
                <a:ea typeface="ＭＳ Ｐゴシック" charset="-128"/>
                <a:cs typeface="ＭＳ Ｐゴシック" charset="-128"/>
              </a:rPr>
              <a:t>when</a:t>
            </a:r>
            <a:r>
              <a:rPr lang="de-DE" sz="1200" b="0" kern="1200" baseline="0" dirty="0" smtClean="0">
                <a:solidFill>
                  <a:schemeClr val="tx1"/>
                </a:solidFill>
                <a:effectLst/>
                <a:latin typeface="Times New Roman" pitchFamily="18" charset="0"/>
                <a:ea typeface="ＭＳ Ｐゴシック" charset="-128"/>
                <a:cs typeface="ＭＳ Ｐゴシック" charset="-128"/>
              </a:rPr>
              <a:t> </a:t>
            </a:r>
            <a:r>
              <a:rPr lang="de-DE" sz="1200" b="0" kern="1200" baseline="0" dirty="0" err="1" smtClean="0">
                <a:solidFill>
                  <a:schemeClr val="tx1"/>
                </a:solidFill>
                <a:effectLst/>
                <a:latin typeface="Times New Roman" pitchFamily="18" charset="0"/>
                <a:ea typeface="ＭＳ Ｐゴシック" charset="-128"/>
                <a:cs typeface="ＭＳ Ｐゴシック" charset="-128"/>
              </a:rPr>
              <a:t>buying</a:t>
            </a:r>
            <a:r>
              <a:rPr lang="de-DE" sz="1200" b="0" kern="1200" baseline="0" dirty="0" smtClean="0">
                <a:solidFill>
                  <a:schemeClr val="tx1"/>
                </a:solidFill>
                <a:effectLst/>
                <a:latin typeface="Times New Roman" pitchFamily="18" charset="0"/>
                <a:ea typeface="ＭＳ Ｐゴシック" charset="-128"/>
                <a:cs typeface="ＭＳ Ｐゴシック" charset="-128"/>
              </a:rPr>
              <a:t> a </a:t>
            </a:r>
            <a:r>
              <a:rPr lang="de-DE" sz="1200" b="0" kern="1200" baseline="0" dirty="0" err="1" smtClean="0">
                <a:solidFill>
                  <a:schemeClr val="tx1"/>
                </a:solidFill>
                <a:effectLst/>
                <a:latin typeface="Times New Roman" pitchFamily="18" charset="0"/>
                <a:ea typeface="ＭＳ Ｐゴシック" charset="-128"/>
                <a:cs typeface="ＭＳ Ｐゴシック" charset="-128"/>
              </a:rPr>
              <a:t>fridge</a:t>
            </a:r>
            <a:r>
              <a:rPr lang="de-DE" sz="1200" b="0" kern="1200" baseline="0" dirty="0" smtClean="0">
                <a:solidFill>
                  <a:schemeClr val="tx1"/>
                </a:solidFill>
                <a:effectLst/>
                <a:latin typeface="Times New Roman" pitchFamily="18" charset="0"/>
                <a:ea typeface="ＭＳ Ｐゴシック" charset="-128"/>
                <a:cs typeface="ＭＳ Ｐゴシック" charset="-128"/>
              </a:rPr>
              <a:t>, </a:t>
            </a:r>
            <a:r>
              <a:rPr lang="de-DE" sz="1200" b="0" kern="1200" baseline="0" dirty="0" err="1" smtClean="0">
                <a:solidFill>
                  <a:schemeClr val="tx1"/>
                </a:solidFill>
                <a:effectLst/>
                <a:latin typeface="Times New Roman" pitchFamily="18" charset="0"/>
                <a:ea typeface="ＭＳ Ｐゴシック" charset="-128"/>
                <a:cs typeface="ＭＳ Ｐゴシック" charset="-128"/>
              </a:rPr>
              <a:t>why</a:t>
            </a:r>
            <a:r>
              <a:rPr lang="de-DE" sz="1200" b="0" kern="1200" baseline="0" dirty="0" smtClean="0">
                <a:solidFill>
                  <a:schemeClr val="tx1"/>
                </a:solidFill>
                <a:effectLst/>
                <a:latin typeface="Times New Roman" pitchFamily="18" charset="0"/>
                <a:ea typeface="ＭＳ Ｐゴシック" charset="-128"/>
                <a:cs typeface="ＭＳ Ｐゴシック" charset="-128"/>
              </a:rPr>
              <a:t> </a:t>
            </a:r>
            <a:r>
              <a:rPr lang="de-DE" sz="1200" b="0" kern="1200" baseline="0" dirty="0" err="1" smtClean="0">
                <a:solidFill>
                  <a:schemeClr val="tx1"/>
                </a:solidFill>
                <a:effectLst/>
                <a:latin typeface="Times New Roman" pitchFamily="18" charset="0"/>
                <a:ea typeface="ＭＳ Ｐゴシック" charset="-128"/>
                <a:cs typeface="ＭＳ Ｐゴシック" charset="-128"/>
              </a:rPr>
              <a:t>wouldnt</a:t>
            </a:r>
            <a:r>
              <a:rPr lang="de-DE" sz="1200" b="0" kern="1200" baseline="0" dirty="0" smtClean="0">
                <a:solidFill>
                  <a:schemeClr val="tx1"/>
                </a:solidFill>
                <a:effectLst/>
                <a:latin typeface="Times New Roman" pitchFamily="18" charset="0"/>
                <a:ea typeface="ＭＳ Ｐゴシック" charset="-128"/>
                <a:cs typeface="ＭＳ Ｐゴシック" charset="-128"/>
              </a:rPr>
              <a:t> </a:t>
            </a:r>
            <a:r>
              <a:rPr lang="de-DE" sz="1200" b="0" kern="1200" baseline="0" dirty="0" err="1" smtClean="0">
                <a:solidFill>
                  <a:schemeClr val="tx1"/>
                </a:solidFill>
                <a:effectLst/>
                <a:latin typeface="Times New Roman" pitchFamily="18" charset="0"/>
                <a:ea typeface="ＭＳ Ｐゴシック" charset="-128"/>
                <a:cs typeface="ＭＳ Ｐゴシック" charset="-128"/>
              </a:rPr>
              <a:t>we</a:t>
            </a:r>
            <a:r>
              <a:rPr lang="de-DE" sz="1200" b="0" kern="1200" baseline="0" dirty="0" smtClean="0">
                <a:solidFill>
                  <a:schemeClr val="tx1"/>
                </a:solidFill>
                <a:effectLst/>
                <a:latin typeface="Times New Roman" pitchFamily="18" charset="0"/>
                <a:ea typeface="ＭＳ Ｐゴシック" charset="-128"/>
                <a:cs typeface="ＭＳ Ｐゴシック" charset="-128"/>
              </a:rPr>
              <a:t> </a:t>
            </a:r>
            <a:r>
              <a:rPr lang="de-DE" sz="1200" b="0" kern="1200" baseline="0" dirty="0" err="1" smtClean="0">
                <a:solidFill>
                  <a:schemeClr val="tx1"/>
                </a:solidFill>
                <a:effectLst/>
                <a:latin typeface="Times New Roman" pitchFamily="18" charset="0"/>
                <a:ea typeface="ＭＳ Ｐゴシック" charset="-128"/>
                <a:cs typeface="ＭＳ Ｐゴシック" charset="-128"/>
              </a:rPr>
              <a:t>look</a:t>
            </a:r>
            <a:r>
              <a:rPr lang="de-DE" sz="1200" b="0" kern="1200" baseline="0" dirty="0" smtClean="0">
                <a:solidFill>
                  <a:schemeClr val="tx1"/>
                </a:solidFill>
                <a:effectLst/>
                <a:latin typeface="Times New Roman" pitchFamily="18" charset="0"/>
                <a:ea typeface="ＭＳ Ｐゴシック" charset="-128"/>
                <a:cs typeface="ＭＳ Ｐゴシック" charset="-128"/>
              </a:rPr>
              <a:t> </a:t>
            </a:r>
            <a:r>
              <a:rPr lang="de-DE" sz="1200" b="0" kern="1200" baseline="0" dirty="0" err="1" smtClean="0">
                <a:solidFill>
                  <a:schemeClr val="tx1"/>
                </a:solidFill>
                <a:effectLst/>
                <a:latin typeface="Times New Roman" pitchFamily="18" charset="0"/>
                <a:ea typeface="ＭＳ Ｐゴシック" charset="-128"/>
                <a:cs typeface="ＭＳ Ｐゴシック" charset="-128"/>
              </a:rPr>
              <a:t>at</a:t>
            </a:r>
            <a:r>
              <a:rPr lang="de-DE" sz="1200" b="0" kern="1200" baseline="0" dirty="0" smtClean="0">
                <a:solidFill>
                  <a:schemeClr val="tx1"/>
                </a:solidFill>
                <a:effectLst/>
                <a:latin typeface="Times New Roman" pitchFamily="18" charset="0"/>
                <a:ea typeface="ＭＳ Ｐゴシック" charset="-128"/>
                <a:cs typeface="ＭＳ Ｐゴシック" charset="-128"/>
              </a:rPr>
              <a:t> </a:t>
            </a:r>
            <a:r>
              <a:rPr lang="de-DE" sz="1200" b="0" kern="1200" baseline="0" dirty="0" err="1" smtClean="0">
                <a:solidFill>
                  <a:schemeClr val="tx1"/>
                </a:solidFill>
                <a:effectLst/>
                <a:latin typeface="Times New Roman" pitchFamily="18" charset="0"/>
                <a:ea typeface="ＭＳ Ｐゴシック" charset="-128"/>
                <a:cs typeface="ＭＳ Ｐゴシック" charset="-128"/>
              </a:rPr>
              <a:t>energy</a:t>
            </a:r>
            <a:r>
              <a:rPr lang="de-DE" sz="1200" b="0" kern="1200" baseline="0" dirty="0" smtClean="0">
                <a:solidFill>
                  <a:schemeClr val="tx1"/>
                </a:solidFill>
                <a:effectLst/>
                <a:latin typeface="Times New Roman" pitchFamily="18" charset="0"/>
                <a:ea typeface="ＭＳ Ｐゴシック" charset="-128"/>
                <a:cs typeface="ＭＳ Ｐゴシック" charset="-128"/>
              </a:rPr>
              <a:t> </a:t>
            </a:r>
            <a:r>
              <a:rPr lang="de-DE" sz="1200" b="0" kern="1200" baseline="0" dirty="0" err="1" smtClean="0">
                <a:solidFill>
                  <a:schemeClr val="tx1"/>
                </a:solidFill>
                <a:effectLst/>
                <a:latin typeface="Times New Roman" pitchFamily="18" charset="0"/>
                <a:ea typeface="ＭＳ Ｐゴシック" charset="-128"/>
                <a:cs typeface="ＭＳ Ｐゴシック" charset="-128"/>
              </a:rPr>
              <a:t>lables</a:t>
            </a:r>
            <a:r>
              <a:rPr lang="de-DE" sz="1200" b="0" kern="1200" baseline="0" dirty="0" smtClean="0">
                <a:solidFill>
                  <a:schemeClr val="tx1"/>
                </a:solidFill>
                <a:effectLst/>
                <a:latin typeface="Times New Roman" pitchFamily="18" charset="0"/>
                <a:ea typeface="ＭＳ Ｐゴシック" charset="-128"/>
                <a:cs typeface="ＭＳ Ｐゴシック" charset="-128"/>
              </a:rPr>
              <a:t> </a:t>
            </a:r>
            <a:r>
              <a:rPr lang="de-DE" sz="1200" b="0" kern="1200" baseline="0" dirty="0" err="1" smtClean="0">
                <a:solidFill>
                  <a:schemeClr val="tx1"/>
                </a:solidFill>
                <a:effectLst/>
                <a:latin typeface="Times New Roman" pitchFamily="18" charset="0"/>
                <a:ea typeface="ＭＳ Ｐゴシック" charset="-128"/>
                <a:cs typeface="ＭＳ Ｐゴシック" charset="-128"/>
              </a:rPr>
              <a:t>when</a:t>
            </a:r>
            <a:r>
              <a:rPr lang="de-DE" sz="1200" b="0" kern="1200" baseline="0" dirty="0" smtClean="0">
                <a:solidFill>
                  <a:schemeClr val="tx1"/>
                </a:solidFill>
                <a:effectLst/>
                <a:latin typeface="Times New Roman" pitchFamily="18" charset="0"/>
                <a:ea typeface="ＭＳ Ｐゴシック" charset="-128"/>
                <a:cs typeface="ＭＳ Ｐゴシック" charset="-128"/>
              </a:rPr>
              <a:t> </a:t>
            </a:r>
            <a:r>
              <a:rPr lang="de-DE" sz="1200" b="0" kern="1200" baseline="0" dirty="0" err="1" smtClean="0">
                <a:solidFill>
                  <a:schemeClr val="tx1"/>
                </a:solidFill>
                <a:effectLst/>
                <a:latin typeface="Times New Roman" pitchFamily="18" charset="0"/>
                <a:ea typeface="ＭＳ Ｐゴシック" charset="-128"/>
                <a:cs typeface="ＭＳ Ｐゴシック" charset="-128"/>
              </a:rPr>
              <a:t>buying</a:t>
            </a:r>
            <a:r>
              <a:rPr lang="de-DE" sz="1200" b="0" kern="1200" baseline="0" dirty="0" smtClean="0">
                <a:solidFill>
                  <a:schemeClr val="tx1"/>
                </a:solidFill>
                <a:effectLst/>
                <a:latin typeface="Times New Roman" pitchFamily="18" charset="0"/>
                <a:ea typeface="ＭＳ Ｐゴシック" charset="-128"/>
                <a:cs typeface="ＭＳ Ｐゴシック" charset="-128"/>
              </a:rPr>
              <a:t> </a:t>
            </a:r>
            <a:r>
              <a:rPr lang="de-DE" sz="1200" b="0" kern="1200" baseline="0" dirty="0" err="1" smtClean="0">
                <a:solidFill>
                  <a:schemeClr val="tx1"/>
                </a:solidFill>
                <a:effectLst/>
                <a:latin typeface="Times New Roman" pitchFamily="18" charset="0"/>
                <a:ea typeface="ＭＳ Ｐゴシック" charset="-128"/>
                <a:cs typeface="ＭＳ Ｐゴシック" charset="-128"/>
              </a:rPr>
              <a:t>the</a:t>
            </a:r>
            <a:r>
              <a:rPr lang="de-DE" sz="1200" b="0" kern="1200" baseline="0" dirty="0" smtClean="0">
                <a:solidFill>
                  <a:schemeClr val="tx1"/>
                </a:solidFill>
                <a:effectLst/>
                <a:latin typeface="Times New Roman" pitchFamily="18" charset="0"/>
                <a:ea typeface="ＭＳ Ｐゴシック" charset="-128"/>
                <a:cs typeface="ＭＳ Ｐゴシック" charset="-128"/>
              </a:rPr>
              <a:t> </a:t>
            </a:r>
            <a:r>
              <a:rPr lang="de-DE" sz="1200" b="0" kern="1200" baseline="0" dirty="0" err="1" smtClean="0">
                <a:solidFill>
                  <a:schemeClr val="tx1"/>
                </a:solidFill>
                <a:effectLst/>
                <a:latin typeface="Times New Roman" pitchFamily="18" charset="0"/>
                <a:ea typeface="ＭＳ Ｐゴシック" charset="-128"/>
                <a:cs typeface="ＭＳ Ｐゴシック" charset="-128"/>
              </a:rPr>
              <a:t>whole</a:t>
            </a:r>
            <a:r>
              <a:rPr lang="de-DE" sz="1200" b="0" kern="1200" baseline="0" dirty="0" smtClean="0">
                <a:solidFill>
                  <a:schemeClr val="tx1"/>
                </a:solidFill>
                <a:effectLst/>
                <a:latin typeface="Times New Roman" pitchFamily="18" charset="0"/>
                <a:ea typeface="ＭＳ Ｐゴシック" charset="-128"/>
                <a:cs typeface="ＭＳ Ｐゴシック" charset="-128"/>
              </a:rPr>
              <a:t> </a:t>
            </a:r>
            <a:r>
              <a:rPr lang="de-DE" sz="1200" b="0" kern="1200" baseline="0" dirty="0" err="1" smtClean="0">
                <a:solidFill>
                  <a:schemeClr val="tx1"/>
                </a:solidFill>
                <a:effectLst/>
                <a:latin typeface="Times New Roman" pitchFamily="18" charset="0"/>
                <a:ea typeface="ＭＳ Ｐゴシック" charset="-128"/>
                <a:cs typeface="ＭＳ Ｐゴシック" charset="-128"/>
              </a:rPr>
              <a:t>house</a:t>
            </a:r>
            <a:r>
              <a:rPr lang="de-DE" sz="1200" b="0" kern="1200" baseline="0" dirty="0" smtClean="0">
                <a:solidFill>
                  <a:schemeClr val="tx1"/>
                </a:solidFill>
                <a:effectLst/>
                <a:latin typeface="Times New Roman" pitchFamily="18" charset="0"/>
                <a:ea typeface="ＭＳ Ｐゴシック" charset="-128"/>
                <a:cs typeface="ＭＳ Ｐゴシック" charset="-128"/>
              </a:rPr>
              <a:t>?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473164-A7DF-5D46-8CBD-215AFDCCD780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437122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450 respondents who own their domiciles: 31% of all participants are house owners and 14% are apartment owners. The remaining 55% of respondents (N=551) live in rented apartments (51%) or rented houses (4%). </a:t>
            </a:r>
          </a:p>
          <a:p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 number of men and women in the main sample is roughly equal. The sample is also representative of the broader Swiss population with respect to respondents’ education level. A third of respondents obtained higher education and 42% have vocational training. Geographically, the sample corresponds to the distribution of the overall population among the German- and French-speaking regions of Switzerland. 29% of respondents reside in the Eastern Midlands, 24% in the Pre-Alpine region, and 22% in the Western Midlands. The remaining quarter of respondents live in the French-speaking part of Switzerland.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473164-A7DF-5D46-8CBD-215AFDCCD780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642607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5988" y="515938"/>
            <a:ext cx="5026025" cy="3768725"/>
          </a:xfrm>
          <a:ln/>
        </p:spPr>
      </p:sp>
      <p:sp>
        <p:nvSpPr>
          <p:cNvPr id="717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sz="1200" b="0" kern="1200" baseline="0" dirty="0" err="1" smtClean="0">
                <a:solidFill>
                  <a:schemeClr val="tx1"/>
                </a:solidFill>
                <a:effectLst/>
                <a:latin typeface="Times New Roman" pitchFamily="18" charset="0"/>
                <a:ea typeface="ＭＳ Ｐゴシック" charset="-128"/>
                <a:cs typeface="ＭＳ Ｐゴシック" charset="-128"/>
              </a:rPr>
              <a:t>According</a:t>
            </a:r>
            <a:r>
              <a:rPr lang="de-DE" sz="1200" b="0" kern="1200" baseline="0" dirty="0" smtClean="0">
                <a:solidFill>
                  <a:schemeClr val="tx1"/>
                </a:solidFill>
                <a:effectLst/>
                <a:latin typeface="Times New Roman" pitchFamily="18" charset="0"/>
                <a:ea typeface="ＭＳ Ｐゴシック" charset="-128"/>
                <a:cs typeface="ＭＳ Ｐゴシック" charset="-128"/>
              </a:rPr>
              <a:t> </a:t>
            </a:r>
            <a:r>
              <a:rPr lang="de-DE" sz="1200" b="0" kern="1200" baseline="0" dirty="0" err="1" smtClean="0">
                <a:solidFill>
                  <a:schemeClr val="tx1"/>
                </a:solidFill>
                <a:effectLst/>
                <a:latin typeface="Times New Roman" pitchFamily="18" charset="0"/>
                <a:ea typeface="ＭＳ Ｐゴシック" charset="-128"/>
                <a:cs typeface="ＭＳ Ｐゴシック" charset="-128"/>
              </a:rPr>
              <a:t>to</a:t>
            </a:r>
            <a:r>
              <a:rPr lang="de-DE" sz="1200" b="0" kern="1200" baseline="0" dirty="0" smtClean="0">
                <a:solidFill>
                  <a:schemeClr val="tx1"/>
                </a:solidFill>
                <a:effectLst/>
                <a:latin typeface="Times New Roman" pitchFamily="18" charset="0"/>
                <a:ea typeface="ＭＳ Ｐゴシック" charset="-128"/>
                <a:cs typeface="ＭＳ Ｐゴシック" charset="-128"/>
              </a:rPr>
              <a:t> </a:t>
            </a:r>
            <a:r>
              <a:rPr lang="de-DE" sz="1200" b="0" kern="1200" baseline="0" dirty="0" err="1" smtClean="0">
                <a:solidFill>
                  <a:schemeClr val="tx1"/>
                </a:solidFill>
                <a:effectLst/>
                <a:latin typeface="Times New Roman" pitchFamily="18" charset="0"/>
                <a:ea typeface="ＭＳ Ｐゴシック" charset="-128"/>
                <a:cs typeface="ＭＳ Ｐゴシック" charset="-128"/>
              </a:rPr>
              <a:t>our</a:t>
            </a:r>
            <a:r>
              <a:rPr lang="de-DE" sz="1200" b="0" kern="1200" baseline="0" dirty="0" smtClean="0">
                <a:solidFill>
                  <a:schemeClr val="tx1"/>
                </a:solidFill>
                <a:effectLst/>
                <a:latin typeface="Times New Roman" pitchFamily="18" charset="0"/>
                <a:ea typeface="ＭＳ Ｐゴシック" charset="-128"/>
                <a:cs typeface="ＭＳ Ｐゴシック" charset="-128"/>
              </a:rPr>
              <a:t> </a:t>
            </a:r>
            <a:r>
              <a:rPr lang="de-DE" sz="1200" b="0" kern="1200" baseline="0" dirty="0" err="1" smtClean="0">
                <a:solidFill>
                  <a:schemeClr val="tx1"/>
                </a:solidFill>
                <a:effectLst/>
                <a:latin typeface="Times New Roman" pitchFamily="18" charset="0"/>
                <a:ea typeface="ＭＳ Ｐゴシック" charset="-128"/>
                <a:cs typeface="ＭＳ Ｐゴシック" charset="-128"/>
              </a:rPr>
              <a:t>survey</a:t>
            </a:r>
            <a:r>
              <a:rPr lang="de-DE" sz="1200" b="0" kern="1200" baseline="0" dirty="0" smtClean="0">
                <a:solidFill>
                  <a:schemeClr val="tx1"/>
                </a:solidFill>
                <a:effectLst/>
                <a:latin typeface="Times New Roman" pitchFamily="18" charset="0"/>
                <a:ea typeface="ＭＳ Ｐゴシック" charset="-128"/>
                <a:cs typeface="ＭＳ Ｐゴシック" charset="-128"/>
              </a:rPr>
              <a:t>, </a:t>
            </a:r>
            <a:r>
              <a:rPr lang="de-DE" sz="1200" b="0" kern="1200" baseline="0" dirty="0" err="1" smtClean="0">
                <a:solidFill>
                  <a:schemeClr val="tx1"/>
                </a:solidFill>
                <a:effectLst/>
                <a:latin typeface="Times New Roman" pitchFamily="18" charset="0"/>
                <a:ea typeface="ＭＳ Ｐゴシック" charset="-128"/>
                <a:cs typeface="ＭＳ Ｐゴシック" charset="-128"/>
              </a:rPr>
              <a:t>respondents</a:t>
            </a:r>
            <a:r>
              <a:rPr lang="de-DE" sz="1200" b="0" kern="1200" baseline="0" dirty="0" smtClean="0">
                <a:solidFill>
                  <a:schemeClr val="tx1"/>
                </a:solidFill>
                <a:effectLst/>
                <a:latin typeface="Times New Roman" pitchFamily="18" charset="0"/>
                <a:ea typeface="ＭＳ Ｐゴシック" charset="-128"/>
                <a:cs typeface="ＭＳ Ｐゴシック" charset="-128"/>
              </a:rPr>
              <a:t> </a:t>
            </a:r>
            <a:r>
              <a:rPr lang="de-DE" sz="1200" b="0" kern="1200" baseline="0" dirty="0" err="1" smtClean="0">
                <a:solidFill>
                  <a:schemeClr val="tx1"/>
                </a:solidFill>
                <a:effectLst/>
                <a:latin typeface="Times New Roman" pitchFamily="18" charset="0"/>
                <a:ea typeface="ＭＳ Ｐゴシック" charset="-128"/>
                <a:cs typeface="ＭＳ Ｐゴシック" charset="-128"/>
              </a:rPr>
              <a:t>show</a:t>
            </a:r>
            <a:r>
              <a:rPr lang="de-DE" sz="1200" b="0" kern="1200" baseline="0" dirty="0" smtClean="0">
                <a:solidFill>
                  <a:schemeClr val="tx1"/>
                </a:solidFill>
                <a:effectLst/>
                <a:latin typeface="Times New Roman" pitchFamily="18" charset="0"/>
                <a:ea typeface="ＭＳ Ｐゴシック" charset="-128"/>
                <a:cs typeface="ＭＳ Ｐゴシック" charset="-128"/>
              </a:rPr>
              <a:t> a </a:t>
            </a:r>
            <a:r>
              <a:rPr lang="de-DE" sz="1200" b="0" kern="1200" baseline="0" dirty="0" err="1" smtClean="0">
                <a:solidFill>
                  <a:schemeClr val="tx1"/>
                </a:solidFill>
                <a:effectLst/>
                <a:latin typeface="Times New Roman" pitchFamily="18" charset="0"/>
                <a:ea typeface="ＭＳ Ｐゴシック" charset="-128"/>
                <a:cs typeface="ＭＳ Ｐゴシック" charset="-128"/>
              </a:rPr>
              <a:t>prevailing</a:t>
            </a:r>
            <a:r>
              <a:rPr lang="de-DE" sz="1200" b="0" kern="1200" baseline="0" dirty="0" smtClean="0">
                <a:solidFill>
                  <a:schemeClr val="tx1"/>
                </a:solidFill>
                <a:effectLst/>
                <a:latin typeface="Times New Roman" pitchFamily="18" charset="0"/>
                <a:ea typeface="ＭＳ Ｐゴシック" charset="-128"/>
                <a:cs typeface="ＭＳ Ｐゴシック" charset="-128"/>
              </a:rPr>
              <a:t> </a:t>
            </a:r>
            <a:r>
              <a:rPr lang="de-DE" sz="1200" b="0" kern="1200" baseline="0" dirty="0" err="1" smtClean="0">
                <a:solidFill>
                  <a:schemeClr val="tx1"/>
                </a:solidFill>
                <a:effectLst/>
                <a:latin typeface="Times New Roman" pitchFamily="18" charset="0"/>
                <a:ea typeface="ＭＳ Ｐゴシック" charset="-128"/>
                <a:cs typeface="ＭＳ Ｐゴシック" charset="-128"/>
              </a:rPr>
              <a:t>support</a:t>
            </a:r>
            <a:r>
              <a:rPr lang="de-DE" sz="1200" b="0" kern="1200" baseline="0" dirty="0" smtClean="0">
                <a:solidFill>
                  <a:schemeClr val="tx1"/>
                </a:solidFill>
                <a:effectLst/>
                <a:latin typeface="Times New Roman" pitchFamily="18" charset="0"/>
                <a:ea typeface="ＭＳ Ｐゴシック" charset="-128"/>
                <a:cs typeface="ＭＳ Ｐゴシック" charset="-128"/>
              </a:rPr>
              <a:t> </a:t>
            </a:r>
            <a:r>
              <a:rPr lang="de-DE" sz="1200" b="0" kern="1200" baseline="0" dirty="0" err="1" smtClean="0">
                <a:solidFill>
                  <a:schemeClr val="tx1"/>
                </a:solidFill>
                <a:effectLst/>
                <a:latin typeface="Times New Roman" pitchFamily="18" charset="0"/>
                <a:ea typeface="ＭＳ Ｐゴシック" charset="-128"/>
                <a:cs typeface="ＭＳ Ｐゴシック" charset="-128"/>
              </a:rPr>
              <a:t>for</a:t>
            </a:r>
            <a:r>
              <a:rPr lang="de-DE" sz="1200" b="0" kern="1200" baseline="0" dirty="0" smtClean="0">
                <a:solidFill>
                  <a:schemeClr val="tx1"/>
                </a:solidFill>
                <a:effectLst/>
                <a:latin typeface="Times New Roman" pitchFamily="18" charset="0"/>
                <a:ea typeface="ＭＳ Ｐゴシック" charset="-128"/>
                <a:cs typeface="ＭＳ Ｐゴシック" charset="-128"/>
              </a:rPr>
              <a:t> </a:t>
            </a:r>
            <a:r>
              <a:rPr lang="de-DE" sz="1200" b="0" kern="1200" baseline="0" dirty="0" err="1" smtClean="0">
                <a:solidFill>
                  <a:schemeClr val="tx1"/>
                </a:solidFill>
                <a:effectLst/>
                <a:latin typeface="Times New Roman" pitchFamily="18" charset="0"/>
                <a:ea typeface="ＭＳ Ｐゴシック" charset="-128"/>
                <a:cs typeface="ＭＳ Ｐゴシック" charset="-128"/>
              </a:rPr>
              <a:t>mandatory</a:t>
            </a:r>
            <a:r>
              <a:rPr lang="de-DE" sz="1200" b="0" kern="1200" baseline="0" dirty="0" smtClean="0">
                <a:solidFill>
                  <a:schemeClr val="tx1"/>
                </a:solidFill>
                <a:effectLst/>
                <a:latin typeface="Times New Roman" pitchFamily="18" charset="0"/>
                <a:ea typeface="ＭＳ Ｐゴシック" charset="-128"/>
                <a:cs typeface="ＭＳ Ｐゴシック" charset="-128"/>
              </a:rPr>
              <a:t> </a:t>
            </a:r>
            <a:r>
              <a:rPr lang="de-DE" sz="1200" b="0" kern="1200" baseline="0" dirty="0" err="1" smtClean="0">
                <a:solidFill>
                  <a:schemeClr val="tx1"/>
                </a:solidFill>
                <a:effectLst/>
                <a:latin typeface="Times New Roman" pitchFamily="18" charset="0"/>
                <a:ea typeface="ＭＳ Ｐゴシック" charset="-128"/>
                <a:cs typeface="ＭＳ Ｐゴシック" charset="-128"/>
              </a:rPr>
              <a:t>energy</a:t>
            </a:r>
            <a:r>
              <a:rPr lang="de-DE" sz="1200" b="0" kern="1200" baseline="0" dirty="0" smtClean="0">
                <a:solidFill>
                  <a:schemeClr val="tx1"/>
                </a:solidFill>
                <a:effectLst/>
                <a:latin typeface="Times New Roman" pitchFamily="18" charset="0"/>
                <a:ea typeface="ＭＳ Ｐゴシック" charset="-128"/>
                <a:cs typeface="ＭＳ Ｐゴシック" charset="-128"/>
              </a:rPr>
              <a:t> </a:t>
            </a:r>
            <a:r>
              <a:rPr lang="de-DE" sz="1200" b="0" kern="1200" baseline="0" dirty="0" err="1" smtClean="0">
                <a:solidFill>
                  <a:schemeClr val="tx1"/>
                </a:solidFill>
                <a:effectLst/>
                <a:latin typeface="Times New Roman" pitchFamily="18" charset="0"/>
                <a:ea typeface="ＭＳ Ｐゴシック" charset="-128"/>
                <a:cs typeface="ＭＳ Ｐゴシック" charset="-128"/>
              </a:rPr>
              <a:t>certification</a:t>
            </a:r>
            <a:r>
              <a:rPr lang="de-DE" sz="1200" b="0" kern="1200" baseline="0" dirty="0" smtClean="0">
                <a:solidFill>
                  <a:schemeClr val="tx1"/>
                </a:solidFill>
                <a:effectLst/>
                <a:latin typeface="Times New Roman" pitchFamily="18" charset="0"/>
                <a:ea typeface="ＭＳ Ｐゴシック" charset="-128"/>
                <a:cs typeface="ＭＳ Ｐゴシック" charset="-128"/>
              </a:rPr>
              <a:t> </a:t>
            </a:r>
            <a:r>
              <a:rPr lang="de-DE" sz="1200" b="0" kern="1200" baseline="0" dirty="0" err="1" smtClean="0">
                <a:solidFill>
                  <a:schemeClr val="tx1"/>
                </a:solidFill>
                <a:effectLst/>
                <a:latin typeface="Times New Roman" pitchFamily="18" charset="0"/>
                <a:ea typeface="ＭＳ Ｐゴシック" charset="-128"/>
                <a:cs typeface="ＭＳ Ｐゴシック" charset="-128"/>
              </a:rPr>
              <a:t>of</a:t>
            </a:r>
            <a:r>
              <a:rPr lang="de-DE" sz="1200" b="0" kern="1200" baseline="0" dirty="0" smtClean="0">
                <a:solidFill>
                  <a:schemeClr val="tx1"/>
                </a:solidFill>
                <a:effectLst/>
                <a:latin typeface="Times New Roman" pitchFamily="18" charset="0"/>
                <a:ea typeface="ＭＳ Ｐゴシック" charset="-128"/>
                <a:cs typeface="ＭＳ Ｐゴシック" charset="-128"/>
              </a:rPr>
              <a:t> </a:t>
            </a:r>
            <a:r>
              <a:rPr lang="de-DE" sz="1200" b="0" kern="1200" baseline="0" dirty="0" err="1" smtClean="0">
                <a:solidFill>
                  <a:schemeClr val="tx1"/>
                </a:solidFill>
                <a:effectLst/>
                <a:latin typeface="Times New Roman" pitchFamily="18" charset="0"/>
                <a:ea typeface="ＭＳ Ｐゴシック" charset="-128"/>
                <a:cs typeface="ＭＳ Ｐゴシック" charset="-128"/>
              </a:rPr>
              <a:t>buildings</a:t>
            </a:r>
            <a:r>
              <a:rPr lang="de-DE" sz="1200" b="0" kern="1200" baseline="0" dirty="0" smtClean="0">
                <a:solidFill>
                  <a:schemeClr val="tx1"/>
                </a:solidFill>
                <a:effectLst/>
                <a:latin typeface="Times New Roman" pitchFamily="18" charset="0"/>
                <a:ea typeface="ＭＳ Ｐゴシック" charset="-128"/>
                <a:cs typeface="ＭＳ Ｐゴシック" charset="-128"/>
              </a:rPr>
              <a:t> </a:t>
            </a:r>
            <a:r>
              <a:rPr lang="de-DE" sz="1200" b="0" kern="1200" baseline="0" dirty="0" err="1" smtClean="0">
                <a:solidFill>
                  <a:schemeClr val="tx1"/>
                </a:solidFill>
                <a:effectLst/>
                <a:latin typeface="Times New Roman" pitchFamily="18" charset="0"/>
                <a:ea typeface="ＭＳ Ｐゴシック" charset="-128"/>
                <a:cs typeface="ＭＳ Ｐゴシック" charset="-128"/>
              </a:rPr>
              <a:t>at</a:t>
            </a:r>
            <a:r>
              <a:rPr lang="de-DE" sz="1200" b="0" kern="1200" baseline="0" dirty="0" smtClean="0">
                <a:solidFill>
                  <a:schemeClr val="tx1"/>
                </a:solidFill>
                <a:effectLst/>
                <a:latin typeface="Times New Roman" pitchFamily="18" charset="0"/>
                <a:ea typeface="ＭＳ Ｐゴシック" charset="-128"/>
                <a:cs typeface="ＭＳ Ｐゴシック" charset="-128"/>
              </a:rPr>
              <a:t> </a:t>
            </a:r>
            <a:r>
              <a:rPr lang="de-DE" sz="1200" b="0" kern="1200" baseline="0" dirty="0" err="1" smtClean="0">
                <a:solidFill>
                  <a:schemeClr val="tx1"/>
                </a:solidFill>
                <a:effectLst/>
                <a:latin typeface="Times New Roman" pitchFamily="18" charset="0"/>
                <a:ea typeface="ＭＳ Ｐゴシック" charset="-128"/>
                <a:cs typeface="ＭＳ Ｐゴシック" charset="-128"/>
              </a:rPr>
              <a:t>the</a:t>
            </a:r>
            <a:r>
              <a:rPr lang="de-DE" sz="1200" b="0" kern="1200" baseline="0" dirty="0" smtClean="0">
                <a:solidFill>
                  <a:schemeClr val="tx1"/>
                </a:solidFill>
                <a:effectLst/>
                <a:latin typeface="Times New Roman" pitchFamily="18" charset="0"/>
                <a:ea typeface="ＭＳ Ｐゴシック" charset="-128"/>
                <a:cs typeface="ＭＳ Ｐゴシック" charset="-128"/>
              </a:rPr>
              <a:t> time </a:t>
            </a:r>
            <a:r>
              <a:rPr lang="de-DE" sz="1200" b="0" kern="1200" baseline="0" dirty="0" err="1" smtClean="0">
                <a:solidFill>
                  <a:schemeClr val="tx1"/>
                </a:solidFill>
                <a:effectLst/>
                <a:latin typeface="Times New Roman" pitchFamily="18" charset="0"/>
                <a:ea typeface="ＭＳ Ｐゴシック" charset="-128"/>
                <a:cs typeface="ＭＳ Ｐゴシック" charset="-128"/>
              </a:rPr>
              <a:t>of</a:t>
            </a:r>
            <a:r>
              <a:rPr lang="de-DE" sz="1200" b="0" kern="1200" baseline="0" dirty="0" smtClean="0">
                <a:solidFill>
                  <a:schemeClr val="tx1"/>
                </a:solidFill>
                <a:effectLst/>
                <a:latin typeface="Times New Roman" pitchFamily="18" charset="0"/>
                <a:ea typeface="ＭＳ Ｐゴシック" charset="-128"/>
                <a:cs typeface="ＭＳ Ｐゴシック" charset="-128"/>
              </a:rPr>
              <a:t> </a:t>
            </a:r>
            <a:r>
              <a:rPr lang="de-DE" sz="1200" b="0" kern="1200" baseline="0" dirty="0" err="1" smtClean="0">
                <a:solidFill>
                  <a:schemeClr val="tx1"/>
                </a:solidFill>
                <a:effectLst/>
                <a:latin typeface="Times New Roman" pitchFamily="18" charset="0"/>
                <a:ea typeface="ＭＳ Ｐゴシック" charset="-128"/>
                <a:cs typeface="ＭＳ Ｐゴシック" charset="-128"/>
              </a:rPr>
              <a:t>purchase</a:t>
            </a:r>
            <a:r>
              <a:rPr lang="de-DE" sz="1200" b="0" kern="1200" baseline="0" dirty="0" smtClean="0">
                <a:solidFill>
                  <a:schemeClr val="tx1"/>
                </a:solidFill>
                <a:effectLst/>
                <a:latin typeface="Times New Roman" pitchFamily="18" charset="0"/>
                <a:ea typeface="ＭＳ Ｐゴシック" charset="-128"/>
                <a:cs typeface="ＭＳ Ｐゴシック" charset="-128"/>
              </a:rPr>
              <a:t>. </a:t>
            </a:r>
            <a:r>
              <a:rPr lang="de-DE" sz="1200" b="0" kern="1200" baseline="0" dirty="0" err="1" smtClean="0">
                <a:solidFill>
                  <a:schemeClr val="tx1"/>
                </a:solidFill>
                <a:effectLst/>
                <a:latin typeface="Times New Roman" pitchFamily="18" charset="0"/>
                <a:ea typeface="ＭＳ Ｐゴシック" charset="-128"/>
                <a:cs typeface="ＭＳ Ｐゴシック" charset="-128"/>
              </a:rPr>
              <a:t>Compared</a:t>
            </a:r>
            <a:r>
              <a:rPr lang="de-DE" sz="1200" b="0" kern="1200" baseline="0" dirty="0" smtClean="0">
                <a:solidFill>
                  <a:schemeClr val="tx1"/>
                </a:solidFill>
                <a:effectLst/>
                <a:latin typeface="Times New Roman" pitchFamily="18" charset="0"/>
                <a:ea typeface="ＭＳ Ｐゴシック" charset="-128"/>
                <a:cs typeface="ＭＳ Ｐゴシック" charset="-128"/>
              </a:rPr>
              <a:t> </a:t>
            </a:r>
            <a:r>
              <a:rPr lang="de-DE" sz="1200" b="0" kern="1200" baseline="0" dirty="0" err="1" smtClean="0">
                <a:solidFill>
                  <a:schemeClr val="tx1"/>
                </a:solidFill>
                <a:effectLst/>
                <a:latin typeface="Times New Roman" pitchFamily="18" charset="0"/>
                <a:ea typeface="ＭＳ Ｐゴシック" charset="-128"/>
                <a:cs typeface="ＭＳ Ｐゴシック" charset="-128"/>
              </a:rPr>
              <a:t>to</a:t>
            </a:r>
            <a:r>
              <a:rPr lang="de-DE" sz="1200" b="0" kern="1200" baseline="0" dirty="0" smtClean="0">
                <a:solidFill>
                  <a:schemeClr val="tx1"/>
                </a:solidFill>
                <a:effectLst/>
                <a:latin typeface="Times New Roman" pitchFamily="18" charset="0"/>
                <a:ea typeface="ＭＳ Ｐゴシック" charset="-128"/>
                <a:cs typeface="ＭＳ Ｐゴシック" charset="-128"/>
              </a:rPr>
              <a:t> last </a:t>
            </a:r>
            <a:r>
              <a:rPr lang="de-DE" sz="1200" b="0" kern="1200" baseline="0" dirty="0" err="1" smtClean="0">
                <a:solidFill>
                  <a:schemeClr val="tx1"/>
                </a:solidFill>
                <a:effectLst/>
                <a:latin typeface="Times New Roman" pitchFamily="18" charset="0"/>
                <a:ea typeface="ＭＳ Ｐゴシック" charset="-128"/>
                <a:cs typeface="ＭＳ Ｐゴシック" charset="-128"/>
              </a:rPr>
              <a:t>year</a:t>
            </a:r>
            <a:r>
              <a:rPr lang="de-DE" sz="1200" b="0" kern="1200" baseline="0" dirty="0" smtClean="0">
                <a:solidFill>
                  <a:schemeClr val="tx1"/>
                </a:solidFill>
                <a:effectLst/>
                <a:latin typeface="Times New Roman" pitchFamily="18" charset="0"/>
                <a:ea typeface="ＭＳ Ｐゴシック" charset="-128"/>
                <a:cs typeface="ＭＳ Ｐゴシック" charset="-128"/>
              </a:rPr>
              <a:t>, </a:t>
            </a:r>
            <a:r>
              <a:rPr lang="de-DE" sz="1200" b="0" kern="1200" baseline="0" dirty="0" err="1" smtClean="0">
                <a:solidFill>
                  <a:schemeClr val="tx1"/>
                </a:solidFill>
                <a:effectLst/>
                <a:latin typeface="Times New Roman" pitchFamily="18" charset="0"/>
                <a:ea typeface="ＭＳ Ｐゴシック" charset="-128"/>
                <a:cs typeface="ＭＳ Ｐゴシック" charset="-128"/>
              </a:rPr>
              <a:t>this</a:t>
            </a:r>
            <a:r>
              <a:rPr lang="de-DE" sz="1200" b="0" kern="1200" baseline="0" dirty="0" smtClean="0">
                <a:solidFill>
                  <a:schemeClr val="tx1"/>
                </a:solidFill>
                <a:effectLst/>
                <a:latin typeface="Times New Roman" pitchFamily="18" charset="0"/>
                <a:ea typeface="ＭＳ Ｐゴシック" charset="-128"/>
                <a:cs typeface="ＭＳ Ｐゴシック" charset="-128"/>
              </a:rPr>
              <a:t> </a:t>
            </a:r>
            <a:r>
              <a:rPr lang="de-DE" sz="1200" b="0" kern="1200" baseline="0" dirty="0" err="1" smtClean="0">
                <a:solidFill>
                  <a:schemeClr val="tx1"/>
                </a:solidFill>
                <a:effectLst/>
                <a:latin typeface="Times New Roman" pitchFamily="18" charset="0"/>
                <a:ea typeface="ＭＳ Ｐゴシック" charset="-128"/>
                <a:cs typeface="ＭＳ Ｐゴシック" charset="-128"/>
              </a:rPr>
              <a:t>support</a:t>
            </a:r>
            <a:r>
              <a:rPr lang="de-DE" sz="1200" b="0" kern="1200" baseline="0" dirty="0" smtClean="0">
                <a:solidFill>
                  <a:schemeClr val="tx1"/>
                </a:solidFill>
                <a:effectLst/>
                <a:latin typeface="Times New Roman" pitchFamily="18" charset="0"/>
                <a:ea typeface="ＭＳ Ｐゴシック" charset="-128"/>
                <a:cs typeface="ＭＳ Ｐゴシック" charset="-128"/>
              </a:rPr>
              <a:t> </a:t>
            </a:r>
            <a:r>
              <a:rPr lang="de-DE" sz="1200" b="0" kern="1200" baseline="0" dirty="0" err="1" smtClean="0">
                <a:solidFill>
                  <a:schemeClr val="tx1"/>
                </a:solidFill>
                <a:effectLst/>
                <a:latin typeface="Times New Roman" pitchFamily="18" charset="0"/>
                <a:ea typeface="ＭＳ Ｐゴシック" charset="-128"/>
                <a:cs typeface="ＭＳ Ｐゴシック" charset="-128"/>
              </a:rPr>
              <a:t>for</a:t>
            </a:r>
            <a:r>
              <a:rPr lang="de-DE" sz="1200" b="0" kern="1200" baseline="0" dirty="0" smtClean="0">
                <a:solidFill>
                  <a:schemeClr val="tx1"/>
                </a:solidFill>
                <a:effectLst/>
                <a:latin typeface="Times New Roman" pitchFamily="18" charset="0"/>
                <a:ea typeface="ＭＳ Ｐゴシック" charset="-128"/>
                <a:cs typeface="ＭＳ Ｐゴシック" charset="-128"/>
              </a:rPr>
              <a:t> </a:t>
            </a:r>
            <a:r>
              <a:rPr lang="de-DE" sz="1200" b="0" kern="1200" baseline="0" dirty="0" err="1" smtClean="0">
                <a:solidFill>
                  <a:schemeClr val="tx1"/>
                </a:solidFill>
                <a:effectLst/>
                <a:latin typeface="Times New Roman" pitchFamily="18" charset="0"/>
                <a:ea typeface="ＭＳ Ｐゴシック" charset="-128"/>
                <a:cs typeface="ＭＳ Ｐゴシック" charset="-128"/>
              </a:rPr>
              <a:t>mandatory</a:t>
            </a:r>
            <a:r>
              <a:rPr lang="de-DE" sz="1200" b="0" kern="1200" baseline="0" dirty="0" smtClean="0">
                <a:solidFill>
                  <a:schemeClr val="tx1"/>
                </a:solidFill>
                <a:effectLst/>
                <a:latin typeface="Times New Roman" pitchFamily="18" charset="0"/>
                <a:ea typeface="ＭＳ Ｐゴシック" charset="-128"/>
                <a:cs typeface="ＭＳ Ｐゴシック" charset="-128"/>
              </a:rPr>
              <a:t> </a:t>
            </a:r>
            <a:r>
              <a:rPr lang="de-DE" sz="1200" b="0" kern="1200" baseline="0" dirty="0" err="1" smtClean="0">
                <a:solidFill>
                  <a:schemeClr val="tx1"/>
                </a:solidFill>
                <a:effectLst/>
                <a:latin typeface="Times New Roman" pitchFamily="18" charset="0"/>
                <a:ea typeface="ＭＳ Ｐゴシック" charset="-128"/>
                <a:cs typeface="ＭＳ Ｐゴシック" charset="-128"/>
              </a:rPr>
              <a:t>certification</a:t>
            </a:r>
            <a:r>
              <a:rPr lang="de-DE" sz="1200" b="0" kern="1200" baseline="0" dirty="0" smtClean="0">
                <a:solidFill>
                  <a:schemeClr val="tx1"/>
                </a:solidFill>
                <a:effectLst/>
                <a:latin typeface="Times New Roman" pitchFamily="18" charset="0"/>
                <a:ea typeface="ＭＳ Ｐゴシック" charset="-128"/>
                <a:cs typeface="ＭＳ Ｐゴシック" charset="-128"/>
              </a:rPr>
              <a:t> </a:t>
            </a:r>
            <a:r>
              <a:rPr lang="de-DE" sz="1200" b="0" kern="1200" baseline="0" dirty="0" err="1" smtClean="0">
                <a:solidFill>
                  <a:schemeClr val="tx1"/>
                </a:solidFill>
                <a:effectLst/>
                <a:latin typeface="Times New Roman" pitchFamily="18" charset="0"/>
                <a:ea typeface="ＭＳ Ｐゴシック" charset="-128"/>
                <a:cs typeface="ＭＳ Ｐゴシック" charset="-128"/>
              </a:rPr>
              <a:t>has</a:t>
            </a:r>
            <a:r>
              <a:rPr lang="de-DE" sz="1200" b="0" kern="1200" baseline="0" dirty="0" smtClean="0">
                <a:solidFill>
                  <a:schemeClr val="tx1"/>
                </a:solidFill>
                <a:effectLst/>
                <a:latin typeface="Times New Roman" pitchFamily="18" charset="0"/>
                <a:ea typeface="ＭＳ Ｐゴシック" charset="-128"/>
                <a:cs typeface="ＭＳ Ｐゴシック" charset="-128"/>
              </a:rPr>
              <a:t> </a:t>
            </a:r>
            <a:r>
              <a:rPr lang="de-DE" sz="1200" b="0" kern="1200" baseline="0" dirty="0" err="1" smtClean="0">
                <a:solidFill>
                  <a:schemeClr val="tx1"/>
                </a:solidFill>
                <a:effectLst/>
                <a:latin typeface="Times New Roman" pitchFamily="18" charset="0"/>
                <a:ea typeface="ＭＳ Ｐゴシック" charset="-128"/>
                <a:cs typeface="ＭＳ Ｐゴシック" charset="-128"/>
              </a:rPr>
              <a:t>increased</a:t>
            </a:r>
            <a:r>
              <a:rPr lang="de-DE" sz="1200" b="0" kern="1200" baseline="0" dirty="0" smtClean="0">
                <a:solidFill>
                  <a:schemeClr val="tx1"/>
                </a:solidFill>
                <a:effectLst/>
                <a:latin typeface="Times New Roman" pitchFamily="18" charset="0"/>
                <a:ea typeface="ＭＳ Ｐゴシック" charset="-128"/>
                <a:cs typeface="ＭＳ Ｐゴシック" charset="-128"/>
              </a:rPr>
              <a:t> </a:t>
            </a:r>
            <a:r>
              <a:rPr lang="de-DE" sz="1200" b="0" kern="1200" baseline="0" dirty="0" err="1" smtClean="0">
                <a:solidFill>
                  <a:schemeClr val="tx1"/>
                </a:solidFill>
                <a:effectLst/>
                <a:latin typeface="Times New Roman" pitchFamily="18" charset="0"/>
                <a:ea typeface="ＭＳ Ｐゴシック" charset="-128"/>
                <a:cs typeface="ＭＳ Ｐゴシック" charset="-128"/>
              </a:rPr>
              <a:t>by</a:t>
            </a:r>
            <a:r>
              <a:rPr lang="de-DE" sz="1200" b="0" kern="1200" baseline="0" dirty="0" smtClean="0">
                <a:solidFill>
                  <a:schemeClr val="tx1"/>
                </a:solidFill>
                <a:effectLst/>
                <a:latin typeface="Times New Roman" pitchFamily="18" charset="0"/>
                <a:ea typeface="ＭＳ Ｐゴシック" charset="-128"/>
                <a:cs typeface="ＭＳ Ｐゴシック" charset="-128"/>
              </a:rPr>
              <a:t> 6%. </a:t>
            </a:r>
            <a:r>
              <a:rPr lang="en-US" dirty="0" smtClean="0"/>
              <a:t>This support for mandatory certification is higher among renters (66%), who may see building ratings as helping them pay less for energy, than among owners (50%). </a:t>
            </a: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5988" y="515938"/>
            <a:ext cx="5026025" cy="3768725"/>
          </a:xfrm>
          <a:ln/>
        </p:spPr>
      </p:sp>
      <p:sp>
        <p:nvSpPr>
          <p:cNvPr id="717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sz="1200" b="0" kern="1200" baseline="0" dirty="0" err="1" smtClean="0">
                <a:solidFill>
                  <a:schemeClr val="tx1"/>
                </a:solidFill>
                <a:effectLst/>
                <a:latin typeface="Times New Roman" pitchFamily="18" charset="0"/>
                <a:ea typeface="ＭＳ Ｐゴシック" charset="-128"/>
                <a:cs typeface="ＭＳ Ｐゴシック" charset="-128"/>
              </a:rPr>
              <a:t>According</a:t>
            </a:r>
            <a:r>
              <a:rPr lang="de-DE" sz="1200" b="0" kern="1200" baseline="0" dirty="0" smtClean="0">
                <a:solidFill>
                  <a:schemeClr val="tx1"/>
                </a:solidFill>
                <a:effectLst/>
                <a:latin typeface="Times New Roman" pitchFamily="18" charset="0"/>
                <a:ea typeface="ＭＳ Ｐゴシック" charset="-128"/>
                <a:cs typeface="ＭＳ Ｐゴシック" charset="-128"/>
              </a:rPr>
              <a:t> </a:t>
            </a:r>
            <a:r>
              <a:rPr lang="de-DE" sz="1200" b="0" kern="1200" baseline="0" dirty="0" err="1" smtClean="0">
                <a:solidFill>
                  <a:schemeClr val="tx1"/>
                </a:solidFill>
                <a:effectLst/>
                <a:latin typeface="Times New Roman" pitchFamily="18" charset="0"/>
                <a:ea typeface="ＭＳ Ｐゴシック" charset="-128"/>
                <a:cs typeface="ＭＳ Ｐゴシック" charset="-128"/>
              </a:rPr>
              <a:t>to</a:t>
            </a:r>
            <a:r>
              <a:rPr lang="de-DE" sz="1200" b="0" kern="1200" baseline="0" dirty="0" smtClean="0">
                <a:solidFill>
                  <a:schemeClr val="tx1"/>
                </a:solidFill>
                <a:effectLst/>
                <a:latin typeface="Times New Roman" pitchFamily="18" charset="0"/>
                <a:ea typeface="ＭＳ Ｐゴシック" charset="-128"/>
                <a:cs typeface="ＭＳ Ｐゴシック" charset="-128"/>
              </a:rPr>
              <a:t> </a:t>
            </a:r>
            <a:r>
              <a:rPr lang="de-DE" sz="1200" b="0" kern="1200" baseline="0" dirty="0" err="1" smtClean="0">
                <a:solidFill>
                  <a:schemeClr val="tx1"/>
                </a:solidFill>
                <a:effectLst/>
                <a:latin typeface="Times New Roman" pitchFamily="18" charset="0"/>
                <a:ea typeface="ＭＳ Ｐゴシック" charset="-128"/>
                <a:cs typeface="ＭＳ Ｐゴシック" charset="-128"/>
              </a:rPr>
              <a:t>our</a:t>
            </a:r>
            <a:r>
              <a:rPr lang="de-DE" sz="1200" b="0" kern="1200" baseline="0" dirty="0" smtClean="0">
                <a:solidFill>
                  <a:schemeClr val="tx1"/>
                </a:solidFill>
                <a:effectLst/>
                <a:latin typeface="Times New Roman" pitchFamily="18" charset="0"/>
                <a:ea typeface="ＭＳ Ｐゴシック" charset="-128"/>
                <a:cs typeface="ＭＳ Ｐゴシック" charset="-128"/>
              </a:rPr>
              <a:t> </a:t>
            </a:r>
            <a:r>
              <a:rPr lang="de-DE" sz="1200" b="0" kern="1200" baseline="0" dirty="0" err="1" smtClean="0">
                <a:solidFill>
                  <a:schemeClr val="tx1"/>
                </a:solidFill>
                <a:effectLst/>
                <a:latin typeface="Times New Roman" pitchFamily="18" charset="0"/>
                <a:ea typeface="ＭＳ Ｐゴシック" charset="-128"/>
                <a:cs typeface="ＭＳ Ｐゴシック" charset="-128"/>
              </a:rPr>
              <a:t>survey</a:t>
            </a:r>
            <a:r>
              <a:rPr lang="de-DE" sz="1200" b="0" kern="1200" baseline="0" dirty="0" smtClean="0">
                <a:solidFill>
                  <a:schemeClr val="tx1"/>
                </a:solidFill>
                <a:effectLst/>
                <a:latin typeface="Times New Roman" pitchFamily="18" charset="0"/>
                <a:ea typeface="ＭＳ Ｐゴシック" charset="-128"/>
                <a:cs typeface="ＭＳ Ｐゴシック" charset="-128"/>
              </a:rPr>
              <a:t>, </a:t>
            </a:r>
            <a:r>
              <a:rPr lang="de-DE" sz="1200" b="0" kern="1200" baseline="0" dirty="0" err="1" smtClean="0">
                <a:solidFill>
                  <a:schemeClr val="tx1"/>
                </a:solidFill>
                <a:effectLst/>
                <a:latin typeface="Times New Roman" pitchFamily="18" charset="0"/>
                <a:ea typeface="ＭＳ Ｐゴシック" charset="-128"/>
                <a:cs typeface="ＭＳ Ｐゴシック" charset="-128"/>
              </a:rPr>
              <a:t>respondents</a:t>
            </a:r>
            <a:r>
              <a:rPr lang="de-DE" sz="1200" b="0" kern="1200" baseline="0" dirty="0" smtClean="0">
                <a:solidFill>
                  <a:schemeClr val="tx1"/>
                </a:solidFill>
                <a:effectLst/>
                <a:latin typeface="Times New Roman" pitchFamily="18" charset="0"/>
                <a:ea typeface="ＭＳ Ｐゴシック" charset="-128"/>
                <a:cs typeface="ＭＳ Ｐゴシック" charset="-128"/>
              </a:rPr>
              <a:t> </a:t>
            </a:r>
            <a:r>
              <a:rPr lang="de-DE" sz="1200" b="0" kern="1200" baseline="0" dirty="0" err="1" smtClean="0">
                <a:solidFill>
                  <a:schemeClr val="tx1"/>
                </a:solidFill>
                <a:effectLst/>
                <a:latin typeface="Times New Roman" pitchFamily="18" charset="0"/>
                <a:ea typeface="ＭＳ Ｐゴシック" charset="-128"/>
                <a:cs typeface="ＭＳ Ｐゴシック" charset="-128"/>
              </a:rPr>
              <a:t>show</a:t>
            </a:r>
            <a:r>
              <a:rPr lang="de-DE" sz="1200" b="0" kern="1200" baseline="0" dirty="0" smtClean="0">
                <a:solidFill>
                  <a:schemeClr val="tx1"/>
                </a:solidFill>
                <a:effectLst/>
                <a:latin typeface="Times New Roman" pitchFamily="18" charset="0"/>
                <a:ea typeface="ＭＳ Ｐゴシック" charset="-128"/>
                <a:cs typeface="ＭＳ Ｐゴシック" charset="-128"/>
              </a:rPr>
              <a:t> a </a:t>
            </a:r>
            <a:r>
              <a:rPr lang="de-DE" sz="1200" b="0" kern="1200" baseline="0" dirty="0" err="1" smtClean="0">
                <a:solidFill>
                  <a:schemeClr val="tx1"/>
                </a:solidFill>
                <a:effectLst/>
                <a:latin typeface="Times New Roman" pitchFamily="18" charset="0"/>
                <a:ea typeface="ＭＳ Ｐゴシック" charset="-128"/>
                <a:cs typeface="ＭＳ Ｐゴシック" charset="-128"/>
              </a:rPr>
              <a:t>prevailing</a:t>
            </a:r>
            <a:r>
              <a:rPr lang="de-DE" sz="1200" b="0" kern="1200" baseline="0" dirty="0" smtClean="0">
                <a:solidFill>
                  <a:schemeClr val="tx1"/>
                </a:solidFill>
                <a:effectLst/>
                <a:latin typeface="Times New Roman" pitchFamily="18" charset="0"/>
                <a:ea typeface="ＭＳ Ｐゴシック" charset="-128"/>
                <a:cs typeface="ＭＳ Ｐゴシック" charset="-128"/>
              </a:rPr>
              <a:t> </a:t>
            </a:r>
            <a:r>
              <a:rPr lang="de-DE" sz="1200" b="0" kern="1200" baseline="0" dirty="0" err="1" smtClean="0">
                <a:solidFill>
                  <a:schemeClr val="tx1"/>
                </a:solidFill>
                <a:effectLst/>
                <a:latin typeface="Times New Roman" pitchFamily="18" charset="0"/>
                <a:ea typeface="ＭＳ Ｐゴシック" charset="-128"/>
                <a:cs typeface="ＭＳ Ｐゴシック" charset="-128"/>
              </a:rPr>
              <a:t>support</a:t>
            </a:r>
            <a:r>
              <a:rPr lang="de-DE" sz="1200" b="0" kern="1200" baseline="0" dirty="0" smtClean="0">
                <a:solidFill>
                  <a:schemeClr val="tx1"/>
                </a:solidFill>
                <a:effectLst/>
                <a:latin typeface="Times New Roman" pitchFamily="18" charset="0"/>
                <a:ea typeface="ＭＳ Ｐゴシック" charset="-128"/>
                <a:cs typeface="ＭＳ Ｐゴシック" charset="-128"/>
              </a:rPr>
              <a:t> </a:t>
            </a:r>
            <a:r>
              <a:rPr lang="de-DE" sz="1200" b="0" kern="1200" baseline="0" dirty="0" err="1" smtClean="0">
                <a:solidFill>
                  <a:schemeClr val="tx1"/>
                </a:solidFill>
                <a:effectLst/>
                <a:latin typeface="Times New Roman" pitchFamily="18" charset="0"/>
                <a:ea typeface="ＭＳ Ｐゴシック" charset="-128"/>
                <a:cs typeface="ＭＳ Ｐゴシック" charset="-128"/>
              </a:rPr>
              <a:t>for</a:t>
            </a:r>
            <a:r>
              <a:rPr lang="de-DE" sz="1200" b="0" kern="1200" baseline="0" dirty="0" smtClean="0">
                <a:solidFill>
                  <a:schemeClr val="tx1"/>
                </a:solidFill>
                <a:effectLst/>
                <a:latin typeface="Times New Roman" pitchFamily="18" charset="0"/>
                <a:ea typeface="ＭＳ Ｐゴシック" charset="-128"/>
                <a:cs typeface="ＭＳ Ｐゴシック" charset="-128"/>
              </a:rPr>
              <a:t> </a:t>
            </a:r>
            <a:r>
              <a:rPr lang="de-DE" sz="1200" b="0" kern="1200" baseline="0" dirty="0" err="1" smtClean="0">
                <a:solidFill>
                  <a:schemeClr val="tx1"/>
                </a:solidFill>
                <a:effectLst/>
                <a:latin typeface="Times New Roman" pitchFamily="18" charset="0"/>
                <a:ea typeface="ＭＳ Ｐゴシック" charset="-128"/>
                <a:cs typeface="ＭＳ Ｐゴシック" charset="-128"/>
              </a:rPr>
              <a:t>mandatory</a:t>
            </a:r>
            <a:r>
              <a:rPr lang="de-DE" sz="1200" b="0" kern="1200" baseline="0" dirty="0" smtClean="0">
                <a:solidFill>
                  <a:schemeClr val="tx1"/>
                </a:solidFill>
                <a:effectLst/>
                <a:latin typeface="Times New Roman" pitchFamily="18" charset="0"/>
                <a:ea typeface="ＭＳ Ｐゴシック" charset="-128"/>
                <a:cs typeface="ＭＳ Ｐゴシック" charset="-128"/>
              </a:rPr>
              <a:t> </a:t>
            </a:r>
            <a:r>
              <a:rPr lang="de-DE" sz="1200" b="0" kern="1200" baseline="0" dirty="0" err="1" smtClean="0">
                <a:solidFill>
                  <a:schemeClr val="tx1"/>
                </a:solidFill>
                <a:effectLst/>
                <a:latin typeface="Times New Roman" pitchFamily="18" charset="0"/>
                <a:ea typeface="ＭＳ Ｐゴシック" charset="-128"/>
                <a:cs typeface="ＭＳ Ｐゴシック" charset="-128"/>
              </a:rPr>
              <a:t>energy</a:t>
            </a:r>
            <a:r>
              <a:rPr lang="de-DE" sz="1200" b="0" kern="1200" baseline="0" dirty="0" smtClean="0">
                <a:solidFill>
                  <a:schemeClr val="tx1"/>
                </a:solidFill>
                <a:effectLst/>
                <a:latin typeface="Times New Roman" pitchFamily="18" charset="0"/>
                <a:ea typeface="ＭＳ Ｐゴシック" charset="-128"/>
                <a:cs typeface="ＭＳ Ｐゴシック" charset="-128"/>
              </a:rPr>
              <a:t> </a:t>
            </a:r>
            <a:r>
              <a:rPr lang="de-DE" sz="1200" b="0" kern="1200" baseline="0" dirty="0" err="1" smtClean="0">
                <a:solidFill>
                  <a:schemeClr val="tx1"/>
                </a:solidFill>
                <a:effectLst/>
                <a:latin typeface="Times New Roman" pitchFamily="18" charset="0"/>
                <a:ea typeface="ＭＳ Ｐゴシック" charset="-128"/>
                <a:cs typeface="ＭＳ Ｐゴシック" charset="-128"/>
              </a:rPr>
              <a:t>certification</a:t>
            </a:r>
            <a:r>
              <a:rPr lang="de-DE" sz="1200" b="0" kern="1200" baseline="0" dirty="0" smtClean="0">
                <a:solidFill>
                  <a:schemeClr val="tx1"/>
                </a:solidFill>
                <a:effectLst/>
                <a:latin typeface="Times New Roman" pitchFamily="18" charset="0"/>
                <a:ea typeface="ＭＳ Ｐゴシック" charset="-128"/>
                <a:cs typeface="ＭＳ Ｐゴシック" charset="-128"/>
              </a:rPr>
              <a:t> </a:t>
            </a:r>
            <a:r>
              <a:rPr lang="de-DE" sz="1200" b="0" kern="1200" baseline="0" dirty="0" err="1" smtClean="0">
                <a:solidFill>
                  <a:schemeClr val="tx1"/>
                </a:solidFill>
                <a:effectLst/>
                <a:latin typeface="Times New Roman" pitchFamily="18" charset="0"/>
                <a:ea typeface="ＭＳ Ｐゴシック" charset="-128"/>
                <a:cs typeface="ＭＳ Ｐゴシック" charset="-128"/>
              </a:rPr>
              <a:t>of</a:t>
            </a:r>
            <a:r>
              <a:rPr lang="de-DE" sz="1200" b="0" kern="1200" baseline="0" dirty="0" smtClean="0">
                <a:solidFill>
                  <a:schemeClr val="tx1"/>
                </a:solidFill>
                <a:effectLst/>
                <a:latin typeface="Times New Roman" pitchFamily="18" charset="0"/>
                <a:ea typeface="ＭＳ Ｐゴシック" charset="-128"/>
                <a:cs typeface="ＭＳ Ｐゴシック" charset="-128"/>
              </a:rPr>
              <a:t> </a:t>
            </a:r>
            <a:r>
              <a:rPr lang="de-DE" sz="1200" b="0" kern="1200" baseline="0" dirty="0" err="1" smtClean="0">
                <a:solidFill>
                  <a:schemeClr val="tx1"/>
                </a:solidFill>
                <a:effectLst/>
                <a:latin typeface="Times New Roman" pitchFamily="18" charset="0"/>
                <a:ea typeface="ＭＳ Ｐゴシック" charset="-128"/>
                <a:cs typeface="ＭＳ Ｐゴシック" charset="-128"/>
              </a:rPr>
              <a:t>buildings</a:t>
            </a:r>
            <a:r>
              <a:rPr lang="de-DE" sz="1200" b="0" kern="1200" baseline="0" dirty="0" smtClean="0">
                <a:solidFill>
                  <a:schemeClr val="tx1"/>
                </a:solidFill>
                <a:effectLst/>
                <a:latin typeface="Times New Roman" pitchFamily="18" charset="0"/>
                <a:ea typeface="ＭＳ Ｐゴシック" charset="-128"/>
                <a:cs typeface="ＭＳ Ｐゴシック" charset="-128"/>
              </a:rPr>
              <a:t> </a:t>
            </a:r>
            <a:r>
              <a:rPr lang="de-DE" sz="1200" b="0" kern="1200" baseline="0" dirty="0" err="1" smtClean="0">
                <a:solidFill>
                  <a:schemeClr val="tx1"/>
                </a:solidFill>
                <a:effectLst/>
                <a:latin typeface="Times New Roman" pitchFamily="18" charset="0"/>
                <a:ea typeface="ＭＳ Ｐゴシック" charset="-128"/>
                <a:cs typeface="ＭＳ Ｐゴシック" charset="-128"/>
              </a:rPr>
              <a:t>at</a:t>
            </a:r>
            <a:r>
              <a:rPr lang="de-DE" sz="1200" b="0" kern="1200" baseline="0" dirty="0" smtClean="0">
                <a:solidFill>
                  <a:schemeClr val="tx1"/>
                </a:solidFill>
                <a:effectLst/>
                <a:latin typeface="Times New Roman" pitchFamily="18" charset="0"/>
                <a:ea typeface="ＭＳ Ｐゴシック" charset="-128"/>
                <a:cs typeface="ＭＳ Ｐゴシック" charset="-128"/>
              </a:rPr>
              <a:t> </a:t>
            </a:r>
            <a:r>
              <a:rPr lang="de-DE" sz="1200" b="0" kern="1200" baseline="0" dirty="0" err="1" smtClean="0">
                <a:solidFill>
                  <a:schemeClr val="tx1"/>
                </a:solidFill>
                <a:effectLst/>
                <a:latin typeface="Times New Roman" pitchFamily="18" charset="0"/>
                <a:ea typeface="ＭＳ Ｐゴシック" charset="-128"/>
                <a:cs typeface="ＭＳ Ｐゴシック" charset="-128"/>
              </a:rPr>
              <a:t>the</a:t>
            </a:r>
            <a:r>
              <a:rPr lang="de-DE" sz="1200" b="0" kern="1200" baseline="0" dirty="0" smtClean="0">
                <a:solidFill>
                  <a:schemeClr val="tx1"/>
                </a:solidFill>
                <a:effectLst/>
                <a:latin typeface="Times New Roman" pitchFamily="18" charset="0"/>
                <a:ea typeface="ＭＳ Ｐゴシック" charset="-128"/>
                <a:cs typeface="ＭＳ Ｐゴシック" charset="-128"/>
              </a:rPr>
              <a:t> time </a:t>
            </a:r>
            <a:r>
              <a:rPr lang="de-DE" sz="1200" b="0" kern="1200" baseline="0" dirty="0" err="1" smtClean="0">
                <a:solidFill>
                  <a:schemeClr val="tx1"/>
                </a:solidFill>
                <a:effectLst/>
                <a:latin typeface="Times New Roman" pitchFamily="18" charset="0"/>
                <a:ea typeface="ＭＳ Ｐゴシック" charset="-128"/>
                <a:cs typeface="ＭＳ Ｐゴシック" charset="-128"/>
              </a:rPr>
              <a:t>of</a:t>
            </a:r>
            <a:r>
              <a:rPr lang="de-DE" sz="1200" b="0" kern="1200" baseline="0" dirty="0" smtClean="0">
                <a:solidFill>
                  <a:schemeClr val="tx1"/>
                </a:solidFill>
                <a:effectLst/>
                <a:latin typeface="Times New Roman" pitchFamily="18" charset="0"/>
                <a:ea typeface="ＭＳ Ｐゴシック" charset="-128"/>
                <a:cs typeface="ＭＳ Ｐゴシック" charset="-128"/>
              </a:rPr>
              <a:t> </a:t>
            </a:r>
            <a:r>
              <a:rPr lang="de-DE" sz="1200" b="0" kern="1200" baseline="0" dirty="0" err="1" smtClean="0">
                <a:solidFill>
                  <a:schemeClr val="tx1"/>
                </a:solidFill>
                <a:effectLst/>
                <a:latin typeface="Times New Roman" pitchFamily="18" charset="0"/>
                <a:ea typeface="ＭＳ Ｐゴシック" charset="-128"/>
                <a:cs typeface="ＭＳ Ｐゴシック" charset="-128"/>
              </a:rPr>
              <a:t>purchase</a:t>
            </a:r>
            <a:r>
              <a:rPr lang="de-DE" sz="1200" b="0" kern="1200" baseline="0" dirty="0" smtClean="0">
                <a:solidFill>
                  <a:schemeClr val="tx1"/>
                </a:solidFill>
                <a:effectLst/>
                <a:latin typeface="Times New Roman" pitchFamily="18" charset="0"/>
                <a:ea typeface="ＭＳ Ｐゴシック" charset="-128"/>
                <a:cs typeface="ＭＳ Ｐゴシック" charset="-128"/>
              </a:rPr>
              <a:t>. </a:t>
            </a:r>
            <a:r>
              <a:rPr lang="de-DE" sz="1200" b="0" kern="1200" baseline="0" dirty="0" err="1" smtClean="0">
                <a:solidFill>
                  <a:schemeClr val="tx1"/>
                </a:solidFill>
                <a:effectLst/>
                <a:latin typeface="Times New Roman" pitchFamily="18" charset="0"/>
                <a:ea typeface="ＭＳ Ｐゴシック" charset="-128"/>
                <a:cs typeface="ＭＳ Ｐゴシック" charset="-128"/>
              </a:rPr>
              <a:t>Compared</a:t>
            </a:r>
            <a:r>
              <a:rPr lang="de-DE" sz="1200" b="0" kern="1200" baseline="0" dirty="0" smtClean="0">
                <a:solidFill>
                  <a:schemeClr val="tx1"/>
                </a:solidFill>
                <a:effectLst/>
                <a:latin typeface="Times New Roman" pitchFamily="18" charset="0"/>
                <a:ea typeface="ＭＳ Ｐゴシック" charset="-128"/>
                <a:cs typeface="ＭＳ Ｐゴシック" charset="-128"/>
              </a:rPr>
              <a:t> </a:t>
            </a:r>
            <a:r>
              <a:rPr lang="de-DE" sz="1200" b="0" kern="1200" baseline="0" dirty="0" err="1" smtClean="0">
                <a:solidFill>
                  <a:schemeClr val="tx1"/>
                </a:solidFill>
                <a:effectLst/>
                <a:latin typeface="Times New Roman" pitchFamily="18" charset="0"/>
                <a:ea typeface="ＭＳ Ｐゴシック" charset="-128"/>
                <a:cs typeface="ＭＳ Ｐゴシック" charset="-128"/>
              </a:rPr>
              <a:t>to</a:t>
            </a:r>
            <a:r>
              <a:rPr lang="de-DE" sz="1200" b="0" kern="1200" baseline="0" dirty="0" smtClean="0">
                <a:solidFill>
                  <a:schemeClr val="tx1"/>
                </a:solidFill>
                <a:effectLst/>
                <a:latin typeface="Times New Roman" pitchFamily="18" charset="0"/>
                <a:ea typeface="ＭＳ Ｐゴシック" charset="-128"/>
                <a:cs typeface="ＭＳ Ｐゴシック" charset="-128"/>
              </a:rPr>
              <a:t> last </a:t>
            </a:r>
            <a:r>
              <a:rPr lang="de-DE" sz="1200" b="0" kern="1200" baseline="0" dirty="0" err="1" smtClean="0">
                <a:solidFill>
                  <a:schemeClr val="tx1"/>
                </a:solidFill>
                <a:effectLst/>
                <a:latin typeface="Times New Roman" pitchFamily="18" charset="0"/>
                <a:ea typeface="ＭＳ Ｐゴシック" charset="-128"/>
                <a:cs typeface="ＭＳ Ｐゴシック" charset="-128"/>
              </a:rPr>
              <a:t>year</a:t>
            </a:r>
            <a:r>
              <a:rPr lang="de-DE" sz="1200" b="0" kern="1200" baseline="0" dirty="0" smtClean="0">
                <a:solidFill>
                  <a:schemeClr val="tx1"/>
                </a:solidFill>
                <a:effectLst/>
                <a:latin typeface="Times New Roman" pitchFamily="18" charset="0"/>
                <a:ea typeface="ＭＳ Ｐゴシック" charset="-128"/>
                <a:cs typeface="ＭＳ Ｐゴシック" charset="-128"/>
              </a:rPr>
              <a:t>, </a:t>
            </a:r>
            <a:r>
              <a:rPr lang="de-DE" sz="1200" b="0" kern="1200" baseline="0" dirty="0" err="1" smtClean="0">
                <a:solidFill>
                  <a:schemeClr val="tx1"/>
                </a:solidFill>
                <a:effectLst/>
                <a:latin typeface="Times New Roman" pitchFamily="18" charset="0"/>
                <a:ea typeface="ＭＳ Ｐゴシック" charset="-128"/>
                <a:cs typeface="ＭＳ Ｐゴシック" charset="-128"/>
              </a:rPr>
              <a:t>this</a:t>
            </a:r>
            <a:r>
              <a:rPr lang="de-DE" sz="1200" b="0" kern="1200" baseline="0" dirty="0" smtClean="0">
                <a:solidFill>
                  <a:schemeClr val="tx1"/>
                </a:solidFill>
                <a:effectLst/>
                <a:latin typeface="Times New Roman" pitchFamily="18" charset="0"/>
                <a:ea typeface="ＭＳ Ｐゴシック" charset="-128"/>
                <a:cs typeface="ＭＳ Ｐゴシック" charset="-128"/>
              </a:rPr>
              <a:t> </a:t>
            </a:r>
            <a:r>
              <a:rPr lang="de-DE" sz="1200" b="0" kern="1200" baseline="0" dirty="0" err="1" smtClean="0">
                <a:solidFill>
                  <a:schemeClr val="tx1"/>
                </a:solidFill>
                <a:effectLst/>
                <a:latin typeface="Times New Roman" pitchFamily="18" charset="0"/>
                <a:ea typeface="ＭＳ Ｐゴシック" charset="-128"/>
                <a:cs typeface="ＭＳ Ｐゴシック" charset="-128"/>
              </a:rPr>
              <a:t>support</a:t>
            </a:r>
            <a:r>
              <a:rPr lang="de-DE" sz="1200" b="0" kern="1200" baseline="0" dirty="0" smtClean="0">
                <a:solidFill>
                  <a:schemeClr val="tx1"/>
                </a:solidFill>
                <a:effectLst/>
                <a:latin typeface="Times New Roman" pitchFamily="18" charset="0"/>
                <a:ea typeface="ＭＳ Ｐゴシック" charset="-128"/>
                <a:cs typeface="ＭＳ Ｐゴシック" charset="-128"/>
              </a:rPr>
              <a:t> </a:t>
            </a:r>
            <a:r>
              <a:rPr lang="de-DE" sz="1200" b="0" kern="1200" baseline="0" dirty="0" err="1" smtClean="0">
                <a:solidFill>
                  <a:schemeClr val="tx1"/>
                </a:solidFill>
                <a:effectLst/>
                <a:latin typeface="Times New Roman" pitchFamily="18" charset="0"/>
                <a:ea typeface="ＭＳ Ｐゴシック" charset="-128"/>
                <a:cs typeface="ＭＳ Ｐゴシック" charset="-128"/>
              </a:rPr>
              <a:t>for</a:t>
            </a:r>
            <a:r>
              <a:rPr lang="de-DE" sz="1200" b="0" kern="1200" baseline="0" dirty="0" smtClean="0">
                <a:solidFill>
                  <a:schemeClr val="tx1"/>
                </a:solidFill>
                <a:effectLst/>
                <a:latin typeface="Times New Roman" pitchFamily="18" charset="0"/>
                <a:ea typeface="ＭＳ Ｐゴシック" charset="-128"/>
                <a:cs typeface="ＭＳ Ｐゴシック" charset="-128"/>
              </a:rPr>
              <a:t> </a:t>
            </a:r>
            <a:r>
              <a:rPr lang="de-DE" sz="1200" b="0" kern="1200" baseline="0" dirty="0" err="1" smtClean="0">
                <a:solidFill>
                  <a:schemeClr val="tx1"/>
                </a:solidFill>
                <a:effectLst/>
                <a:latin typeface="Times New Roman" pitchFamily="18" charset="0"/>
                <a:ea typeface="ＭＳ Ｐゴシック" charset="-128"/>
                <a:cs typeface="ＭＳ Ｐゴシック" charset="-128"/>
              </a:rPr>
              <a:t>mandatory</a:t>
            </a:r>
            <a:r>
              <a:rPr lang="de-DE" sz="1200" b="0" kern="1200" baseline="0" dirty="0" smtClean="0">
                <a:solidFill>
                  <a:schemeClr val="tx1"/>
                </a:solidFill>
                <a:effectLst/>
                <a:latin typeface="Times New Roman" pitchFamily="18" charset="0"/>
                <a:ea typeface="ＭＳ Ｐゴシック" charset="-128"/>
                <a:cs typeface="ＭＳ Ｐゴシック" charset="-128"/>
              </a:rPr>
              <a:t> </a:t>
            </a:r>
            <a:r>
              <a:rPr lang="de-DE" sz="1200" b="0" kern="1200" baseline="0" dirty="0" err="1" smtClean="0">
                <a:solidFill>
                  <a:schemeClr val="tx1"/>
                </a:solidFill>
                <a:effectLst/>
                <a:latin typeface="Times New Roman" pitchFamily="18" charset="0"/>
                <a:ea typeface="ＭＳ Ｐゴシック" charset="-128"/>
                <a:cs typeface="ＭＳ Ｐゴシック" charset="-128"/>
              </a:rPr>
              <a:t>certification</a:t>
            </a:r>
            <a:r>
              <a:rPr lang="de-DE" sz="1200" b="0" kern="1200" baseline="0" dirty="0" smtClean="0">
                <a:solidFill>
                  <a:schemeClr val="tx1"/>
                </a:solidFill>
                <a:effectLst/>
                <a:latin typeface="Times New Roman" pitchFamily="18" charset="0"/>
                <a:ea typeface="ＭＳ Ｐゴシック" charset="-128"/>
                <a:cs typeface="ＭＳ Ｐゴシック" charset="-128"/>
              </a:rPr>
              <a:t> </a:t>
            </a:r>
            <a:r>
              <a:rPr lang="de-DE" sz="1200" b="0" kern="1200" baseline="0" dirty="0" err="1" smtClean="0">
                <a:solidFill>
                  <a:schemeClr val="tx1"/>
                </a:solidFill>
                <a:effectLst/>
                <a:latin typeface="Times New Roman" pitchFamily="18" charset="0"/>
                <a:ea typeface="ＭＳ Ｐゴシック" charset="-128"/>
                <a:cs typeface="ＭＳ Ｐゴシック" charset="-128"/>
              </a:rPr>
              <a:t>has</a:t>
            </a:r>
            <a:r>
              <a:rPr lang="de-DE" sz="1200" b="0" kern="1200" baseline="0" dirty="0" smtClean="0">
                <a:solidFill>
                  <a:schemeClr val="tx1"/>
                </a:solidFill>
                <a:effectLst/>
                <a:latin typeface="Times New Roman" pitchFamily="18" charset="0"/>
                <a:ea typeface="ＭＳ Ｐゴシック" charset="-128"/>
                <a:cs typeface="ＭＳ Ｐゴシック" charset="-128"/>
              </a:rPr>
              <a:t> </a:t>
            </a:r>
            <a:r>
              <a:rPr lang="de-DE" sz="1200" b="0" kern="1200" baseline="0" dirty="0" err="1" smtClean="0">
                <a:solidFill>
                  <a:schemeClr val="tx1"/>
                </a:solidFill>
                <a:effectLst/>
                <a:latin typeface="Times New Roman" pitchFamily="18" charset="0"/>
                <a:ea typeface="ＭＳ Ｐゴシック" charset="-128"/>
                <a:cs typeface="ＭＳ Ｐゴシック" charset="-128"/>
              </a:rPr>
              <a:t>increased</a:t>
            </a:r>
            <a:r>
              <a:rPr lang="de-DE" sz="1200" b="0" kern="1200" baseline="0" dirty="0" smtClean="0">
                <a:solidFill>
                  <a:schemeClr val="tx1"/>
                </a:solidFill>
                <a:effectLst/>
                <a:latin typeface="Times New Roman" pitchFamily="18" charset="0"/>
                <a:ea typeface="ＭＳ Ｐゴシック" charset="-128"/>
                <a:cs typeface="ＭＳ Ｐゴシック" charset="-128"/>
              </a:rPr>
              <a:t> </a:t>
            </a:r>
            <a:r>
              <a:rPr lang="de-DE" sz="1200" b="0" kern="1200" baseline="0" dirty="0" err="1" smtClean="0">
                <a:solidFill>
                  <a:schemeClr val="tx1"/>
                </a:solidFill>
                <a:effectLst/>
                <a:latin typeface="Times New Roman" pitchFamily="18" charset="0"/>
                <a:ea typeface="ＭＳ Ｐゴシック" charset="-128"/>
                <a:cs typeface="ＭＳ Ｐゴシック" charset="-128"/>
              </a:rPr>
              <a:t>by</a:t>
            </a:r>
            <a:r>
              <a:rPr lang="de-DE" sz="1200" b="0" kern="1200" baseline="0" dirty="0" smtClean="0">
                <a:solidFill>
                  <a:schemeClr val="tx1"/>
                </a:solidFill>
                <a:effectLst/>
                <a:latin typeface="Times New Roman" pitchFamily="18" charset="0"/>
                <a:ea typeface="ＭＳ Ｐゴシック" charset="-128"/>
                <a:cs typeface="ＭＳ Ｐゴシック" charset="-128"/>
              </a:rPr>
              <a:t> 6%. </a:t>
            </a:r>
            <a:r>
              <a:rPr lang="en-US" dirty="0" smtClean="0"/>
              <a:t>This support for mandatory certification is higher among renters (66%), who may see building ratings as helping them pay less for energy, than among owners (50%). </a:t>
            </a: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5988" y="515938"/>
            <a:ext cx="5026025" cy="3768725"/>
          </a:xfrm>
          <a:ln/>
        </p:spPr>
      </p:sp>
      <p:sp>
        <p:nvSpPr>
          <p:cNvPr id="717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sz="1200" b="0" kern="1200" dirty="0" err="1" smtClean="0">
                <a:solidFill>
                  <a:schemeClr val="tx1"/>
                </a:solidFill>
                <a:effectLst/>
                <a:latin typeface="Times New Roman" pitchFamily="18" charset="0"/>
                <a:ea typeface="ＭＳ Ｐゴシック" charset="-128"/>
                <a:cs typeface="ＭＳ Ｐゴシック" charset="-128"/>
              </a:rPr>
              <a:t>Some</a:t>
            </a:r>
            <a:r>
              <a:rPr lang="de-DE" sz="1200" b="0" kern="1200" dirty="0" smtClean="0">
                <a:solidFill>
                  <a:schemeClr val="tx1"/>
                </a:solidFill>
                <a:effectLst/>
                <a:latin typeface="Times New Roman" pitchFamily="18" charset="0"/>
                <a:ea typeface="ＭＳ Ｐゴシック" charset="-128"/>
                <a:cs typeface="ＭＳ Ｐゴシック" charset="-128"/>
              </a:rPr>
              <a:t> </a:t>
            </a:r>
            <a:r>
              <a:rPr lang="de-DE" sz="1200" b="0" kern="1200" dirty="0" err="1" smtClean="0">
                <a:solidFill>
                  <a:schemeClr val="tx1"/>
                </a:solidFill>
                <a:effectLst/>
                <a:latin typeface="Times New Roman" pitchFamily="18" charset="0"/>
                <a:ea typeface="ＭＳ Ｐゴシック" charset="-128"/>
                <a:cs typeface="ＭＳ Ｐゴシック" charset="-128"/>
              </a:rPr>
              <a:t>energy</a:t>
            </a:r>
            <a:r>
              <a:rPr lang="de-DE" sz="1200" b="0" kern="1200" dirty="0" smtClean="0">
                <a:solidFill>
                  <a:schemeClr val="tx1"/>
                </a:solidFill>
                <a:effectLst/>
                <a:latin typeface="Times New Roman" pitchFamily="18" charset="0"/>
                <a:ea typeface="ＭＳ Ｐゴシック" charset="-128"/>
                <a:cs typeface="ＭＳ Ｐゴシック" charset="-128"/>
              </a:rPr>
              <a:t> </a:t>
            </a:r>
            <a:r>
              <a:rPr lang="de-DE" sz="1200" b="0" kern="1200" dirty="0" err="1" smtClean="0">
                <a:solidFill>
                  <a:schemeClr val="tx1"/>
                </a:solidFill>
                <a:effectLst/>
                <a:latin typeface="Times New Roman" pitchFamily="18" charset="0"/>
                <a:ea typeface="ＭＳ Ｐゴシック" charset="-128"/>
                <a:cs typeface="ＭＳ Ｐゴシック" charset="-128"/>
              </a:rPr>
              <a:t>standards</a:t>
            </a:r>
            <a:r>
              <a:rPr lang="de-DE" sz="1200" b="0" kern="1200" dirty="0" smtClean="0">
                <a:solidFill>
                  <a:schemeClr val="tx1"/>
                </a:solidFill>
                <a:effectLst/>
                <a:latin typeface="Times New Roman" pitchFamily="18" charset="0"/>
                <a:ea typeface="ＭＳ Ｐゴシック" charset="-128"/>
                <a:cs typeface="ＭＳ Ｐゴシック" charset="-128"/>
              </a:rPr>
              <a:t> </a:t>
            </a:r>
            <a:r>
              <a:rPr lang="de-DE" sz="1200" b="0" kern="1200" dirty="0" err="1" smtClean="0">
                <a:solidFill>
                  <a:schemeClr val="tx1"/>
                </a:solidFill>
                <a:effectLst/>
                <a:latin typeface="Times New Roman" pitchFamily="18" charset="0"/>
                <a:ea typeface="ＭＳ Ｐゴシック" charset="-128"/>
                <a:cs typeface="ＭＳ Ｐゴシック" charset="-128"/>
              </a:rPr>
              <a:t>are</a:t>
            </a:r>
            <a:r>
              <a:rPr lang="de-DE" sz="1200" b="0" kern="1200" dirty="0" smtClean="0">
                <a:solidFill>
                  <a:schemeClr val="tx1"/>
                </a:solidFill>
                <a:effectLst/>
                <a:latin typeface="Times New Roman" pitchFamily="18" charset="0"/>
                <a:ea typeface="ＭＳ Ｐゴシック" charset="-128"/>
                <a:cs typeface="ＭＳ Ｐゴシック" charset="-128"/>
              </a:rPr>
              <a:t> </a:t>
            </a:r>
            <a:r>
              <a:rPr lang="de-DE" sz="1200" b="0" kern="1200" dirty="0" err="1" smtClean="0">
                <a:solidFill>
                  <a:schemeClr val="tx1"/>
                </a:solidFill>
                <a:effectLst/>
                <a:latin typeface="Times New Roman" pitchFamily="18" charset="0"/>
                <a:ea typeface="ＭＳ Ｐゴシック" charset="-128"/>
                <a:cs typeface="ＭＳ Ｐゴシック" charset="-128"/>
              </a:rPr>
              <a:t>known</a:t>
            </a:r>
            <a:r>
              <a:rPr lang="de-DE" sz="1200" b="0" kern="1200" dirty="0" smtClean="0">
                <a:solidFill>
                  <a:schemeClr val="tx1"/>
                </a:solidFill>
                <a:effectLst/>
                <a:latin typeface="Times New Roman" pitchFamily="18" charset="0"/>
                <a:ea typeface="ＭＳ Ｐゴシック" charset="-128"/>
                <a:cs typeface="ＭＳ Ｐゴシック" charset="-128"/>
              </a:rPr>
              <a:t> </a:t>
            </a:r>
            <a:r>
              <a:rPr lang="de-DE" sz="1200" b="0" kern="1200" dirty="0" err="1" smtClean="0">
                <a:solidFill>
                  <a:schemeClr val="tx1"/>
                </a:solidFill>
                <a:effectLst/>
                <a:latin typeface="Times New Roman" pitchFamily="18" charset="0"/>
                <a:ea typeface="ＭＳ Ｐゴシック" charset="-128"/>
                <a:cs typeface="ＭＳ Ｐゴシック" charset="-128"/>
              </a:rPr>
              <a:t>better</a:t>
            </a:r>
            <a:r>
              <a:rPr lang="de-DE" sz="1200" b="0" kern="1200" dirty="0" smtClean="0">
                <a:solidFill>
                  <a:schemeClr val="tx1"/>
                </a:solidFill>
                <a:effectLst/>
                <a:latin typeface="Times New Roman" pitchFamily="18" charset="0"/>
                <a:ea typeface="ＭＳ Ｐゴシック" charset="-128"/>
                <a:cs typeface="ＭＳ Ｐゴシック" charset="-128"/>
              </a:rPr>
              <a:t> </a:t>
            </a:r>
            <a:r>
              <a:rPr lang="de-DE" sz="1200" b="0" kern="1200" dirty="0" err="1" smtClean="0">
                <a:solidFill>
                  <a:schemeClr val="tx1"/>
                </a:solidFill>
                <a:effectLst/>
                <a:latin typeface="Times New Roman" pitchFamily="18" charset="0"/>
                <a:ea typeface="ＭＳ Ｐゴシック" charset="-128"/>
                <a:cs typeface="ＭＳ Ｐゴシック" charset="-128"/>
              </a:rPr>
              <a:t>than</a:t>
            </a:r>
            <a:r>
              <a:rPr lang="de-DE" sz="1200" b="0" kern="1200" baseline="0" dirty="0" smtClean="0">
                <a:solidFill>
                  <a:schemeClr val="tx1"/>
                </a:solidFill>
                <a:effectLst/>
                <a:latin typeface="Times New Roman" pitchFamily="18" charset="0"/>
                <a:ea typeface="ＭＳ Ｐゴシック" charset="-128"/>
                <a:cs typeface="ＭＳ Ｐゴシック" charset="-128"/>
              </a:rPr>
              <a:t> </a:t>
            </a:r>
            <a:r>
              <a:rPr lang="de-DE" sz="1200" b="0" kern="1200" baseline="0" dirty="0" err="1" smtClean="0">
                <a:solidFill>
                  <a:schemeClr val="tx1"/>
                </a:solidFill>
                <a:effectLst/>
                <a:latin typeface="Times New Roman" pitchFamily="18" charset="0"/>
                <a:ea typeface="ＭＳ Ｐゴシック" charset="-128"/>
                <a:cs typeface="ＭＳ Ｐゴシック" charset="-128"/>
              </a:rPr>
              <a:t>others</a:t>
            </a:r>
            <a:r>
              <a:rPr lang="de-DE" sz="1200" b="0" kern="1200" baseline="0" dirty="0" smtClean="0">
                <a:solidFill>
                  <a:schemeClr val="tx1"/>
                </a:solidFill>
                <a:effectLst/>
                <a:latin typeface="Times New Roman" pitchFamily="18" charset="0"/>
                <a:ea typeface="ＭＳ Ｐゴシック" charset="-128"/>
                <a:cs typeface="ＭＳ Ｐゴシック" charset="-128"/>
              </a:rPr>
              <a:t>, </a:t>
            </a:r>
            <a:r>
              <a:rPr lang="de-DE" sz="1200" b="0" kern="1200" baseline="0" dirty="0" err="1" smtClean="0">
                <a:solidFill>
                  <a:schemeClr val="tx1"/>
                </a:solidFill>
                <a:effectLst/>
                <a:latin typeface="Times New Roman" pitchFamily="18" charset="0"/>
                <a:ea typeface="ＭＳ Ｐゴシック" charset="-128"/>
                <a:cs typeface="ＭＳ Ｐゴシック" charset="-128"/>
              </a:rPr>
              <a:t>for</a:t>
            </a:r>
            <a:r>
              <a:rPr lang="de-DE" sz="1200" b="0" kern="1200" baseline="0" dirty="0" smtClean="0">
                <a:solidFill>
                  <a:schemeClr val="tx1"/>
                </a:solidFill>
                <a:effectLst/>
                <a:latin typeface="Times New Roman" pitchFamily="18" charset="0"/>
                <a:ea typeface="ＭＳ Ｐゴシック" charset="-128"/>
                <a:cs typeface="ＭＳ Ｐゴシック" charset="-128"/>
              </a:rPr>
              <a:t> </a:t>
            </a:r>
            <a:r>
              <a:rPr lang="de-DE" sz="1200" b="0" kern="1200" baseline="0" dirty="0" err="1" smtClean="0">
                <a:solidFill>
                  <a:schemeClr val="tx1"/>
                </a:solidFill>
                <a:effectLst/>
                <a:latin typeface="Times New Roman" pitchFamily="18" charset="0"/>
                <a:ea typeface="ＭＳ Ｐゴシック" charset="-128"/>
                <a:cs typeface="ＭＳ Ｐゴシック" charset="-128"/>
              </a:rPr>
              <a:t>example</a:t>
            </a:r>
            <a:r>
              <a:rPr lang="de-DE" sz="1200" b="0" kern="1200" baseline="0" dirty="0" smtClean="0">
                <a:solidFill>
                  <a:schemeClr val="tx1"/>
                </a:solidFill>
                <a:effectLst/>
                <a:latin typeface="Times New Roman" pitchFamily="18" charset="0"/>
                <a:ea typeface="ＭＳ Ｐゴシック" charset="-128"/>
                <a:cs typeface="ＭＳ Ｐゴシック" charset="-128"/>
              </a:rPr>
              <a:t>, </a:t>
            </a:r>
            <a:r>
              <a:rPr lang="de-DE" sz="1200" b="0" kern="1200" baseline="0" dirty="0" err="1" smtClean="0">
                <a:solidFill>
                  <a:schemeClr val="tx1"/>
                </a:solidFill>
                <a:effectLst/>
                <a:latin typeface="Times New Roman" pitchFamily="18" charset="0"/>
                <a:ea typeface="ＭＳ Ｐゴシック" charset="-128"/>
                <a:cs typeface="ＭＳ Ｐゴシック" charset="-128"/>
              </a:rPr>
              <a:t>nearly</a:t>
            </a:r>
            <a:r>
              <a:rPr lang="de-DE" sz="1200" b="0" kern="1200" baseline="0" dirty="0" smtClean="0">
                <a:solidFill>
                  <a:schemeClr val="tx1"/>
                </a:solidFill>
                <a:effectLst/>
                <a:latin typeface="Times New Roman" pitchFamily="18" charset="0"/>
                <a:ea typeface="ＭＳ Ｐゴシック" charset="-128"/>
                <a:cs typeface="ＭＳ Ｐゴシック" charset="-128"/>
              </a:rPr>
              <a:t> all </a:t>
            </a:r>
            <a:r>
              <a:rPr lang="de-DE" sz="1200" b="0" kern="1200" baseline="0" dirty="0" err="1" smtClean="0">
                <a:solidFill>
                  <a:schemeClr val="tx1"/>
                </a:solidFill>
                <a:effectLst/>
                <a:latin typeface="Times New Roman" pitchFamily="18" charset="0"/>
                <a:ea typeface="ＭＳ Ｐゴシック" charset="-128"/>
                <a:cs typeface="ＭＳ Ｐゴシック" charset="-128"/>
              </a:rPr>
              <a:t>respondents</a:t>
            </a:r>
            <a:r>
              <a:rPr lang="de-DE" sz="1200" b="0" kern="1200" baseline="0" dirty="0" smtClean="0">
                <a:solidFill>
                  <a:schemeClr val="tx1"/>
                </a:solidFill>
                <a:effectLst/>
                <a:latin typeface="Times New Roman" pitchFamily="18" charset="0"/>
                <a:ea typeface="ＭＳ Ｐゴシック" charset="-128"/>
                <a:cs typeface="ＭＳ Ｐゴシック" charset="-128"/>
              </a:rPr>
              <a:t> </a:t>
            </a:r>
            <a:r>
              <a:rPr lang="de-DE" sz="1200" b="0" kern="1200" baseline="0" dirty="0" err="1" smtClean="0">
                <a:solidFill>
                  <a:schemeClr val="tx1"/>
                </a:solidFill>
                <a:effectLst/>
                <a:latin typeface="Times New Roman" pitchFamily="18" charset="0"/>
                <a:ea typeface="ＭＳ Ｐゴシック" charset="-128"/>
                <a:cs typeface="ＭＳ Ｐゴシック" charset="-128"/>
              </a:rPr>
              <a:t>have</a:t>
            </a:r>
            <a:r>
              <a:rPr lang="de-DE" sz="1200" b="0" kern="1200" baseline="0" dirty="0" smtClean="0">
                <a:solidFill>
                  <a:schemeClr val="tx1"/>
                </a:solidFill>
                <a:effectLst/>
                <a:latin typeface="Times New Roman" pitchFamily="18" charset="0"/>
                <a:ea typeface="ＭＳ Ｐゴシック" charset="-128"/>
                <a:cs typeface="ＭＳ Ｐゴシック" charset="-128"/>
              </a:rPr>
              <a:t> </a:t>
            </a:r>
            <a:r>
              <a:rPr lang="de-DE" sz="1200" b="0" kern="1200" baseline="0" dirty="0" err="1" smtClean="0">
                <a:solidFill>
                  <a:schemeClr val="tx1"/>
                </a:solidFill>
                <a:effectLst/>
                <a:latin typeface="Times New Roman" pitchFamily="18" charset="0"/>
                <a:ea typeface="ＭＳ Ｐゴシック" charset="-128"/>
                <a:cs typeface="ＭＳ Ｐゴシック" charset="-128"/>
              </a:rPr>
              <a:t>heard</a:t>
            </a:r>
            <a:r>
              <a:rPr lang="de-DE" sz="1200" b="0" kern="1200" baseline="0" dirty="0" smtClean="0">
                <a:solidFill>
                  <a:schemeClr val="tx1"/>
                </a:solidFill>
                <a:effectLst/>
                <a:latin typeface="Times New Roman" pitchFamily="18" charset="0"/>
                <a:ea typeface="ＭＳ Ｐゴシック" charset="-128"/>
                <a:cs typeface="ＭＳ Ｐゴシック" charset="-128"/>
              </a:rPr>
              <a:t> </a:t>
            </a:r>
            <a:r>
              <a:rPr lang="de-DE" sz="1200" b="0" kern="1200" baseline="0" dirty="0" err="1" smtClean="0">
                <a:solidFill>
                  <a:schemeClr val="tx1"/>
                </a:solidFill>
                <a:effectLst/>
                <a:latin typeface="Times New Roman" pitchFamily="18" charset="0"/>
                <a:ea typeface="ＭＳ Ｐゴシック" charset="-128"/>
                <a:cs typeface="ＭＳ Ｐゴシック" charset="-128"/>
              </a:rPr>
              <a:t>about</a:t>
            </a:r>
            <a:r>
              <a:rPr lang="de-DE" sz="1200" b="0" kern="1200" baseline="0" dirty="0" smtClean="0">
                <a:solidFill>
                  <a:schemeClr val="tx1"/>
                </a:solidFill>
                <a:effectLst/>
                <a:latin typeface="Times New Roman" pitchFamily="18" charset="0"/>
                <a:ea typeface="ＭＳ Ｐゴシック" charset="-128"/>
                <a:cs typeface="ＭＳ Ｐゴシック" charset="-128"/>
              </a:rPr>
              <a:t> </a:t>
            </a:r>
            <a:r>
              <a:rPr lang="de-DE" sz="1200" b="0" kern="1200" baseline="0" dirty="0" err="1" smtClean="0">
                <a:solidFill>
                  <a:schemeClr val="tx1"/>
                </a:solidFill>
                <a:effectLst/>
                <a:latin typeface="Times New Roman" pitchFamily="18" charset="0"/>
                <a:ea typeface="ＭＳ Ｐゴシック" charset="-128"/>
                <a:cs typeface="ＭＳ Ｐゴシック" charset="-128"/>
              </a:rPr>
              <a:t>Minergie</a:t>
            </a:r>
            <a:r>
              <a:rPr lang="de-DE" sz="1200" b="0" kern="1200" baseline="0" dirty="0" smtClean="0">
                <a:solidFill>
                  <a:schemeClr val="tx1"/>
                </a:solidFill>
                <a:effectLst/>
                <a:latin typeface="Times New Roman" pitchFamily="18" charset="0"/>
                <a:ea typeface="ＭＳ Ｐゴシック" charset="-128"/>
                <a:cs typeface="ＭＳ Ｐゴシック" charset="-128"/>
              </a:rPr>
              <a:t>. In </a:t>
            </a:r>
            <a:r>
              <a:rPr lang="de-DE" sz="1200" b="0" kern="1200" baseline="0" dirty="0" err="1" smtClean="0">
                <a:solidFill>
                  <a:schemeClr val="tx1"/>
                </a:solidFill>
                <a:effectLst/>
                <a:latin typeface="Times New Roman" pitchFamily="18" charset="0"/>
                <a:ea typeface="ＭＳ Ｐゴシック" charset="-128"/>
                <a:cs typeface="ＭＳ Ｐゴシック" charset="-128"/>
              </a:rPr>
              <a:t>contrast</a:t>
            </a:r>
            <a:r>
              <a:rPr lang="de-DE" sz="1200" b="0" kern="1200" baseline="0" dirty="0" smtClean="0">
                <a:solidFill>
                  <a:schemeClr val="tx1"/>
                </a:solidFill>
                <a:effectLst/>
                <a:latin typeface="Times New Roman" pitchFamily="18" charset="0"/>
                <a:ea typeface="ＭＳ Ｐゴシック" charset="-128"/>
                <a:cs typeface="ＭＳ Ｐゴシック" charset="-128"/>
              </a:rPr>
              <a:t>, </a:t>
            </a:r>
            <a:r>
              <a:rPr lang="de-DE" sz="1200" b="0" kern="1200" baseline="0" dirty="0" err="1" smtClean="0">
                <a:solidFill>
                  <a:schemeClr val="tx1"/>
                </a:solidFill>
                <a:effectLst/>
                <a:latin typeface="Times New Roman" pitchFamily="18" charset="0"/>
                <a:ea typeface="ＭＳ Ｐゴシック" charset="-128"/>
                <a:cs typeface="ＭＳ Ｐゴシック" charset="-128"/>
              </a:rPr>
              <a:t>the</a:t>
            </a:r>
            <a:r>
              <a:rPr lang="de-DE" sz="1200" b="0" kern="1200" baseline="0" dirty="0" smtClean="0">
                <a:solidFill>
                  <a:schemeClr val="tx1"/>
                </a:solidFill>
                <a:effectLst/>
                <a:latin typeface="Times New Roman" pitchFamily="18" charset="0"/>
                <a:ea typeface="ＭＳ Ｐゴシック" charset="-128"/>
                <a:cs typeface="ＭＳ Ｐゴシック" charset="-128"/>
              </a:rPr>
              <a:t> Swiss </a:t>
            </a:r>
            <a:r>
              <a:rPr lang="de-DE" sz="1200" b="0" kern="1200" baseline="0" dirty="0" err="1" smtClean="0">
                <a:solidFill>
                  <a:schemeClr val="tx1"/>
                </a:solidFill>
                <a:effectLst/>
                <a:latin typeface="Times New Roman" pitchFamily="18" charset="0"/>
                <a:ea typeface="ＭＳ Ｐゴシック" charset="-128"/>
                <a:cs typeface="ＭＳ Ｐゴシック" charset="-128"/>
              </a:rPr>
              <a:t>certification</a:t>
            </a:r>
            <a:r>
              <a:rPr lang="de-DE" sz="1200" b="0" kern="1200" baseline="0" dirty="0" smtClean="0">
                <a:solidFill>
                  <a:schemeClr val="tx1"/>
                </a:solidFill>
                <a:effectLst/>
                <a:latin typeface="Times New Roman" pitchFamily="18" charset="0"/>
                <a:ea typeface="ＭＳ Ｐゴシック" charset="-128"/>
                <a:cs typeface="ＭＳ Ｐゴシック" charset="-128"/>
              </a:rPr>
              <a:t> </a:t>
            </a:r>
            <a:r>
              <a:rPr lang="de-DE" sz="1200" b="0" kern="1200" baseline="0" dirty="0" err="1" smtClean="0">
                <a:solidFill>
                  <a:schemeClr val="tx1"/>
                </a:solidFill>
                <a:effectLst/>
                <a:latin typeface="Times New Roman" pitchFamily="18" charset="0"/>
                <a:ea typeface="ＭＳ Ｐゴシック" charset="-128"/>
                <a:cs typeface="ＭＳ Ｐゴシック" charset="-128"/>
              </a:rPr>
              <a:t>scheme</a:t>
            </a:r>
            <a:r>
              <a:rPr lang="de-DE" sz="1200" b="0" kern="1200" baseline="0" dirty="0" smtClean="0">
                <a:solidFill>
                  <a:schemeClr val="tx1"/>
                </a:solidFill>
                <a:effectLst/>
                <a:latin typeface="Times New Roman" pitchFamily="18" charset="0"/>
                <a:ea typeface="ＭＳ Ｐゴシック" charset="-128"/>
                <a:cs typeface="ＭＳ Ｐゴシック" charset="-128"/>
              </a:rPr>
              <a:t>, </a:t>
            </a:r>
            <a:r>
              <a:rPr lang="de-DE" sz="1200" b="0" kern="1200" baseline="0" dirty="0" err="1" smtClean="0">
                <a:solidFill>
                  <a:schemeClr val="tx1"/>
                </a:solidFill>
                <a:effectLst/>
                <a:latin typeface="Times New Roman" pitchFamily="18" charset="0"/>
                <a:ea typeface="ＭＳ Ｐゴシック" charset="-128"/>
                <a:cs typeface="ＭＳ Ｐゴシック" charset="-128"/>
              </a:rPr>
              <a:t>known</a:t>
            </a:r>
            <a:r>
              <a:rPr lang="de-DE" sz="1200" b="0" kern="1200" baseline="0" dirty="0" smtClean="0">
                <a:solidFill>
                  <a:schemeClr val="tx1"/>
                </a:solidFill>
                <a:effectLst/>
                <a:latin typeface="Times New Roman" pitchFamily="18" charset="0"/>
                <a:ea typeface="ＭＳ Ｐゴシック" charset="-128"/>
                <a:cs typeface="ＭＳ Ｐゴシック" charset="-128"/>
              </a:rPr>
              <a:t> in German </a:t>
            </a:r>
            <a:r>
              <a:rPr lang="de-DE" sz="1200" b="0" kern="1200" baseline="0" dirty="0" err="1" smtClean="0">
                <a:solidFill>
                  <a:schemeClr val="tx1"/>
                </a:solidFill>
                <a:effectLst/>
                <a:latin typeface="Times New Roman" pitchFamily="18" charset="0"/>
                <a:ea typeface="ＭＳ Ｐゴシック" charset="-128"/>
                <a:cs typeface="ＭＳ Ｐゴシック" charset="-128"/>
              </a:rPr>
              <a:t>as</a:t>
            </a:r>
            <a:r>
              <a:rPr lang="de-DE" sz="1200" b="0" kern="1200" baseline="0" dirty="0" smtClean="0">
                <a:solidFill>
                  <a:schemeClr val="tx1"/>
                </a:solidFill>
                <a:effectLst/>
                <a:latin typeface="Times New Roman" pitchFamily="18" charset="0"/>
                <a:ea typeface="ＭＳ Ｐゴシック" charset="-128"/>
                <a:cs typeface="ＭＳ Ｐゴシック" charset="-128"/>
              </a:rPr>
              <a:t> GEAK, </a:t>
            </a:r>
            <a:r>
              <a:rPr lang="de-DE" sz="1200" b="0" kern="1200" baseline="0" dirty="0" err="1" smtClean="0">
                <a:solidFill>
                  <a:schemeClr val="tx1"/>
                </a:solidFill>
                <a:effectLst/>
                <a:latin typeface="Times New Roman" pitchFamily="18" charset="0"/>
                <a:ea typeface="ＭＳ Ｐゴシック" charset="-128"/>
                <a:cs typeface="ＭＳ Ｐゴシック" charset="-128"/>
              </a:rPr>
              <a:t>around</a:t>
            </a:r>
            <a:r>
              <a:rPr lang="de-DE" sz="1200" b="0" kern="1200" baseline="0" dirty="0" smtClean="0">
                <a:solidFill>
                  <a:schemeClr val="tx1"/>
                </a:solidFill>
                <a:effectLst/>
                <a:latin typeface="Times New Roman" pitchFamily="18" charset="0"/>
                <a:ea typeface="ＭＳ Ｐゴシック" charset="-128"/>
                <a:cs typeface="ＭＳ Ｐゴシック" charset="-128"/>
              </a:rPr>
              <a:t> a </a:t>
            </a:r>
            <a:r>
              <a:rPr lang="de-DE" sz="1200" b="0" kern="1200" baseline="0" dirty="0" err="1" smtClean="0">
                <a:solidFill>
                  <a:schemeClr val="tx1"/>
                </a:solidFill>
                <a:effectLst/>
                <a:latin typeface="Times New Roman" pitchFamily="18" charset="0"/>
                <a:ea typeface="ＭＳ Ｐゴシック" charset="-128"/>
                <a:cs typeface="ＭＳ Ｐゴシック" charset="-128"/>
              </a:rPr>
              <a:t>third</a:t>
            </a:r>
            <a:r>
              <a:rPr lang="de-DE" sz="1200" b="0" kern="1200" baseline="0" dirty="0" smtClean="0">
                <a:solidFill>
                  <a:schemeClr val="tx1"/>
                </a:solidFill>
                <a:effectLst/>
                <a:latin typeface="Times New Roman" pitchFamily="18" charset="0"/>
                <a:ea typeface="ＭＳ Ｐゴシック" charset="-128"/>
                <a:cs typeface="ＭＳ Ｐゴシック" charset="-128"/>
              </a:rPr>
              <a:t> </a:t>
            </a:r>
            <a:r>
              <a:rPr lang="de-DE" sz="1200" b="0" kern="1200" baseline="0" dirty="0" err="1" smtClean="0">
                <a:solidFill>
                  <a:schemeClr val="tx1"/>
                </a:solidFill>
                <a:effectLst/>
                <a:latin typeface="Times New Roman" pitchFamily="18" charset="0"/>
                <a:ea typeface="ＭＳ Ｐゴシック" charset="-128"/>
                <a:cs typeface="ＭＳ Ｐゴシック" charset="-128"/>
              </a:rPr>
              <a:t>of</a:t>
            </a:r>
            <a:r>
              <a:rPr lang="de-DE" sz="1200" b="0" kern="1200" baseline="0" dirty="0" smtClean="0">
                <a:solidFill>
                  <a:schemeClr val="tx1"/>
                </a:solidFill>
                <a:effectLst/>
                <a:latin typeface="Times New Roman" pitchFamily="18" charset="0"/>
                <a:ea typeface="ＭＳ Ｐゴシック" charset="-128"/>
                <a:cs typeface="ＭＳ Ｐゴシック" charset="-128"/>
              </a:rPr>
              <a:t> </a:t>
            </a:r>
            <a:r>
              <a:rPr lang="de-DE" sz="1200" b="0" kern="1200" baseline="0" dirty="0" err="1" smtClean="0">
                <a:solidFill>
                  <a:schemeClr val="tx1"/>
                </a:solidFill>
                <a:effectLst/>
                <a:latin typeface="Times New Roman" pitchFamily="18" charset="0"/>
                <a:ea typeface="ＭＳ Ｐゴシック" charset="-128"/>
                <a:cs typeface="ＭＳ Ｐゴシック" charset="-128"/>
              </a:rPr>
              <a:t>respondents</a:t>
            </a:r>
            <a:r>
              <a:rPr lang="de-DE" sz="1200" b="0" kern="1200" baseline="0" dirty="0" smtClean="0">
                <a:solidFill>
                  <a:schemeClr val="tx1"/>
                </a:solidFill>
                <a:effectLst/>
                <a:latin typeface="Times New Roman" pitchFamily="18" charset="0"/>
                <a:ea typeface="ＭＳ Ｐゴシック" charset="-128"/>
                <a:cs typeface="ＭＳ Ｐゴシック" charset="-128"/>
              </a:rPr>
              <a:t> </a:t>
            </a:r>
            <a:r>
              <a:rPr lang="de-DE" sz="1200" b="0" kern="1200" baseline="0" dirty="0" err="1" smtClean="0">
                <a:solidFill>
                  <a:schemeClr val="tx1"/>
                </a:solidFill>
                <a:effectLst/>
                <a:latin typeface="Times New Roman" pitchFamily="18" charset="0"/>
                <a:ea typeface="ＭＳ Ｐゴシック" charset="-128"/>
                <a:cs typeface="ＭＳ Ｐゴシック" charset="-128"/>
              </a:rPr>
              <a:t>were</a:t>
            </a:r>
            <a:r>
              <a:rPr lang="de-DE" sz="1200" b="0" kern="1200" baseline="0" dirty="0" smtClean="0">
                <a:solidFill>
                  <a:schemeClr val="tx1"/>
                </a:solidFill>
                <a:effectLst/>
                <a:latin typeface="Times New Roman" pitchFamily="18" charset="0"/>
                <a:ea typeface="ＭＳ Ｐゴシック" charset="-128"/>
                <a:cs typeface="ＭＳ Ｐゴシック" charset="-128"/>
              </a:rPr>
              <a:t> </a:t>
            </a:r>
            <a:r>
              <a:rPr lang="de-DE" sz="1200" b="0" kern="1200" baseline="0" dirty="0" err="1" smtClean="0">
                <a:solidFill>
                  <a:schemeClr val="tx1"/>
                </a:solidFill>
                <a:effectLst/>
                <a:latin typeface="Times New Roman" pitchFamily="18" charset="0"/>
                <a:ea typeface="ＭＳ Ｐゴシック" charset="-128"/>
                <a:cs typeface="ＭＳ Ｐゴシック" charset="-128"/>
              </a:rPr>
              <a:t>familiar</a:t>
            </a:r>
            <a:r>
              <a:rPr lang="de-DE" sz="1200" b="0" kern="1200" baseline="0" dirty="0" smtClean="0">
                <a:solidFill>
                  <a:schemeClr val="tx1"/>
                </a:solidFill>
                <a:effectLst/>
                <a:latin typeface="Times New Roman" pitchFamily="18" charset="0"/>
                <a:ea typeface="ＭＳ Ｐゴシック" charset="-128"/>
                <a:cs typeface="ＭＳ Ｐゴシック" charset="-128"/>
              </a:rPr>
              <a:t> </a:t>
            </a:r>
            <a:r>
              <a:rPr lang="de-DE" sz="1200" b="0" kern="1200" baseline="0" dirty="0" err="1" smtClean="0">
                <a:solidFill>
                  <a:schemeClr val="tx1"/>
                </a:solidFill>
                <a:effectLst/>
                <a:latin typeface="Times New Roman" pitchFamily="18" charset="0"/>
                <a:ea typeface="ＭＳ Ｐゴシック" charset="-128"/>
                <a:cs typeface="ＭＳ Ｐゴシック" charset="-128"/>
              </a:rPr>
              <a:t>with</a:t>
            </a:r>
            <a:r>
              <a:rPr lang="de-DE" sz="1200" b="0" kern="1200" baseline="0" dirty="0" smtClean="0">
                <a:solidFill>
                  <a:schemeClr val="tx1"/>
                </a:solidFill>
                <a:effectLst/>
                <a:latin typeface="Times New Roman" pitchFamily="18" charset="0"/>
                <a:ea typeface="ＭＳ Ｐゴシック" charset="-128"/>
                <a:cs typeface="ＭＳ Ｐゴシック" charset="-128"/>
              </a:rPr>
              <a:t> it. </a:t>
            </a:r>
            <a:r>
              <a:rPr lang="de-DE" sz="1200" b="0" kern="1200" baseline="0" dirty="0" err="1" smtClean="0">
                <a:solidFill>
                  <a:schemeClr val="tx1"/>
                </a:solidFill>
                <a:effectLst/>
                <a:latin typeface="Times New Roman" pitchFamily="18" charset="0"/>
                <a:ea typeface="ＭＳ Ｐゴシック" charset="-128"/>
                <a:cs typeface="ＭＳ Ｐゴシック" charset="-128"/>
              </a:rPr>
              <a:t>It</a:t>
            </a:r>
            <a:r>
              <a:rPr lang="de-DE" sz="1200" b="0" kern="1200" baseline="0" dirty="0" smtClean="0">
                <a:solidFill>
                  <a:schemeClr val="tx1"/>
                </a:solidFill>
                <a:effectLst/>
                <a:latin typeface="Times New Roman" pitchFamily="18" charset="0"/>
                <a:ea typeface="ＭＳ Ｐゴシック" charset="-128"/>
                <a:cs typeface="ＭＳ Ｐゴシック" charset="-128"/>
              </a:rPr>
              <a:t> </a:t>
            </a:r>
            <a:r>
              <a:rPr lang="de-DE" sz="1200" b="0" kern="1200" baseline="0" dirty="0" err="1" smtClean="0">
                <a:solidFill>
                  <a:schemeClr val="tx1"/>
                </a:solidFill>
                <a:effectLst/>
                <a:latin typeface="Times New Roman" pitchFamily="18" charset="0"/>
                <a:ea typeface="ＭＳ Ｐゴシック" charset="-128"/>
                <a:cs typeface="ＭＳ Ｐゴシック" charset="-128"/>
              </a:rPr>
              <a:t>is</a:t>
            </a:r>
            <a:r>
              <a:rPr lang="de-DE" sz="1200" b="0" kern="1200" baseline="0" dirty="0" smtClean="0">
                <a:solidFill>
                  <a:schemeClr val="tx1"/>
                </a:solidFill>
                <a:effectLst/>
                <a:latin typeface="Times New Roman" pitchFamily="18" charset="0"/>
                <a:ea typeface="ＭＳ Ｐゴシック" charset="-128"/>
                <a:cs typeface="ＭＳ Ｐゴシック" charset="-128"/>
              </a:rPr>
              <a:t> </a:t>
            </a:r>
            <a:r>
              <a:rPr lang="de-DE" sz="1200" b="0" kern="1200" baseline="0" dirty="0" err="1" smtClean="0">
                <a:solidFill>
                  <a:schemeClr val="tx1"/>
                </a:solidFill>
                <a:effectLst/>
                <a:latin typeface="Times New Roman" pitchFamily="18" charset="0"/>
                <a:ea typeface="ＭＳ Ｐゴシック" charset="-128"/>
                <a:cs typeface="ＭＳ Ｐゴシック" charset="-128"/>
              </a:rPr>
              <a:t>worth</a:t>
            </a:r>
            <a:r>
              <a:rPr lang="de-DE" sz="1200" b="0" kern="1200" baseline="0" dirty="0" smtClean="0">
                <a:solidFill>
                  <a:schemeClr val="tx1"/>
                </a:solidFill>
                <a:effectLst/>
                <a:latin typeface="Times New Roman" pitchFamily="18" charset="0"/>
                <a:ea typeface="ＭＳ Ｐゴシック" charset="-128"/>
                <a:cs typeface="ＭＳ Ｐゴシック" charset="-128"/>
              </a:rPr>
              <a:t> </a:t>
            </a:r>
            <a:r>
              <a:rPr lang="de-DE" sz="1200" b="0" kern="1200" baseline="0" dirty="0" err="1" smtClean="0">
                <a:solidFill>
                  <a:schemeClr val="tx1"/>
                </a:solidFill>
                <a:effectLst/>
                <a:latin typeface="Times New Roman" pitchFamily="18" charset="0"/>
                <a:ea typeface="ＭＳ Ｐゴシック" charset="-128"/>
                <a:cs typeface="ＭＳ Ｐゴシック" charset="-128"/>
              </a:rPr>
              <a:t>mentioning</a:t>
            </a:r>
            <a:r>
              <a:rPr lang="de-DE" sz="1200" b="0" kern="1200" baseline="0" dirty="0" smtClean="0">
                <a:solidFill>
                  <a:schemeClr val="tx1"/>
                </a:solidFill>
                <a:effectLst/>
                <a:latin typeface="Times New Roman" pitchFamily="18" charset="0"/>
                <a:ea typeface="ＭＳ Ｐゴシック" charset="-128"/>
                <a:cs typeface="ＭＳ Ｐゴシック" charset="-128"/>
              </a:rPr>
              <a:t> </a:t>
            </a:r>
            <a:r>
              <a:rPr lang="de-DE" sz="1200" b="0" kern="1200" baseline="0" dirty="0" err="1" smtClean="0">
                <a:solidFill>
                  <a:schemeClr val="tx1"/>
                </a:solidFill>
                <a:effectLst/>
                <a:latin typeface="Times New Roman" pitchFamily="18" charset="0"/>
                <a:ea typeface="ＭＳ Ｐゴシック" charset="-128"/>
                <a:cs typeface="ＭＳ Ｐゴシック" charset="-128"/>
              </a:rPr>
              <a:t>that</a:t>
            </a:r>
            <a:r>
              <a:rPr lang="de-DE" sz="1200" b="0" kern="1200" baseline="0" dirty="0" smtClean="0">
                <a:solidFill>
                  <a:schemeClr val="tx1"/>
                </a:solidFill>
                <a:effectLst/>
                <a:latin typeface="Times New Roman" pitchFamily="18" charset="0"/>
                <a:ea typeface="ＭＳ Ｐゴシック" charset="-128"/>
                <a:cs typeface="ＭＳ Ｐゴシック" charset="-128"/>
              </a:rPr>
              <a:t> </a:t>
            </a:r>
            <a:r>
              <a:rPr lang="de-DE" sz="1200" b="0" kern="1200" baseline="0" dirty="0" err="1" smtClean="0">
                <a:solidFill>
                  <a:schemeClr val="tx1"/>
                </a:solidFill>
                <a:effectLst/>
                <a:latin typeface="Times New Roman" pitchFamily="18" charset="0"/>
                <a:ea typeface="ＭＳ Ｐゴシック" charset="-128"/>
                <a:cs typeface="ＭＳ Ｐゴシック" charset="-128"/>
              </a:rPr>
              <a:t>Minergie</a:t>
            </a:r>
            <a:r>
              <a:rPr lang="de-DE" sz="1200" b="0" kern="1200" baseline="0" dirty="0" smtClean="0">
                <a:solidFill>
                  <a:schemeClr val="tx1"/>
                </a:solidFill>
                <a:effectLst/>
                <a:latin typeface="Times New Roman" pitchFamily="18" charset="0"/>
                <a:ea typeface="ＭＳ Ｐゴシック" charset="-128"/>
                <a:cs typeface="ＭＳ Ｐゴシック" charset="-128"/>
              </a:rPr>
              <a:t> </a:t>
            </a:r>
            <a:r>
              <a:rPr lang="de-DE" sz="1200" b="0" kern="1200" baseline="0" dirty="0" err="1" smtClean="0">
                <a:solidFill>
                  <a:schemeClr val="tx1"/>
                </a:solidFill>
                <a:effectLst/>
                <a:latin typeface="Times New Roman" pitchFamily="18" charset="0"/>
                <a:ea typeface="ＭＳ Ｐゴシック" charset="-128"/>
                <a:cs typeface="ＭＳ Ｐゴシック" charset="-128"/>
              </a:rPr>
              <a:t>standard</a:t>
            </a:r>
            <a:r>
              <a:rPr lang="de-DE" sz="1200" b="0" kern="1200" baseline="0" dirty="0" smtClean="0">
                <a:solidFill>
                  <a:schemeClr val="tx1"/>
                </a:solidFill>
                <a:effectLst/>
                <a:latin typeface="Times New Roman" pitchFamily="18" charset="0"/>
                <a:ea typeface="ＭＳ Ｐゴシック" charset="-128"/>
                <a:cs typeface="ＭＳ Ｐゴシック" charset="-128"/>
              </a:rPr>
              <a:t> </a:t>
            </a:r>
            <a:r>
              <a:rPr lang="de-DE" sz="1200" b="0" kern="1200" baseline="0" dirty="0" err="1" smtClean="0">
                <a:solidFill>
                  <a:schemeClr val="tx1"/>
                </a:solidFill>
                <a:effectLst/>
                <a:latin typeface="Times New Roman" pitchFamily="18" charset="0"/>
                <a:ea typeface="ＭＳ Ｐゴシック" charset="-128"/>
                <a:cs typeface="ＭＳ Ｐゴシック" charset="-128"/>
              </a:rPr>
              <a:t>has</a:t>
            </a:r>
            <a:r>
              <a:rPr lang="de-DE" sz="1200" b="0" kern="1200" baseline="0" dirty="0" smtClean="0">
                <a:solidFill>
                  <a:schemeClr val="tx1"/>
                </a:solidFill>
                <a:effectLst/>
                <a:latin typeface="Times New Roman" pitchFamily="18" charset="0"/>
                <a:ea typeface="ＭＳ Ｐゴシック" charset="-128"/>
                <a:cs typeface="ＭＳ Ｐゴシック" charset="-128"/>
              </a:rPr>
              <a:t> </a:t>
            </a:r>
            <a:r>
              <a:rPr lang="de-DE" sz="1200" b="0" kern="1200" baseline="0" dirty="0" err="1" smtClean="0">
                <a:solidFill>
                  <a:schemeClr val="tx1"/>
                </a:solidFill>
                <a:effectLst/>
                <a:latin typeface="Times New Roman" pitchFamily="18" charset="0"/>
                <a:ea typeface="ＭＳ Ｐゴシック" charset="-128"/>
                <a:cs typeface="ＭＳ Ｐゴシック" charset="-128"/>
              </a:rPr>
              <a:t>been</a:t>
            </a:r>
            <a:r>
              <a:rPr lang="de-DE" sz="1200" b="0" kern="1200" baseline="0" dirty="0" smtClean="0">
                <a:solidFill>
                  <a:schemeClr val="tx1"/>
                </a:solidFill>
                <a:effectLst/>
                <a:latin typeface="Times New Roman" pitchFamily="18" charset="0"/>
                <a:ea typeface="ＭＳ Ｐゴシック" charset="-128"/>
                <a:cs typeface="ＭＳ Ｐゴシック" charset="-128"/>
              </a:rPr>
              <a:t> </a:t>
            </a:r>
            <a:r>
              <a:rPr lang="de-DE" sz="1200" b="0" kern="1200" baseline="0" dirty="0" err="1" smtClean="0">
                <a:solidFill>
                  <a:schemeClr val="tx1"/>
                </a:solidFill>
                <a:effectLst/>
                <a:latin typeface="Times New Roman" pitchFamily="18" charset="0"/>
                <a:ea typeface="ＭＳ Ｐゴシック" charset="-128"/>
                <a:cs typeface="ＭＳ Ｐゴシック" charset="-128"/>
              </a:rPr>
              <a:t>around</a:t>
            </a:r>
            <a:r>
              <a:rPr lang="de-DE" sz="1200" b="0" kern="1200" baseline="0" dirty="0" smtClean="0">
                <a:solidFill>
                  <a:schemeClr val="tx1"/>
                </a:solidFill>
                <a:effectLst/>
                <a:latin typeface="Times New Roman" pitchFamily="18" charset="0"/>
                <a:ea typeface="ＭＳ Ｐゴシック" charset="-128"/>
                <a:cs typeface="ＭＳ Ｐゴシック" charset="-128"/>
              </a:rPr>
              <a:t> </a:t>
            </a:r>
            <a:r>
              <a:rPr lang="de-DE" sz="1200" b="0" kern="1200" baseline="0" dirty="0" err="1" smtClean="0">
                <a:solidFill>
                  <a:schemeClr val="tx1"/>
                </a:solidFill>
                <a:effectLst/>
                <a:latin typeface="Times New Roman" pitchFamily="18" charset="0"/>
                <a:ea typeface="ＭＳ Ｐゴシック" charset="-128"/>
                <a:cs typeface="ＭＳ Ｐゴシック" charset="-128"/>
              </a:rPr>
              <a:t>for</a:t>
            </a:r>
            <a:r>
              <a:rPr lang="de-DE" sz="1200" b="0" kern="1200" baseline="0" dirty="0" smtClean="0">
                <a:solidFill>
                  <a:schemeClr val="tx1"/>
                </a:solidFill>
                <a:effectLst/>
                <a:latin typeface="Times New Roman" pitchFamily="18" charset="0"/>
                <a:ea typeface="ＭＳ Ｐゴシック" charset="-128"/>
                <a:cs typeface="ＭＳ Ｐゴシック" charset="-128"/>
              </a:rPr>
              <a:t> 20 </a:t>
            </a:r>
            <a:r>
              <a:rPr lang="de-DE" sz="1200" b="0" kern="1200" baseline="0" dirty="0" err="1" smtClean="0">
                <a:solidFill>
                  <a:schemeClr val="tx1"/>
                </a:solidFill>
                <a:effectLst/>
                <a:latin typeface="Times New Roman" pitchFamily="18" charset="0"/>
                <a:ea typeface="ＭＳ Ｐゴシック" charset="-128"/>
                <a:cs typeface="ＭＳ Ｐゴシック" charset="-128"/>
              </a:rPr>
              <a:t>years</a:t>
            </a:r>
            <a:r>
              <a:rPr lang="de-DE" sz="1200" b="0" kern="1200" baseline="0" dirty="0" smtClean="0">
                <a:solidFill>
                  <a:schemeClr val="tx1"/>
                </a:solidFill>
                <a:effectLst/>
                <a:latin typeface="Times New Roman" pitchFamily="18" charset="0"/>
                <a:ea typeface="ＭＳ Ｐゴシック" charset="-128"/>
                <a:cs typeface="ＭＳ Ｐゴシック" charset="-128"/>
              </a:rPr>
              <a:t>, </a:t>
            </a:r>
            <a:r>
              <a:rPr lang="de-DE" sz="1200" b="0" kern="1200" baseline="0" dirty="0" err="1" smtClean="0">
                <a:solidFill>
                  <a:schemeClr val="tx1"/>
                </a:solidFill>
                <a:effectLst/>
                <a:latin typeface="Times New Roman" pitchFamily="18" charset="0"/>
                <a:ea typeface="ＭＳ Ｐゴシック" charset="-128"/>
                <a:cs typeface="ＭＳ Ｐゴシック" charset="-128"/>
              </a:rPr>
              <a:t>while</a:t>
            </a:r>
            <a:r>
              <a:rPr lang="de-DE" sz="1200" b="0" kern="1200" baseline="0" dirty="0" smtClean="0">
                <a:solidFill>
                  <a:schemeClr val="tx1"/>
                </a:solidFill>
                <a:effectLst/>
                <a:latin typeface="Times New Roman" pitchFamily="18" charset="0"/>
                <a:ea typeface="ＭＳ Ｐゴシック" charset="-128"/>
                <a:cs typeface="ＭＳ Ｐゴシック" charset="-128"/>
              </a:rPr>
              <a:t> GEAK was </a:t>
            </a:r>
            <a:r>
              <a:rPr lang="de-DE" sz="1200" b="0" kern="1200" baseline="0" dirty="0" err="1" smtClean="0">
                <a:solidFill>
                  <a:schemeClr val="tx1"/>
                </a:solidFill>
                <a:effectLst/>
                <a:latin typeface="Times New Roman" pitchFamily="18" charset="0"/>
                <a:ea typeface="ＭＳ Ｐゴシック" charset="-128"/>
                <a:cs typeface="ＭＳ Ｐゴシック" charset="-128"/>
              </a:rPr>
              <a:t>launched</a:t>
            </a:r>
            <a:r>
              <a:rPr lang="de-DE" sz="1200" b="0" kern="1200" baseline="0" dirty="0" smtClean="0">
                <a:solidFill>
                  <a:schemeClr val="tx1"/>
                </a:solidFill>
                <a:effectLst/>
                <a:latin typeface="Times New Roman" pitchFamily="18" charset="0"/>
                <a:ea typeface="ＭＳ Ｐゴシック" charset="-128"/>
                <a:cs typeface="ＭＳ Ｐゴシック" charset="-128"/>
              </a:rPr>
              <a:t> in 2009. 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de-DE" sz="1200" b="0" kern="1200" baseline="0" dirty="0" smtClean="0">
              <a:solidFill>
                <a:schemeClr val="tx1"/>
              </a:solidFill>
              <a:effectLst/>
              <a:latin typeface="Times New Roman" pitchFamily="18" charset="0"/>
              <a:ea typeface="ＭＳ Ｐゴシック" charset="-128"/>
              <a:cs typeface="ＭＳ Ｐゴシック" charset="-128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We assumed a solar PV system size of 6 </a:t>
            </a:r>
            <a:r>
              <a:rPr lang="en-US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kWp</a:t>
            </a: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a half-day battery storage capacity of 7 kWh, and a full-day battery storage capacity of 15 kWh, which should be enough to cover an average household electricity consumption of 5,400 kWh per year.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473164-A7DF-5D46-8CBD-215AFDCCD780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937131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473164-A7DF-5D46-8CBD-215AFDCCD780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961166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473164-A7DF-5D46-8CBD-215AFDCCD780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61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8F202-D4C7-964A-8E3B-AAF0999E634A}" type="datetimeFigureOut">
              <a:rPr lang="en-US" smtClean="0"/>
              <a:t>10/17/17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97772F-EE6E-C74A-9696-C50D2A89AF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31881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8F202-D4C7-964A-8E3B-AAF0999E634A}" type="datetimeFigureOut">
              <a:rPr lang="en-US" smtClean="0"/>
              <a:t>10/17/17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97772F-EE6E-C74A-9696-C50D2A89AF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42361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8F202-D4C7-964A-8E3B-AAF0999E634A}" type="datetimeFigureOut">
              <a:rPr lang="en-US" smtClean="0"/>
              <a:t>10/17/17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97772F-EE6E-C74A-9696-C50D2A89AF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35015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8F202-D4C7-964A-8E3B-AAF0999E634A}" type="datetimeFigureOut">
              <a:rPr lang="en-US" smtClean="0"/>
              <a:t>10/17/17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97772F-EE6E-C74A-9696-C50D2A89AF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96238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8F202-D4C7-964A-8E3B-AAF0999E634A}" type="datetimeFigureOut">
              <a:rPr lang="en-US" smtClean="0"/>
              <a:t>10/17/17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97772F-EE6E-C74A-9696-C50D2A89AF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26783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8F202-D4C7-964A-8E3B-AAF0999E634A}" type="datetimeFigureOut">
              <a:rPr lang="en-US" smtClean="0"/>
              <a:t>10/17/17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97772F-EE6E-C74A-9696-C50D2A89AF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97726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8F202-D4C7-964A-8E3B-AAF0999E634A}" type="datetimeFigureOut">
              <a:rPr lang="en-US" smtClean="0"/>
              <a:t>10/17/17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97772F-EE6E-C74A-9696-C50D2A89AF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38362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8F202-D4C7-964A-8E3B-AAF0999E634A}" type="datetimeFigureOut">
              <a:rPr lang="en-US" smtClean="0"/>
              <a:t>10/17/17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97772F-EE6E-C74A-9696-C50D2A89AF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35701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8F202-D4C7-964A-8E3B-AAF0999E634A}" type="datetimeFigureOut">
              <a:rPr lang="en-US" smtClean="0"/>
              <a:t>10/17/17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97772F-EE6E-C74A-9696-C50D2A89AF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00419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8F202-D4C7-964A-8E3B-AAF0999E634A}" type="datetimeFigureOut">
              <a:rPr lang="en-US" smtClean="0"/>
              <a:t>10/17/17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97772F-EE6E-C74A-9696-C50D2A89AF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38336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8F202-D4C7-964A-8E3B-AAF0999E634A}" type="datetimeFigureOut">
              <a:rPr lang="en-US" smtClean="0"/>
              <a:t>10/17/17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97772F-EE6E-C74A-9696-C50D2A89AF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42546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4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22.02.2017 </a:t>
            </a:r>
            <a:r>
              <a:rPr lang="en-US" dirty="0" err="1"/>
              <a:t>St.Gallen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Team meeting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Slide </a:t>
            </a:r>
            <a:fld id="{1597772F-EE6E-C74A-9696-C50D2A89AF32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Bild 1" descr="Bildschirmfoto 2015-08-27 um 17.06.22.png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2359309" cy="78643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6772960" y="6184486"/>
            <a:ext cx="2371040" cy="6580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30510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Relationship Id="rId3" Type="http://schemas.openxmlformats.org/officeDocument/2006/relationships/chart" Target="../charts/char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mailto:aebers@umd.edu" TargetMode="External"/><Relationship Id="rId4" Type="http://schemas.openxmlformats.org/officeDocument/2006/relationships/hyperlink" Target="mailto:anna.ebers@unisg.ch" TargetMode="External"/><Relationship Id="rId5" Type="http://schemas.openxmlformats.org/officeDocument/2006/relationships/hyperlink" Target="http://www.iwoe.unisg.ch/" TargetMode="Externa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4" Type="http://schemas.openxmlformats.org/officeDocument/2006/relationships/image" Target="../media/image7.png"/><Relationship Id="rId5" Type="http://schemas.openxmlformats.org/officeDocument/2006/relationships/image" Target="../media/image8.png"/><Relationship Id="rId6" Type="http://schemas.openxmlformats.org/officeDocument/2006/relationships/image" Target="../media/image9.png"/><Relationship Id="rId7" Type="http://schemas.openxmlformats.org/officeDocument/2006/relationships/image" Target="../media/image10.png"/><Relationship Id="rId8" Type="http://schemas.openxmlformats.org/officeDocument/2006/relationships/image" Target="../media/image11.png"/><Relationship Id="rId9" Type="http://schemas.openxmlformats.org/officeDocument/2006/relationships/image" Target="../media/image12.png"/><Relationship Id="rId10" Type="http://schemas.openxmlformats.org/officeDocument/2006/relationships/image" Target="../media/image13.png"/><Relationship Id="rId11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4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chart" Target="../charts/chart2.xm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" y="4569383"/>
            <a:ext cx="9144000" cy="2288617"/>
          </a:xfrm>
          <a:solidFill>
            <a:srgbClr val="C5DC89"/>
          </a:solidFill>
          <a:ln>
            <a:solidFill>
              <a:srgbClr val="C5DC89"/>
            </a:solidFill>
          </a:ln>
        </p:spPr>
        <p:txBody>
          <a:bodyPr>
            <a:normAutofit/>
          </a:bodyPr>
          <a:lstStyle/>
          <a:p>
            <a:r>
              <a:rPr lang="en-US" sz="2800" dirty="0" smtClean="0">
                <a:solidFill>
                  <a:srgbClr val="000000"/>
                </a:solidFill>
                <a:latin typeface="Calibri"/>
                <a:cs typeface="Calibri"/>
              </a:rPr>
              <a:t/>
            </a:r>
            <a:br>
              <a:rPr lang="en-US" sz="2800" dirty="0" smtClean="0">
                <a:solidFill>
                  <a:srgbClr val="000000"/>
                </a:solidFill>
                <a:latin typeface="Calibri"/>
                <a:cs typeface="Calibri"/>
              </a:rPr>
            </a:br>
            <a:r>
              <a:rPr lang="en-US" sz="2800" dirty="0" smtClean="0">
                <a:solidFill>
                  <a:srgbClr val="000000"/>
                </a:solidFill>
                <a:latin typeface="Calibri"/>
                <a:cs typeface="Calibri"/>
              </a:rPr>
              <a:t>How </a:t>
            </a:r>
            <a:r>
              <a:rPr lang="en-US" sz="2800" dirty="0">
                <a:solidFill>
                  <a:srgbClr val="000000"/>
                </a:solidFill>
                <a:latin typeface="Calibri"/>
                <a:cs typeface="Calibri"/>
              </a:rPr>
              <a:t>do Swiss renters and home owners value green building features</a:t>
            </a:r>
            <a:r>
              <a:rPr lang="en-US" sz="2800" dirty="0" smtClean="0">
                <a:solidFill>
                  <a:srgbClr val="000000"/>
                </a:solidFill>
                <a:latin typeface="Calibri"/>
                <a:cs typeface="Calibri"/>
              </a:rPr>
              <a:t>?</a:t>
            </a:r>
            <a:r>
              <a:rPr lang="en-US" sz="2800" dirty="0">
                <a:solidFill>
                  <a:srgbClr val="000000"/>
                </a:solidFill>
                <a:latin typeface="Calibri"/>
                <a:cs typeface="Calibri"/>
              </a:rPr>
              <a:t/>
            </a:r>
            <a:br>
              <a:rPr lang="en-US" sz="2800" dirty="0">
                <a:solidFill>
                  <a:srgbClr val="000000"/>
                </a:solidFill>
                <a:latin typeface="Calibri"/>
                <a:cs typeface="Calibri"/>
              </a:rPr>
            </a:br>
            <a:r>
              <a:rPr lang="en-US" sz="2800" dirty="0" smtClean="0">
                <a:solidFill>
                  <a:srgbClr val="000000"/>
                </a:solidFill>
                <a:latin typeface="Calibri"/>
                <a:cs typeface="Calibri"/>
              </a:rPr>
              <a:t>Anna Ebers </a:t>
            </a:r>
            <a:r>
              <a:rPr lang="en-US" sz="2800" dirty="0" err="1" smtClean="0">
                <a:solidFill>
                  <a:srgbClr val="000000"/>
                </a:solidFill>
                <a:latin typeface="Calibri"/>
                <a:cs typeface="Calibri"/>
              </a:rPr>
              <a:t>Broughel</a:t>
            </a:r>
            <a:r>
              <a:rPr lang="en-US" sz="2800" dirty="0" smtClean="0">
                <a:solidFill>
                  <a:srgbClr val="000000"/>
                </a:solidFill>
                <a:latin typeface="Calibri"/>
                <a:cs typeface="Calibri"/>
              </a:rPr>
              <a:t/>
            </a:r>
            <a:br>
              <a:rPr lang="en-US" sz="2800" dirty="0" smtClean="0">
                <a:solidFill>
                  <a:srgbClr val="000000"/>
                </a:solidFill>
                <a:latin typeface="Calibri"/>
                <a:cs typeface="Calibri"/>
              </a:rPr>
            </a:br>
            <a:r>
              <a:rPr lang="en-US" sz="2800" dirty="0" smtClean="0">
                <a:solidFill>
                  <a:srgbClr val="000000"/>
                </a:solidFill>
                <a:latin typeface="Calibri"/>
                <a:cs typeface="Calibri"/>
              </a:rPr>
              <a:t>Rolf </a:t>
            </a:r>
            <a:r>
              <a:rPr lang="en-US" sz="2800" dirty="0" err="1" smtClean="0">
                <a:solidFill>
                  <a:srgbClr val="000000"/>
                </a:solidFill>
                <a:latin typeface="Calibri"/>
                <a:cs typeface="Calibri"/>
              </a:rPr>
              <a:t>Wüstenhagen</a:t>
            </a:r>
            <a:endParaRPr lang="en-US" sz="2800" dirty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7" name="Subtitle 2"/>
          <p:cNvSpPr txBox="1">
            <a:spLocks/>
          </p:cNvSpPr>
          <p:nvPr/>
        </p:nvSpPr>
        <p:spPr bwMode="auto">
          <a:xfrm>
            <a:off x="1" y="6438615"/>
            <a:ext cx="9143999" cy="5559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04" tIns="45702" rIns="91404" bIns="45702" numCol="1" anchor="t" anchorCtr="0" compatLnSpc="1">
            <a:prstTxWarp prst="textNoShape">
              <a:avLst/>
            </a:prstTxWarp>
          </a:bodyPr>
          <a:lstStyle>
            <a:lvl1pPr marL="0" indent="0" algn="ctr" defTabSz="913608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88653" indent="0" algn="ctr" defTabSz="913608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600">
                <a:solidFill>
                  <a:schemeClr val="tx1"/>
                </a:solidFill>
                <a:latin typeface="Gill Alt One MT Light" charset="0"/>
                <a:ea typeface="+mn-ea"/>
              </a:defRPr>
            </a:lvl2pPr>
            <a:lvl3pPr marL="777309" indent="0" algn="ctr" defTabSz="913608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600">
                <a:solidFill>
                  <a:schemeClr val="tx1"/>
                </a:solidFill>
                <a:latin typeface="Gill Alt One MT Light" charset="0"/>
                <a:ea typeface="+mn-ea"/>
              </a:defRPr>
            </a:lvl3pPr>
            <a:lvl4pPr marL="1165963" indent="0" algn="ctr" defTabSz="913608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Gill Alt One MT Light" charset="0"/>
                <a:ea typeface="+mn-ea"/>
              </a:defRPr>
            </a:lvl4pPr>
            <a:lvl5pPr marL="1554619" indent="0" algn="ctr" defTabSz="913608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1400">
                <a:solidFill>
                  <a:schemeClr val="tx1"/>
                </a:solidFill>
                <a:latin typeface="Gill Alt One MT Light" charset="0"/>
                <a:ea typeface="+mn-ea"/>
              </a:defRPr>
            </a:lvl5pPr>
            <a:lvl6pPr marL="1943272" indent="0" algn="ctr" defTabSz="913608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1400">
                <a:solidFill>
                  <a:schemeClr val="tx1"/>
                </a:solidFill>
                <a:latin typeface="Gill Alt One MT Light" charset="0"/>
                <a:ea typeface="+mn-ea"/>
              </a:defRPr>
            </a:lvl6pPr>
            <a:lvl7pPr marL="2331926" indent="0" algn="ctr" defTabSz="913608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1400">
                <a:solidFill>
                  <a:schemeClr val="tx1"/>
                </a:solidFill>
                <a:latin typeface="Gill Alt One MT Light" charset="0"/>
                <a:ea typeface="+mn-ea"/>
              </a:defRPr>
            </a:lvl7pPr>
            <a:lvl8pPr marL="2720580" indent="0" algn="ctr" defTabSz="913608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1400">
                <a:solidFill>
                  <a:schemeClr val="tx1"/>
                </a:solidFill>
                <a:latin typeface="Gill Alt One MT Light" charset="0"/>
                <a:ea typeface="+mn-ea"/>
              </a:defRPr>
            </a:lvl8pPr>
            <a:lvl9pPr marL="3109235" indent="0" algn="ctr" defTabSz="913608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1400">
                <a:solidFill>
                  <a:schemeClr val="tx1"/>
                </a:solidFill>
                <a:latin typeface="Gill Alt One MT Light" charset="0"/>
                <a:ea typeface="+mn-ea"/>
              </a:defRPr>
            </a:lvl9pPr>
          </a:lstStyle>
          <a:p>
            <a:r>
              <a:rPr lang="de-CH" sz="1600" dirty="0" smtClean="0">
                <a:solidFill>
                  <a:srgbClr val="FFFFFF"/>
                </a:solidFill>
              </a:rPr>
              <a:t> </a:t>
            </a:r>
            <a:endParaRPr lang="de-CH" sz="1600" dirty="0">
              <a:solidFill>
                <a:srgbClr val="FFFFFF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1" cy="51183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73078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25237" y="0"/>
            <a:ext cx="9527996" cy="6857999"/>
          </a:xfrm>
          <a:prstGeom prst="rect">
            <a:avLst/>
          </a:prstGeom>
        </p:spPr>
      </p:pic>
      <p:graphicFrame>
        <p:nvGraphicFramePr>
          <p:cNvPr id="4" name="Діаграма 1">
            <a:extLst>
              <a:ext uri="{FF2B5EF4-FFF2-40B4-BE49-F238E27FC236}">
                <a16:creationId xmlns:xdr="http://schemas.openxmlformats.org/drawingml/2006/spreadsheetDrawing" xmlns="" xmlns:a16="http://schemas.microsoft.com/office/drawing/2014/main" xmlns:lc="http://schemas.openxmlformats.org/drawingml/2006/lockedCanvas" id="{A0E27B9D-5F79-4E82-8BB0-CA565407D9C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17629239"/>
              </p:ext>
            </p:extLst>
          </p:nvPr>
        </p:nvGraphicFramePr>
        <p:xfrm>
          <a:off x="536432" y="0"/>
          <a:ext cx="7986154" cy="685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TextBox 5">
            <a:extLst>
              <a:ext uri="{FF2B5EF4-FFF2-40B4-BE49-F238E27FC236}">
                <a16:creationId xmlns:lc="http://schemas.openxmlformats.org/drawingml/2006/lockedCanvas" xmlns:a16="http://schemas.microsoft.com/office/drawing/2014/main" xmlns="" xmlns:cdr="http://schemas.openxmlformats.org/drawingml/2006/chartDrawing" xmlns:c="http://schemas.openxmlformats.org/drawingml/2006/chart" id="{60101CBD-2ABA-453D-9174-276587F8A64B}"/>
              </a:ext>
            </a:extLst>
          </p:cNvPr>
          <p:cNvSpPr txBox="1"/>
          <p:nvPr/>
        </p:nvSpPr>
        <p:spPr>
          <a:xfrm rot="5400000">
            <a:off x="425265" y="-702794"/>
            <a:ext cx="896471" cy="2675590"/>
          </a:xfrm>
          <a:prstGeom prst="rect">
            <a:avLst/>
          </a:prstGeom>
        </p:spPr>
        <p:txBody>
          <a:bodyPr vert="vert270" wrap="none" rtlCol="0" anchor="ctr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/>
                <a:cs typeface="Calibri"/>
              </a:rPr>
              <a:t>PRICE PREMIUM</a:t>
            </a:r>
            <a:endParaRPr lang="en-GB" sz="2000" dirty="0">
              <a:solidFill>
                <a:schemeClr val="tx1">
                  <a:lumMod val="75000"/>
                  <a:lumOff val="25000"/>
                </a:schemeClr>
              </a:solidFill>
              <a:latin typeface="Calibri"/>
              <a:cs typeface="Calibri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lc="http://schemas.openxmlformats.org/drawingml/2006/lockedCanvas" xmlns:a16="http://schemas.microsoft.com/office/drawing/2014/main" xmlns="" xmlns:cdr="http://schemas.openxmlformats.org/drawingml/2006/chartDrawing" xmlns:c="http://schemas.openxmlformats.org/drawingml/2006/chart" id="{CB1EE942-8610-4F88-973B-7B1DD281646B}"/>
              </a:ext>
            </a:extLst>
          </p:cNvPr>
          <p:cNvSpPr txBox="1"/>
          <p:nvPr/>
        </p:nvSpPr>
        <p:spPr>
          <a:xfrm rot="5400000">
            <a:off x="89462" y="1269329"/>
            <a:ext cx="644185" cy="823110"/>
          </a:xfrm>
          <a:prstGeom prst="rect">
            <a:avLst/>
          </a:prstGeom>
        </p:spPr>
        <p:txBody>
          <a:bodyPr vert="vert270" wrap="non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/>
                <a:cs typeface="Calibri"/>
              </a:rPr>
              <a:t>LOCATION</a:t>
            </a:r>
            <a:endParaRPr lang="uk-UA" sz="2000" dirty="0">
              <a:solidFill>
                <a:schemeClr val="tx1">
                  <a:lumMod val="75000"/>
                  <a:lumOff val="25000"/>
                </a:schemeClr>
              </a:solidFill>
              <a:latin typeface="Calibri"/>
              <a:cs typeface="Calibri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lc="http://schemas.openxmlformats.org/drawingml/2006/lockedCanvas" xmlns:a16="http://schemas.microsoft.com/office/drawing/2014/main" xmlns="" xmlns:cdr="http://schemas.openxmlformats.org/drawingml/2006/chartDrawing" xmlns:c="http://schemas.openxmlformats.org/drawingml/2006/chart" id="{CB1EE942-8610-4F88-973B-7B1DD281646B}"/>
              </a:ext>
            </a:extLst>
          </p:cNvPr>
          <p:cNvSpPr txBox="1"/>
          <p:nvPr/>
        </p:nvSpPr>
        <p:spPr>
          <a:xfrm rot="5400000">
            <a:off x="492874" y="1856370"/>
            <a:ext cx="644185" cy="1627244"/>
          </a:xfrm>
          <a:prstGeom prst="rect">
            <a:avLst/>
          </a:prstGeom>
        </p:spPr>
        <p:txBody>
          <a:bodyPr vert="vert270" wrap="non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/>
                <a:cs typeface="Calibri"/>
              </a:rPr>
              <a:t>SIZE</a:t>
            </a:r>
            <a:endParaRPr lang="uk-UA" sz="2000" dirty="0">
              <a:solidFill>
                <a:schemeClr val="tx1">
                  <a:lumMod val="75000"/>
                  <a:lumOff val="25000"/>
                </a:schemeClr>
              </a:solidFill>
              <a:latin typeface="Calibri"/>
              <a:cs typeface="Calibri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lc="http://schemas.openxmlformats.org/drawingml/2006/lockedCanvas" xmlns:a16="http://schemas.microsoft.com/office/drawing/2014/main" xmlns="" xmlns:cdr="http://schemas.openxmlformats.org/drawingml/2006/chartDrawing" xmlns:c="http://schemas.openxmlformats.org/drawingml/2006/chart" id="{CB1EE942-8610-4F88-973B-7B1DD281646B}"/>
              </a:ext>
            </a:extLst>
          </p:cNvPr>
          <p:cNvSpPr txBox="1"/>
          <p:nvPr/>
        </p:nvSpPr>
        <p:spPr>
          <a:xfrm rot="5400000">
            <a:off x="1000202" y="2222401"/>
            <a:ext cx="644185" cy="2644592"/>
          </a:xfrm>
          <a:prstGeom prst="rect">
            <a:avLst/>
          </a:prstGeom>
        </p:spPr>
        <p:txBody>
          <a:bodyPr vert="vert270" wrap="non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libri"/>
                <a:cs typeface="Calibri"/>
              </a:rPr>
              <a:t>ENERGY EFFICIENCY</a:t>
            </a:r>
          </a:p>
          <a:p>
            <a:r>
              <a:rPr lang="en-GB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libri"/>
                <a:cs typeface="Calibri"/>
              </a:rPr>
              <a:t>RATING</a:t>
            </a:r>
            <a:endParaRPr lang="uk-UA" sz="2000" b="1" dirty="0">
              <a:solidFill>
                <a:schemeClr val="tx1">
                  <a:lumMod val="95000"/>
                  <a:lumOff val="5000"/>
                </a:schemeClr>
              </a:solidFill>
              <a:latin typeface="Calibri"/>
              <a:cs typeface="Calibri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lc="http://schemas.openxmlformats.org/drawingml/2006/lockedCanvas" xmlns:a16="http://schemas.microsoft.com/office/drawing/2014/main" xmlns="" xmlns:cdr="http://schemas.openxmlformats.org/drawingml/2006/chartDrawing" xmlns:c="http://schemas.openxmlformats.org/drawingml/2006/chart" id="{CB1EE942-8610-4F88-973B-7B1DD281646B}"/>
              </a:ext>
            </a:extLst>
          </p:cNvPr>
          <p:cNvSpPr txBox="1"/>
          <p:nvPr/>
        </p:nvSpPr>
        <p:spPr>
          <a:xfrm rot="5400000">
            <a:off x="491528" y="3756889"/>
            <a:ext cx="644185" cy="1627244"/>
          </a:xfrm>
          <a:prstGeom prst="rect">
            <a:avLst/>
          </a:prstGeom>
        </p:spPr>
        <p:txBody>
          <a:bodyPr vert="vert270" wrap="non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b="1" dirty="0" smtClean="0">
                <a:solidFill>
                  <a:srgbClr val="0D0D0D"/>
                </a:solidFill>
                <a:latin typeface="Calibri"/>
                <a:cs typeface="Calibri"/>
              </a:rPr>
              <a:t>SOLAR PV</a:t>
            </a:r>
            <a:endParaRPr lang="uk-UA" sz="2000" b="1" dirty="0">
              <a:solidFill>
                <a:srgbClr val="0D0D0D"/>
              </a:solidFill>
              <a:latin typeface="Calibri"/>
              <a:cs typeface="Calibri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lc="http://schemas.openxmlformats.org/drawingml/2006/lockedCanvas" xmlns:a16="http://schemas.microsoft.com/office/drawing/2014/main" xmlns="" xmlns:cdr="http://schemas.openxmlformats.org/drawingml/2006/chartDrawing" xmlns:c="http://schemas.openxmlformats.org/drawingml/2006/chart" id="{CB1EE942-8610-4F88-973B-7B1DD281646B}"/>
              </a:ext>
            </a:extLst>
          </p:cNvPr>
          <p:cNvSpPr txBox="1"/>
          <p:nvPr/>
        </p:nvSpPr>
        <p:spPr>
          <a:xfrm rot="5400000">
            <a:off x="491527" y="4817712"/>
            <a:ext cx="644185" cy="1627244"/>
          </a:xfrm>
          <a:prstGeom prst="rect">
            <a:avLst/>
          </a:prstGeom>
        </p:spPr>
        <p:txBody>
          <a:bodyPr vert="vert270" wrap="non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/>
                <a:cs typeface="Calibri"/>
              </a:rPr>
              <a:t>INTERIOR</a:t>
            </a:r>
            <a:endParaRPr lang="uk-UA" sz="2000" dirty="0">
              <a:solidFill>
                <a:schemeClr val="tx1">
                  <a:lumMod val="75000"/>
                  <a:lumOff val="25000"/>
                </a:schemeClr>
              </a:solidFill>
              <a:latin typeface="Calibri"/>
              <a:cs typeface="Calibri"/>
            </a:endParaRPr>
          </a:p>
        </p:txBody>
      </p:sp>
      <p:sp>
        <p:nvSpPr>
          <p:cNvPr id="12" name="Oval 11"/>
          <p:cNvSpPr/>
          <p:nvPr/>
        </p:nvSpPr>
        <p:spPr>
          <a:xfrm>
            <a:off x="6259695" y="4617966"/>
            <a:ext cx="822960" cy="73217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8504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Take </a:t>
            </a:r>
            <a:r>
              <a:rPr lang="en-US" dirty="0" err="1" smtClean="0"/>
              <a:t>aways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27205"/>
            <a:ext cx="8229600" cy="4980401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endParaRPr lang="en-US" dirty="0"/>
          </a:p>
          <a:p>
            <a:r>
              <a:rPr lang="en-US" dirty="0"/>
              <a:t>m</a:t>
            </a:r>
            <a:r>
              <a:rPr lang="en-US" dirty="0" smtClean="0"/>
              <a:t>ajority of respondents would welcome mandatory efficiency standards @ purchase</a:t>
            </a:r>
          </a:p>
          <a:p>
            <a:r>
              <a:rPr lang="en-US" dirty="0" smtClean="0"/>
              <a:t>‘green’ </a:t>
            </a:r>
            <a:r>
              <a:rPr lang="en-US" dirty="0"/>
              <a:t>building attributes </a:t>
            </a:r>
            <a:r>
              <a:rPr lang="en-US" dirty="0" smtClean="0"/>
              <a:t>contribute </a:t>
            </a:r>
            <a:r>
              <a:rPr lang="en-US" dirty="0"/>
              <a:t>positively to customer value </a:t>
            </a:r>
            <a:r>
              <a:rPr lang="en-US" dirty="0" smtClean="0"/>
              <a:t>(28.5%)</a:t>
            </a:r>
          </a:p>
          <a:p>
            <a:r>
              <a:rPr lang="en-US" dirty="0" smtClean="0"/>
              <a:t>energy </a:t>
            </a:r>
            <a:r>
              <a:rPr lang="en-US" dirty="0"/>
              <a:t>efficiency rating is slightly more important (16.5%) than rooftop solar (12%) </a:t>
            </a:r>
          </a:p>
          <a:p>
            <a:r>
              <a:rPr lang="en-US" dirty="0" smtClean="0"/>
              <a:t>energy </a:t>
            </a:r>
            <a:r>
              <a:rPr lang="en-US" dirty="0"/>
              <a:t>efficiency ratings A or </a:t>
            </a:r>
            <a:r>
              <a:rPr lang="en-US" dirty="0" smtClean="0"/>
              <a:t>B </a:t>
            </a:r>
            <a:r>
              <a:rPr lang="en-US" dirty="0"/>
              <a:t>strongly preferred </a:t>
            </a:r>
            <a:r>
              <a:rPr lang="en-US" dirty="0" smtClean="0"/>
              <a:t>to </a:t>
            </a:r>
            <a:r>
              <a:rPr lang="en-US" dirty="0"/>
              <a:t>D or F ratings </a:t>
            </a:r>
          </a:p>
          <a:p>
            <a:r>
              <a:rPr lang="en-US" dirty="0"/>
              <a:t>preferences of renters &amp; owners are similar </a:t>
            </a:r>
          </a:p>
        </p:txBody>
      </p:sp>
    </p:spTree>
    <p:extLst>
      <p:ext uri="{BB962C8B-B14F-4D97-AF65-F5344CB8AC3E}">
        <p14:creationId xmlns:p14="http://schemas.microsoft.com/office/powerpoint/2010/main" val="38407950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8826" y="669037"/>
            <a:ext cx="6744943" cy="1143000"/>
          </a:xfrm>
        </p:spPr>
        <p:txBody>
          <a:bodyPr>
            <a:normAutofit/>
          </a:bodyPr>
          <a:lstStyle/>
          <a:p>
            <a:pPr algn="l"/>
            <a:r>
              <a:rPr lang="en-US" sz="3000" u="sng" dirty="0" smtClean="0"/>
              <a:t>Practical implications:</a:t>
            </a:r>
            <a:endParaRPr lang="en-US" sz="3000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o</a:t>
            </a:r>
            <a:r>
              <a:rPr lang="en-US" dirty="0" smtClean="0"/>
              <a:t>wners: offers </a:t>
            </a:r>
            <a:r>
              <a:rPr lang="en-US" dirty="0"/>
              <a:t>combining a solar system with full- or half-day battery storage </a:t>
            </a:r>
          </a:p>
          <a:p>
            <a:r>
              <a:rPr lang="en-US" dirty="0" smtClean="0"/>
              <a:t>untapped </a:t>
            </a:r>
            <a:r>
              <a:rPr lang="en-US" dirty="0"/>
              <a:t>potential: make energy efficiency part of property buying decision, like household </a:t>
            </a:r>
            <a:r>
              <a:rPr lang="en-US" dirty="0" smtClean="0"/>
              <a:t>appliances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u="sng" dirty="0" smtClean="0"/>
              <a:t>Research:</a:t>
            </a:r>
            <a:endParaRPr lang="en-US" u="sng" dirty="0"/>
          </a:p>
          <a:p>
            <a:r>
              <a:rPr lang="en-US" dirty="0" smtClean="0"/>
              <a:t>further segmentation to understand group characteristics</a:t>
            </a:r>
          </a:p>
          <a:p>
            <a:r>
              <a:rPr lang="en-US" dirty="0" smtClean="0"/>
              <a:t>evaluate price premium for green attributes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30686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Thank you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800" dirty="0" smtClean="0">
                <a:hlinkClick r:id="rId3"/>
              </a:rPr>
              <a:t>aebers@umd.edu</a:t>
            </a:r>
            <a:r>
              <a:rPr lang="en-US" sz="2800" dirty="0" smtClean="0"/>
              <a:t> </a:t>
            </a:r>
          </a:p>
          <a:p>
            <a:pPr marL="0" indent="0">
              <a:buNone/>
            </a:pPr>
            <a:r>
              <a:rPr lang="en-US" sz="2800" dirty="0">
                <a:hlinkClick r:id="rId4"/>
              </a:rPr>
              <a:t>a</a:t>
            </a:r>
            <a:r>
              <a:rPr lang="en-US" sz="2800" dirty="0" smtClean="0">
                <a:hlinkClick r:id="rId4"/>
              </a:rPr>
              <a:t>nna.ebers@unisg.ch</a:t>
            </a:r>
            <a:endParaRPr lang="en-US" sz="2800" dirty="0" smtClean="0"/>
          </a:p>
          <a:p>
            <a:pPr marL="0" indent="0">
              <a:buNone/>
            </a:pPr>
            <a:endParaRPr lang="en-US" sz="2800" dirty="0"/>
          </a:p>
          <a:p>
            <a:pPr marL="0" indent="0">
              <a:buNone/>
            </a:pPr>
            <a:r>
              <a:rPr lang="en-US" sz="2800" dirty="0" smtClean="0"/>
              <a:t>Study available at: </a:t>
            </a:r>
          </a:p>
          <a:p>
            <a:pPr marL="0" indent="0">
              <a:buNone/>
            </a:pPr>
            <a:r>
              <a:rPr lang="de-CH" sz="2800" dirty="0">
                <a:hlinkClick r:id="rId5"/>
              </a:rPr>
              <a:t>www.iwoe.unisg.ch/kundenbarometer</a:t>
            </a:r>
            <a:r>
              <a:rPr lang="de-CH" sz="2800" dirty="0"/>
              <a:t> </a:t>
            </a:r>
            <a:r>
              <a:rPr lang="de-CH" sz="2800" dirty="0" smtClean="0"/>
              <a:t> </a:t>
            </a:r>
            <a:endParaRPr lang="en-US" sz="2800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6479396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70254"/>
            <a:ext cx="8229600" cy="760088"/>
          </a:xfrm>
        </p:spPr>
        <p:txBody>
          <a:bodyPr>
            <a:normAutofit/>
          </a:bodyPr>
          <a:lstStyle/>
          <a:p>
            <a:r>
              <a:rPr lang="en-US" sz="4000" dirty="0">
                <a:latin typeface="Calibri"/>
                <a:cs typeface="Calibri"/>
              </a:rPr>
              <a:t>Focus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800" dirty="0">
                <a:latin typeface="Calibri"/>
                <a:ea typeface="+mj-ea"/>
                <a:cs typeface="Calibri"/>
              </a:rPr>
              <a:t>Do respondents prefer ‘green’ </a:t>
            </a:r>
            <a:r>
              <a:rPr lang="en-US" sz="2800" dirty="0" smtClean="0">
                <a:latin typeface="Calibri"/>
                <a:ea typeface="+mj-ea"/>
                <a:cs typeface="Calibri"/>
              </a:rPr>
              <a:t>buildings with </a:t>
            </a:r>
            <a:r>
              <a:rPr lang="en-US" sz="2800" dirty="0" smtClean="0">
                <a:cs typeface="Calibri"/>
              </a:rPr>
              <a:t>rooftop </a:t>
            </a:r>
            <a:r>
              <a:rPr lang="en-US" sz="2800" dirty="0">
                <a:cs typeface="Calibri"/>
              </a:rPr>
              <a:t>PV, energy </a:t>
            </a:r>
            <a:r>
              <a:rPr lang="en-US" sz="2800" dirty="0" smtClean="0">
                <a:cs typeface="Calibri"/>
              </a:rPr>
              <a:t>storage </a:t>
            </a:r>
            <a:r>
              <a:rPr lang="en-US" sz="2800" dirty="0">
                <a:cs typeface="Calibri"/>
              </a:rPr>
              <a:t>and </a:t>
            </a:r>
            <a:r>
              <a:rPr lang="en-US" sz="2800" dirty="0" smtClean="0">
                <a:cs typeface="Calibri"/>
              </a:rPr>
              <a:t>higher energy </a:t>
            </a:r>
            <a:r>
              <a:rPr lang="en-US" sz="2800" dirty="0">
                <a:cs typeface="Calibri"/>
              </a:rPr>
              <a:t>efficiency </a:t>
            </a:r>
            <a:r>
              <a:rPr lang="en-US" sz="2800" dirty="0" smtClean="0">
                <a:cs typeface="Calibri"/>
              </a:rPr>
              <a:t>rating</a:t>
            </a:r>
            <a:r>
              <a:rPr lang="en-US" sz="2800" dirty="0" smtClean="0">
                <a:latin typeface="Calibri"/>
                <a:ea typeface="+mj-ea"/>
                <a:cs typeface="Calibri"/>
              </a:rPr>
              <a:t>? </a:t>
            </a:r>
            <a:endParaRPr lang="en-US" sz="2800" dirty="0">
              <a:latin typeface="Calibri"/>
              <a:ea typeface="+mj-ea"/>
              <a:cs typeface="Calibri"/>
            </a:endParaRPr>
          </a:p>
          <a:p>
            <a:pPr marL="0" indent="0">
              <a:buNone/>
            </a:pPr>
            <a:r>
              <a:rPr lang="en-US" sz="2800" dirty="0">
                <a:latin typeface="Calibri"/>
                <a:ea typeface="+mj-ea"/>
                <a:cs typeface="Calibri"/>
              </a:rPr>
              <a:t>Do preferences of property owners and renters differ</a:t>
            </a:r>
            <a:r>
              <a:rPr lang="en-US" dirty="0" smtClean="0">
                <a:latin typeface="Calibri"/>
                <a:cs typeface="Calibri"/>
              </a:rPr>
              <a:t>? </a:t>
            </a:r>
          </a:p>
          <a:p>
            <a:pPr marL="0" indent="0">
              <a:buNone/>
            </a:pPr>
            <a:r>
              <a:rPr lang="en-US" sz="2800" dirty="0">
                <a:latin typeface="Calibri"/>
                <a:ea typeface="+mj-ea"/>
                <a:cs typeface="Calibri"/>
              </a:rPr>
              <a:t>Do </a:t>
            </a:r>
            <a:r>
              <a:rPr lang="en-US" sz="2800" dirty="0" smtClean="0">
                <a:latin typeface="Calibri"/>
                <a:ea typeface="+mj-ea"/>
                <a:cs typeface="Calibri"/>
              </a:rPr>
              <a:t>‘green features’ add </a:t>
            </a:r>
            <a:r>
              <a:rPr lang="en-US" sz="2800" dirty="0">
                <a:latin typeface="Calibri"/>
                <a:ea typeface="+mj-ea"/>
                <a:cs typeface="Calibri"/>
              </a:rPr>
              <a:t>customer value? 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75684" y="3222499"/>
            <a:ext cx="1428673" cy="19048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31628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>
                <a:latin typeface="Calibri"/>
                <a:cs typeface="Calibri"/>
              </a:rPr>
              <a:t>Data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92817"/>
            <a:ext cx="8607501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800" dirty="0">
                <a:latin typeface="Calibri"/>
                <a:ea typeface="+mj-ea"/>
                <a:cs typeface="Calibri"/>
              </a:rPr>
              <a:t>1,001 Swiss respondents</a:t>
            </a:r>
          </a:p>
          <a:p>
            <a:pPr marL="0" indent="0">
              <a:buNone/>
            </a:pPr>
            <a:r>
              <a:rPr lang="en-US" sz="2800" dirty="0">
                <a:latin typeface="Calibri"/>
                <a:ea typeface="+mj-ea"/>
                <a:cs typeface="Calibri"/>
              </a:rPr>
              <a:t>German- and French-speaking </a:t>
            </a:r>
          </a:p>
          <a:p>
            <a:pPr marL="0" indent="0">
              <a:buNone/>
            </a:pPr>
            <a:r>
              <a:rPr lang="en-US" sz="2800" dirty="0">
                <a:latin typeface="Calibri"/>
                <a:ea typeface="+mj-ea"/>
                <a:cs typeface="Calibri"/>
              </a:rPr>
              <a:t>Population representative </a:t>
            </a:r>
            <a:r>
              <a:rPr lang="en-US" sz="2800" dirty="0" smtClean="0">
                <a:latin typeface="Calibri"/>
                <a:ea typeface="+mj-ea"/>
                <a:cs typeface="Calibri"/>
              </a:rPr>
              <a:t>sample</a:t>
            </a:r>
          </a:p>
          <a:p>
            <a:pPr marL="0" indent="0">
              <a:buNone/>
            </a:pPr>
            <a:r>
              <a:rPr lang="en-US" sz="2800" dirty="0" smtClean="0">
                <a:latin typeface="Calibri"/>
                <a:ea typeface="+mj-ea"/>
                <a:cs typeface="Calibri"/>
              </a:rPr>
              <a:t>Online panel &gt;50,000</a:t>
            </a:r>
            <a:endParaRPr lang="en-US" sz="2800" dirty="0">
              <a:latin typeface="Calibri"/>
              <a:ea typeface="+mj-ea"/>
              <a:cs typeface="Calibri"/>
            </a:endParaRPr>
          </a:p>
          <a:p>
            <a:pPr marL="0" indent="0">
              <a:buNone/>
            </a:pPr>
            <a:r>
              <a:rPr lang="en-US" sz="2800" dirty="0">
                <a:latin typeface="Calibri"/>
                <a:ea typeface="+mj-ea"/>
                <a:cs typeface="Calibri"/>
              </a:rPr>
              <a:t>Jan-Feb 2016</a:t>
            </a:r>
          </a:p>
          <a:p>
            <a:pPr marL="0" indent="0">
              <a:buNone/>
            </a:pPr>
            <a:r>
              <a:rPr lang="en-US" sz="2800" dirty="0">
                <a:latin typeface="Calibri"/>
                <a:ea typeface="+mj-ea"/>
                <a:cs typeface="Calibri"/>
              </a:rPr>
              <a:t>Renters = 51% apartment, 4% house</a:t>
            </a:r>
          </a:p>
          <a:p>
            <a:pPr marL="0" indent="0">
              <a:buNone/>
            </a:pPr>
            <a:r>
              <a:rPr lang="en-US" sz="2800" dirty="0">
                <a:latin typeface="Calibri"/>
                <a:ea typeface="+mj-ea"/>
                <a:cs typeface="Calibri"/>
              </a:rPr>
              <a:t>Property owners= 31% house, 14% apartment</a:t>
            </a:r>
          </a:p>
          <a:p>
            <a:pPr marL="0" indent="0">
              <a:buNone/>
            </a:pPr>
            <a:endParaRPr lang="en-US" sz="2800" dirty="0">
              <a:latin typeface="Calibri"/>
              <a:ea typeface="+mj-ea"/>
              <a:cs typeface="Calibri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72960" y="1211099"/>
            <a:ext cx="2179114" cy="30760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70818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EnergyEfficiencyInBuildings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45907"/>
            <a:ext cx="9144000" cy="4362779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" y="2022419"/>
            <a:ext cx="9302758" cy="3586267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683000" y="2022419"/>
            <a:ext cx="1010046" cy="147899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693046" y="2120697"/>
            <a:ext cx="1305269" cy="138071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998315" y="2193715"/>
            <a:ext cx="1840177" cy="13077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571413" y="3591209"/>
            <a:ext cx="1265189" cy="1163974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898313" y="3565022"/>
            <a:ext cx="1010046" cy="112548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998314" y="3715724"/>
            <a:ext cx="1840535" cy="974778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lc="http://schemas.openxmlformats.org/drawingml/2006/lockedCanvas" xmlns:a16="http://schemas.microsoft.com/office/drawing/2014/main" xmlns="" xmlns:cdr="http://schemas.openxmlformats.org/drawingml/2006/chartDrawing" xmlns:c="http://schemas.openxmlformats.org/drawingml/2006/chart" id="{CB1EE942-8610-4F88-973B-7B1DD281646B}"/>
              </a:ext>
            </a:extLst>
          </p:cNvPr>
          <p:cNvSpPr txBox="1"/>
          <p:nvPr/>
        </p:nvSpPr>
        <p:spPr>
          <a:xfrm rot="5400000">
            <a:off x="8167045" y="1869631"/>
            <a:ext cx="644185" cy="1627244"/>
          </a:xfrm>
          <a:prstGeom prst="rect">
            <a:avLst/>
          </a:prstGeom>
        </p:spPr>
        <p:txBody>
          <a:bodyPr vert="vert270" wrap="non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GB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/>
                <a:cs typeface="Calibri"/>
              </a:rPr>
              <a:t>=80-85%</a:t>
            </a:r>
            <a:endParaRPr lang="uk-UA" sz="2800" dirty="0">
              <a:solidFill>
                <a:schemeClr val="tx1">
                  <a:lumMod val="75000"/>
                  <a:lumOff val="25000"/>
                </a:schemeClr>
              </a:solidFill>
              <a:latin typeface="Calibri"/>
              <a:cs typeface="Calibri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lc="http://schemas.openxmlformats.org/drawingml/2006/lockedCanvas" xmlns:a16="http://schemas.microsoft.com/office/drawing/2014/main" xmlns="" xmlns:cdr="http://schemas.openxmlformats.org/drawingml/2006/chartDrawing" xmlns:c="http://schemas.openxmlformats.org/drawingml/2006/chart" id="{CB1EE942-8610-4F88-973B-7B1DD281646B}"/>
              </a:ext>
            </a:extLst>
          </p:cNvPr>
          <p:cNvSpPr txBox="1"/>
          <p:nvPr/>
        </p:nvSpPr>
        <p:spPr>
          <a:xfrm rot="5400000">
            <a:off x="8167045" y="3407422"/>
            <a:ext cx="644185" cy="1627244"/>
          </a:xfrm>
          <a:prstGeom prst="rect">
            <a:avLst/>
          </a:prstGeom>
        </p:spPr>
        <p:txBody>
          <a:bodyPr vert="vert270" wrap="non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GB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/>
                <a:cs typeface="Calibri"/>
              </a:rPr>
              <a:t>=73-57%</a:t>
            </a:r>
            <a:endParaRPr lang="uk-UA" sz="2800" dirty="0">
              <a:solidFill>
                <a:schemeClr val="tx1">
                  <a:lumMod val="75000"/>
                  <a:lumOff val="25000"/>
                </a:schemeClr>
              </a:solidFill>
              <a:latin typeface="Calibri"/>
              <a:cs typeface="Calibri"/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63388" y="2386151"/>
            <a:ext cx="1428673" cy="1904897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lc="http://schemas.openxmlformats.org/drawingml/2006/lockedCanvas" xmlns:a16="http://schemas.microsoft.com/office/drawing/2014/main" xmlns="" xmlns:cdr="http://schemas.openxmlformats.org/drawingml/2006/chartDrawing" xmlns:c="http://schemas.openxmlformats.org/drawingml/2006/chart" id="{CB1EE942-8610-4F88-973B-7B1DD281646B}"/>
              </a:ext>
            </a:extLst>
          </p:cNvPr>
          <p:cNvSpPr txBox="1"/>
          <p:nvPr/>
        </p:nvSpPr>
        <p:spPr>
          <a:xfrm rot="5400000">
            <a:off x="2083590" y="2339381"/>
            <a:ext cx="644185" cy="1627244"/>
          </a:xfrm>
          <a:prstGeom prst="rect">
            <a:avLst/>
          </a:prstGeom>
        </p:spPr>
        <p:txBody>
          <a:bodyPr vert="vert270" wrap="non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GB" sz="32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/>
                <a:cs typeface="Calibri"/>
              </a:rPr>
              <a:t>?</a:t>
            </a:r>
            <a:endParaRPr lang="uk-UA" sz="3200" dirty="0">
              <a:solidFill>
                <a:schemeClr val="tx1">
                  <a:lumMod val="75000"/>
                  <a:lumOff val="25000"/>
                </a:schemeClr>
              </a:solidFill>
              <a:latin typeface="Calibri"/>
              <a:cs typeface="Calibri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lc="http://schemas.openxmlformats.org/drawingml/2006/lockedCanvas" xmlns:a16="http://schemas.microsoft.com/office/drawing/2014/main" xmlns="" xmlns:cdr="http://schemas.openxmlformats.org/drawingml/2006/chartDrawing" xmlns:c="http://schemas.openxmlformats.org/drawingml/2006/chart" id="{CB1EE942-8610-4F88-973B-7B1DD281646B}"/>
              </a:ext>
            </a:extLst>
          </p:cNvPr>
          <p:cNvSpPr txBox="1"/>
          <p:nvPr/>
        </p:nvSpPr>
        <p:spPr>
          <a:xfrm rot="5400000">
            <a:off x="1340343" y="3427885"/>
            <a:ext cx="644185" cy="2525235"/>
          </a:xfrm>
          <a:prstGeom prst="rect">
            <a:avLst/>
          </a:prstGeom>
        </p:spPr>
        <p:txBody>
          <a:bodyPr vert="vert270" wrap="non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GB" sz="3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/>
                <a:cs typeface="Calibri"/>
              </a:rPr>
              <a:t>1/3 of respondents</a:t>
            </a:r>
            <a:endParaRPr lang="uk-UA" sz="3200" dirty="0">
              <a:solidFill>
                <a:schemeClr val="tx1">
                  <a:lumMod val="75000"/>
                  <a:lumOff val="25000"/>
                </a:schemeClr>
              </a:solidFill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81001926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EnergyEfficiencyInBuildings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45907"/>
            <a:ext cx="9144000" cy="4362779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10433" y="2022419"/>
            <a:ext cx="6092325" cy="3586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5135862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EnergyEfficiencyInBuildings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45907"/>
            <a:ext cx="9144000" cy="43627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4675116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2129" y="479887"/>
            <a:ext cx="9151858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Info on energy efficiency ratings</a:t>
            </a:r>
            <a:endParaRPr lang="en-US" dirty="0"/>
          </a:p>
        </p:txBody>
      </p:sp>
      <p:graphicFrame>
        <p:nvGraphicFramePr>
          <p:cNvPr id="4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68170708"/>
              </p:ext>
            </p:extLst>
          </p:nvPr>
        </p:nvGraphicFramePr>
        <p:xfrm>
          <a:off x="162128" y="1417638"/>
          <a:ext cx="8981871" cy="54403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3912867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>
                <a:latin typeface="Calibri"/>
                <a:cs typeface="Calibri"/>
              </a:rPr>
              <a:t>Evaluation of ‘green’ attributes</a:t>
            </a:r>
            <a:endParaRPr lang="en-US" sz="4000" dirty="0">
              <a:latin typeface="Calibri"/>
              <a:cs typeface="Calibri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800" dirty="0" smtClean="0">
                <a:latin typeface="Calibri"/>
                <a:ea typeface="+mj-ea"/>
                <a:cs typeface="Calibri"/>
              </a:rPr>
              <a:t> Choice </a:t>
            </a:r>
            <a:r>
              <a:rPr lang="en-US" sz="2800" dirty="0">
                <a:latin typeface="Calibri"/>
                <a:ea typeface="+mj-ea"/>
                <a:cs typeface="Calibri"/>
              </a:rPr>
              <a:t>experiments: </a:t>
            </a:r>
          </a:p>
          <a:p>
            <a:pPr lvl="1"/>
            <a:r>
              <a:rPr lang="en-US" dirty="0">
                <a:latin typeface="Calibri"/>
                <a:ea typeface="+mj-ea"/>
                <a:cs typeface="Calibri"/>
              </a:rPr>
              <a:t>10 randomly generated choice tasks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551952"/>
            <a:ext cx="9144000" cy="25857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6539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4000"/>
            <a:ext cx="8229600" cy="1143000"/>
          </a:xfrm>
        </p:spPr>
        <p:txBody>
          <a:bodyPr>
            <a:noAutofit/>
          </a:bodyPr>
          <a:lstStyle/>
          <a:p>
            <a:r>
              <a:rPr lang="en-US" sz="2000" dirty="0"/>
              <a:t/>
            </a:r>
            <a:br>
              <a:rPr lang="en-US" sz="2000" dirty="0"/>
            </a:br>
            <a:r>
              <a:rPr lang="en-US" sz="4000" dirty="0">
                <a:latin typeface="Calibri"/>
                <a:cs typeface="Calibri"/>
              </a:rPr>
              <a:t>Importance of property </a:t>
            </a:r>
            <a:r>
              <a:rPr lang="en-US" sz="4000" dirty="0" smtClean="0">
                <a:latin typeface="Calibri"/>
                <a:cs typeface="Calibri"/>
              </a:rPr>
              <a:t>attributes</a:t>
            </a:r>
            <a:endParaRPr lang="en-US" sz="4000" dirty="0">
              <a:latin typeface="Calibri"/>
              <a:cs typeface="Calibri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5523" y="5228221"/>
            <a:ext cx="7616764" cy="624498"/>
          </a:xfrm>
          <a:prstGeom prst="rect">
            <a:avLst/>
          </a:prstGeom>
        </p:spPr>
      </p:pic>
      <p:graphicFrame>
        <p:nvGraphicFramePr>
          <p:cNvPr id="7" name="Char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38615375"/>
              </p:ext>
            </p:extLst>
          </p:nvPr>
        </p:nvGraphicFramePr>
        <p:xfrm>
          <a:off x="457200" y="1587563"/>
          <a:ext cx="7644039" cy="45984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29498932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3208</TotalTime>
  <Words>755</Words>
  <Application>Microsoft Macintosh PowerPoint</Application>
  <PresentationFormat>On-screen Show (4:3)</PresentationFormat>
  <Paragraphs>66</Paragraphs>
  <Slides>13</Slides>
  <Notes>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Office Theme</vt:lpstr>
      <vt:lpstr> How do Swiss renters and home owners value green building features? Anna Ebers Broughel Rolf Wüstenhagen</vt:lpstr>
      <vt:lpstr>Focus</vt:lpstr>
      <vt:lpstr>Data</vt:lpstr>
      <vt:lpstr>PowerPoint Presentation</vt:lpstr>
      <vt:lpstr>PowerPoint Presentation</vt:lpstr>
      <vt:lpstr>PowerPoint Presentation</vt:lpstr>
      <vt:lpstr>Info on energy efficiency ratings</vt:lpstr>
      <vt:lpstr>Evaluation of ‘green’ attributes</vt:lpstr>
      <vt:lpstr> Importance of property attributes</vt:lpstr>
      <vt:lpstr>PowerPoint Presentation</vt:lpstr>
      <vt:lpstr>Take aways</vt:lpstr>
      <vt:lpstr>Practical implications:</vt:lpstr>
      <vt:lpstr>Thank you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Local Acceptance of Wind Energy in Switzerland, Estonia and Ukraine.  A Cross-Country Analysis based on Choice Experiments. </dc:title>
  <dc:creator>Anna Ebers</dc:creator>
  <cp:lastModifiedBy>Anna Ebers</cp:lastModifiedBy>
  <cp:revision>113</cp:revision>
  <dcterms:created xsi:type="dcterms:W3CDTF">2017-02-16T14:30:05Z</dcterms:created>
  <dcterms:modified xsi:type="dcterms:W3CDTF">2017-10-18T17:25:34Z</dcterms:modified>
</cp:coreProperties>
</file>