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56"/>
  </p:normalViewPr>
  <p:slideViewPr>
    <p:cSldViewPr snapToGrid="0" snapToObjects="1">
      <p:cViewPr varScale="1">
        <p:scale>
          <a:sx n="65" d="100"/>
          <a:sy n="65" d="100"/>
        </p:scale>
        <p:origin x="21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49A03-A1DF-D44A-852C-6CC9000A8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09256FE-24B7-2C41-999C-F5FE9E154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50BFBC-B310-0F4E-B1AD-0A3B29331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ADF07C-0C59-CD46-87D5-FE4BA29F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2D6452-CDFC-704D-A660-17BFC979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92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51794-3DA5-1A43-A748-41BF5644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27195A-3FB9-BF4D-A6D1-F9DCA8C65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C2532E-52DB-A244-9EE2-D918C86E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4AF40-713F-B44B-A746-9349751E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C17CA1-64D9-8C42-BC72-4D06C542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9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AB1BF0B-4D70-EB44-A7E8-FF0C73C5E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4D5B25-1942-1940-89C9-4A45AD1F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65BAF9-9E24-DF41-84E7-B3441835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9884C6-C99E-A046-ACDD-927674FB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128F92-DD14-374A-A281-5FB815B5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17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1E7AE0-5F0E-DF44-8D53-02209698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BDCC53-0847-964E-88D7-DE69DF7B2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52100E-EF0F-3148-BAA7-5925C3ED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074BF2-30AC-4E4D-97B1-45D21DF7D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A1D930-1F49-8F44-BB03-1F2645FB7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71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901F7-44C9-464F-B712-DD8E38B62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30C07-9ACF-9D4D-A5F8-A2272A0C1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31C703-1A25-3045-93E0-0CEAF7249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850E26-9A8E-E749-9237-D0F7262A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F2D325-E8A5-F342-88D0-1041A858A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50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EE324-DBEA-BC46-BAF9-B8E60EFB4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11C871-4B30-6048-B0E8-90A79A84D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53508F-7EBF-B745-AE55-56BAE6253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1CD8A86-8D5E-CA49-B84B-8EA3DF5C7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9120A05-2F7A-C848-BD5C-98107DACF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573AE1-337D-B84C-B1E6-7C8471A5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44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C9099-191E-D14E-92F1-EB9176118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49D8A7-A543-B340-A7B5-CB65789FD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D4E9A7-C1CE-604F-A501-372996E2C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E428CB-22B4-6441-A9A9-3E4ACCC4F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44C5DA5-C5A2-4E4D-88C7-3EEF26286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66470-1CEC-554A-B5F4-E885C1659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9DBD2E7-CA7B-5340-A941-8E55F17BC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6DA5016-0A87-3844-AEFB-7133B5D64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45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90E2C-9492-4D4C-9F52-6536E1094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CD28478-FC56-D144-8CAE-D5F8853E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882205-E71C-A046-938C-4A97B1C72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621B5D-2123-AA47-B598-5D2EDA2C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055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0732067-9CE9-6445-8955-4B7D37A85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E2ECE6-5C7A-8C49-B4F6-02BA75BEB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95AF43-EA19-DA4D-B293-22F41A6B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55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18D6B-CCD9-8F44-AA90-DD1CFC83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6A94A2-B82B-3E4F-9631-2767CB88A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7DE005-7030-4948-9108-8F55C5CA4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6DF702-27D5-B845-B3A7-21E160C2F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608BBB-9A2E-854F-871C-B4A8CF6D8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697EF5-312F-274E-B319-7CFDBA8E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11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3C73B2-4BAA-3D46-8089-A359D261E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DE37548-DA7B-E74E-BC6C-E0A1BA6B0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22BAD8-0348-3E4F-AE03-E323C06DB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BA1660-A01A-8B4A-9801-9201BE7EF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C503F06-9157-694E-86D4-F5A9C2FA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F65A-5AF4-4942-996E-B7120A9C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8E3A09-8CA1-5B4D-804C-9C313EFC4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7E030C-D627-2B49-9230-F23473679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78C200-075F-8E46-AF97-273C13697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1A202-B4FB-C044-B825-E95DC4DEBB3A}" type="datetimeFigureOut">
              <a:rPr lang="de-DE" smtClean="0"/>
              <a:t>29.08.19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EAA793-4D24-D94B-82D1-10612FC9E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B67A85-73C8-3E47-9B90-1F925EE0E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33B6-9ACD-FF4A-B0FD-51A5F645A3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32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39529-F0AB-724D-901C-35510D998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801359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Nina Kreibig</a:t>
            </a:r>
            <a:br>
              <a:rPr lang="de-DE" dirty="0"/>
            </a:br>
            <a:br>
              <a:rPr lang="de-DE" dirty="0"/>
            </a:br>
            <a:r>
              <a:rPr lang="de-DE" dirty="0"/>
              <a:t>“Die Kultur- und Sozialgeschichte der Berliner Leichenhäuser (1794-1871)“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0944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383CC-62D1-0D41-AD89-DBEC9F778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62249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Sascha Steger</a:t>
            </a:r>
            <a:br>
              <a:rPr lang="de-DE" dirty="0"/>
            </a:br>
            <a:br>
              <a:rPr lang="de-DE" dirty="0"/>
            </a:br>
            <a:r>
              <a:rPr lang="de-DE" dirty="0"/>
              <a:t>Kurt </a:t>
            </a:r>
            <a:r>
              <a:rPr lang="de-DE" dirty="0" err="1"/>
              <a:t>Daluege</a:t>
            </a:r>
            <a:r>
              <a:rPr lang="de-DE" dirty="0"/>
              <a:t> – Chef der Ordnungspolizei und SS-Oberst-Gruppenführer. Eine biographische und </a:t>
            </a:r>
            <a:r>
              <a:rPr lang="de-DE" dirty="0" err="1"/>
              <a:t>organsiationgeschichtliche</a:t>
            </a:r>
            <a:r>
              <a:rPr lang="de-DE" dirty="0"/>
              <a:t> Studie zu </a:t>
            </a:r>
            <a:r>
              <a:rPr lang="de-DE" dirty="0" err="1"/>
              <a:t>nationalsozilistischen</a:t>
            </a:r>
            <a:r>
              <a:rPr lang="de-DE" dirty="0"/>
              <a:t> </a:t>
            </a:r>
            <a:r>
              <a:rPr lang="de-DE" dirty="0" err="1"/>
              <a:t>Orpo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3763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E9C269-8E2C-AF43-AC4F-D552FB12D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835"/>
            <a:ext cx="10515600" cy="5660128"/>
          </a:xfrm>
        </p:spPr>
        <p:txBody>
          <a:bodyPr/>
          <a:lstStyle/>
          <a:p>
            <a:r>
              <a:rPr lang="de-DE" dirty="0"/>
              <a:t>War die </a:t>
            </a:r>
            <a:r>
              <a:rPr lang="de-DE" dirty="0" err="1"/>
              <a:t>Orpo</a:t>
            </a:r>
            <a:r>
              <a:rPr lang="de-DE" dirty="0"/>
              <a:t> eine „Organisation im Ausnahmezustand“? S. 2 Vgl. Fischer „Hitler war kein Betriebsunfall“</a:t>
            </a:r>
          </a:p>
          <a:p>
            <a:r>
              <a:rPr lang="de-DE" dirty="0"/>
              <a:t>Welche Quellen werden verwendet?</a:t>
            </a:r>
          </a:p>
          <a:p>
            <a:r>
              <a:rPr lang="de-DE" dirty="0"/>
              <a:t>Auseinandersetzung mit </a:t>
            </a:r>
            <a:r>
              <a:rPr lang="de-DE" dirty="0" err="1"/>
              <a:t>theorie</a:t>
            </a:r>
            <a:r>
              <a:rPr lang="de-DE" dirty="0"/>
              <a:t> des biographischen Ansatzes?</a:t>
            </a:r>
          </a:p>
          <a:p>
            <a:r>
              <a:rPr lang="de-DE" dirty="0"/>
              <a:t>Was waren die Auswirkungen der Sparpolitik nach Überführung der Landepolizei auf die Effektivität der </a:t>
            </a:r>
            <a:r>
              <a:rPr lang="de-DE" dirty="0" err="1"/>
              <a:t>Orpo</a:t>
            </a:r>
            <a:r>
              <a:rPr lang="de-DE" dirty="0"/>
              <a:t>? Mythos des „sicheren“ NS</a:t>
            </a:r>
          </a:p>
          <a:p>
            <a:r>
              <a:rPr lang="de-DE" dirty="0"/>
              <a:t>Kann man </a:t>
            </a:r>
            <a:r>
              <a:rPr lang="de-DE" dirty="0" err="1"/>
              <a:t>Dalueges</a:t>
            </a:r>
            <a:r>
              <a:rPr lang="de-DE" dirty="0"/>
              <a:t> Gesundheitszustand mit dem Begriff </a:t>
            </a:r>
            <a:r>
              <a:rPr lang="de-DE" dirty="0" err="1"/>
              <a:t>burn</a:t>
            </a:r>
            <a:r>
              <a:rPr lang="de-DE" dirty="0"/>
              <a:t> out fassen?</a:t>
            </a:r>
          </a:p>
        </p:txBody>
      </p:sp>
    </p:spTree>
    <p:extLst>
      <p:ext uri="{BB962C8B-B14F-4D97-AF65-F5344CB8AC3E}">
        <p14:creationId xmlns:p14="http://schemas.microsoft.com/office/powerpoint/2010/main" val="36182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B2CB3C-7AA9-8840-A473-ABE6F88C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 und Kommentare: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8BF115-5C31-7B4F-9BE1-9C05DCB0B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Warum besteht in der Sattelzeit kein Vertrauen in die zeitnahe Feststellung des Todes durch Ärzte. Die heutigen Methoden standen weitgehend auch damals zur Verfügung. S. 1</a:t>
            </a:r>
          </a:p>
          <a:p>
            <a:r>
              <a:rPr lang="de-DE" dirty="0"/>
              <a:t>Worin bestand das neu aufkommende „Lebensrettungswesen“ im vergleich zu früheren Strukturen, z.B. Feuerwehren. S. 1</a:t>
            </a:r>
          </a:p>
          <a:p>
            <a:r>
              <a:rPr lang="de-DE" dirty="0"/>
              <a:t>Worin besteht die “soziale Umbruchsituation ab der Mitte …. Des 18. </a:t>
            </a:r>
            <a:r>
              <a:rPr lang="de-DE" dirty="0" err="1"/>
              <a:t>Jh</a:t>
            </a:r>
            <a:r>
              <a:rPr lang="de-DE" dirty="0"/>
              <a:t>“? </a:t>
            </a:r>
          </a:p>
          <a:p>
            <a:r>
              <a:rPr lang="de-DE" dirty="0"/>
              <a:t>Warum „Schwellenzeit“ statt „Sattelzeit“?</a:t>
            </a:r>
          </a:p>
          <a:p>
            <a:r>
              <a:rPr lang="de-DE" dirty="0"/>
              <a:t>Woher kommt das Gebot der schnellen Bestattung im Judentum aus religions-anthropologischer Sicht?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6326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CEF30B-D10F-BB42-B777-3A21EE8D2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2808"/>
            <a:ext cx="10515600" cy="5747992"/>
          </a:xfrm>
        </p:spPr>
        <p:txBody>
          <a:bodyPr/>
          <a:lstStyle/>
          <a:p>
            <a:r>
              <a:rPr lang="de-DE" dirty="0"/>
              <a:t>Warum zielte man auf eine Absicherung der Lebenden von den Toten? Welche Gefahren wurden vermutet. S. 3</a:t>
            </a:r>
          </a:p>
          <a:p>
            <a:r>
              <a:rPr lang="de-DE" dirty="0"/>
              <a:t>Wurde die Einrichtung der Leichenhäuser auch von praktischen organisatorischen Gesichtspunkten getragen, dem Ziel etwas Beerdigungen besser planen zu können?</a:t>
            </a:r>
          </a:p>
          <a:p>
            <a:r>
              <a:rPr lang="de-DE" dirty="0"/>
              <a:t>Sind die pompösen Grabstätten des 19. </a:t>
            </a:r>
            <a:r>
              <a:rPr lang="de-DE" dirty="0" err="1"/>
              <a:t>Jh</a:t>
            </a:r>
            <a:r>
              <a:rPr lang="de-DE" dirty="0"/>
              <a:t> ein Ersatz für die durch die Leichenhäuser entfallenen Leichenzüge?</a:t>
            </a:r>
          </a:p>
          <a:p>
            <a:r>
              <a:rPr lang="de-DE" dirty="0"/>
              <a:t>Spiegelte der Fokus des auf die ärmere Bevölkerung den Wunsch wieder Arme und Armut auch über den Tod hinaus in Schach zu halten? S. 7</a:t>
            </a:r>
          </a:p>
          <a:p>
            <a:r>
              <a:rPr lang="de-DE" dirty="0"/>
              <a:t>Was ist der „illusionäre Charakter“ der Leichenhäuser? S. 8</a:t>
            </a:r>
          </a:p>
          <a:p>
            <a:r>
              <a:rPr lang="de-DE" dirty="0"/>
              <a:t>Worin liegt das spezifische Ziel der „sozialen Disziplinierung? S. 8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9076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521B9-1812-C046-ABC3-CC030010A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„…insbesondere im Katholizismus die Verstorbenen weiterhin als Mitglieder der Gemeinschaft der Lebenden betrachtete“. In welchem Umfang spielen sich wandelnde Vorstellungen vom Jenseits ein Rolle für die analysierten Prozesse. S. 9</a:t>
            </a:r>
          </a:p>
          <a:p>
            <a:r>
              <a:rPr lang="de-DE" dirty="0"/>
              <a:t>Warum kommt es zur vermehrten Einführung von Feuerbestattungen ab den 1870er Jahren? S. 10</a:t>
            </a:r>
          </a:p>
          <a:p>
            <a:r>
              <a:rPr lang="de-DE" dirty="0"/>
              <a:t>Gibt es heute Reformbewegungen im Bestattungswesen? Basiert die heutige Gesetzeslage auf überholten kulturellen Grundlagen? S. </a:t>
            </a:r>
            <a:r>
              <a:rPr lang="de-DE"/>
              <a:t>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77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520F4D-D1E9-6441-AAC0-9C1357DDC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2855"/>
            <a:ext cx="10515600" cy="4297318"/>
          </a:xfrm>
        </p:spPr>
        <p:txBody>
          <a:bodyPr>
            <a:normAutofit fontScale="90000"/>
          </a:bodyPr>
          <a:lstStyle/>
          <a:p>
            <a:pPr algn="ctr"/>
            <a:br>
              <a:rPr lang="de-DE" dirty="0"/>
            </a:br>
            <a:br>
              <a:rPr lang="de-DE" dirty="0"/>
            </a:br>
            <a:r>
              <a:rPr lang="de-DE" dirty="0"/>
              <a:t>Anda Nicolae-</a:t>
            </a:r>
            <a:r>
              <a:rPr lang="de-DE" dirty="0" err="1"/>
              <a:t>Vladu</a:t>
            </a:r>
            <a:br>
              <a:rPr lang="de-DE" dirty="0"/>
            </a:br>
            <a:br>
              <a:rPr lang="de-DE" dirty="0"/>
            </a:br>
            <a:r>
              <a:rPr lang="de-DE" dirty="0"/>
              <a:t>Kämpfe der Migration innerhalb der nordwestdeutschen Textilindustrie von 1871 bis 1933. Aus </a:t>
            </a:r>
            <a:r>
              <a:rPr lang="de-DE" dirty="0" err="1"/>
              <a:t>rassismuskritischer</a:t>
            </a:r>
            <a:r>
              <a:rPr lang="de-DE" dirty="0"/>
              <a:t> </a:t>
            </a:r>
            <a:r>
              <a:rPr lang="de-DE" dirty="0" err="1"/>
              <a:t>un</a:t>
            </a:r>
            <a:r>
              <a:rPr lang="de-DE" dirty="0"/>
              <a:t> postkolonialer Perspektive</a:t>
            </a:r>
          </a:p>
        </p:txBody>
      </p:sp>
    </p:spTree>
    <p:extLst>
      <p:ext uri="{BB962C8B-B14F-4D97-AF65-F5344CB8AC3E}">
        <p14:creationId xmlns:p14="http://schemas.microsoft.com/office/powerpoint/2010/main" val="37207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009411-7141-444B-85F0-92E1066FA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Sehr viel Unterkapitel. In Endfassung verringern?</a:t>
            </a:r>
          </a:p>
          <a:p>
            <a:r>
              <a:rPr lang="de-DE" dirty="0"/>
              <a:t>Am Anfang von 2.1.2 Frage formulieren oder wieder in Erinnerung rufen, wenn schon zuvor genannt. Hilft bei der Einordnung der sehr theoretischen Diskussion.</a:t>
            </a:r>
          </a:p>
          <a:p>
            <a:r>
              <a:rPr lang="de-DE" dirty="0"/>
              <a:t>Überzeugende Kritik der statistischen Kategorie „Migrationshintergrund“. Aber: Was sind die Implikationen für diese Studie?</a:t>
            </a:r>
          </a:p>
          <a:p>
            <a:r>
              <a:rPr lang="de-DE" dirty="0"/>
              <a:t>„Ich werde solche </a:t>
            </a:r>
            <a:r>
              <a:rPr lang="de-DE" dirty="0" err="1"/>
              <a:t>Arbeiter_innen</a:t>
            </a:r>
            <a:r>
              <a:rPr lang="de-DE" dirty="0"/>
              <a:t> in meine Analyse einbeziehen, die potentiell </a:t>
            </a:r>
            <a:r>
              <a:rPr lang="de-DE" dirty="0" err="1"/>
              <a:t>rassistsche</a:t>
            </a:r>
            <a:r>
              <a:rPr lang="de-DE" dirty="0"/>
              <a:t> Diskriminierungen erfahren und sich dagegen widersetzt haben“. Nur solche die Widerstand geleistet haben?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5226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E7E39F-01C3-8B4A-A5D0-3D809494D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“Wie kann ich jedoch über die Kämpfe der Migration schreiben, ohne mich auf Migrant*innen als Identität zu beziehen? Es gilt </a:t>
            </a:r>
            <a:r>
              <a:rPr lang="de-DE" strike="sngStrike" dirty="0"/>
              <a:t>meiner Meinung</a:t>
            </a:r>
            <a:r>
              <a:rPr lang="de-DE" dirty="0"/>
              <a:t> nach </a:t>
            </a:r>
            <a:r>
              <a:rPr lang="de-DE" strike="sngStrike" dirty="0"/>
              <a:t>in</a:t>
            </a:r>
            <a:r>
              <a:rPr lang="de-DE" dirty="0"/>
              <a:t> diese Unauflösbarkeit der Spannung auszuhalten.“ Sehr stark. Aber was bedeutet das für die Forschungspraxis? </a:t>
            </a:r>
            <a:r>
              <a:rPr lang="de-DE" dirty="0" err="1"/>
              <a:t>Garkein</a:t>
            </a:r>
            <a:r>
              <a:rPr lang="de-DE" dirty="0"/>
              <a:t> Analytischer Begriff? Nur Quellenkategorie? Alternative: Wer von sich selbst und/oder von anderen als Migrant gesehen wird? Verzerrte Darstellung, wenn nur widerstehende </a:t>
            </a:r>
            <a:r>
              <a:rPr lang="de-DE" dirty="0" err="1"/>
              <a:t>Migrant_innen</a:t>
            </a:r>
            <a:r>
              <a:rPr lang="de-DE" dirty="0"/>
              <a:t> untersucht werden?</a:t>
            </a:r>
          </a:p>
          <a:p>
            <a:r>
              <a:rPr lang="de-DE" dirty="0"/>
              <a:t>Schreibweisen: * und _ uneinheitlich</a:t>
            </a:r>
          </a:p>
        </p:txBody>
      </p:sp>
    </p:spTree>
    <p:extLst>
      <p:ext uri="{BB962C8B-B14F-4D97-AF65-F5344CB8AC3E}">
        <p14:creationId xmlns:p14="http://schemas.microsoft.com/office/powerpoint/2010/main" val="186739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9807B-86AC-D643-AAB3-E7A6286F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71646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Robert Schmieder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Die sozialen Netzwerke der jüdischen </a:t>
            </a:r>
            <a:r>
              <a:rPr lang="de-DE" dirty="0" err="1"/>
              <a:t>Arbeitbewegung</a:t>
            </a:r>
            <a:r>
              <a:rPr lang="de-DE" dirty="0"/>
              <a:t> Englands und ihre transnationalen </a:t>
            </a:r>
            <a:r>
              <a:rPr lang="de-DE" dirty="0" err="1"/>
              <a:t>Verbdindungen</a:t>
            </a:r>
            <a:r>
              <a:rPr lang="de-DE" dirty="0"/>
              <a:t> nach Osteuropa und in die USA. Innere </a:t>
            </a:r>
            <a:r>
              <a:rPr lang="de-DE" dirty="0" err="1"/>
              <a:t>Dynamitk</a:t>
            </a:r>
            <a:r>
              <a:rPr lang="de-DE" dirty="0"/>
              <a:t> und </a:t>
            </a:r>
            <a:r>
              <a:rPr lang="de-DE" dirty="0" err="1"/>
              <a:t>gesellscahftliche</a:t>
            </a:r>
            <a:r>
              <a:rPr lang="de-DE" dirty="0"/>
              <a:t> </a:t>
            </a:r>
            <a:r>
              <a:rPr lang="de-DE" dirty="0" err="1"/>
              <a:t>Bedingheit</a:t>
            </a:r>
            <a:r>
              <a:rPr lang="de-DE" dirty="0"/>
              <a:t> einer sozialen Bewegung</a:t>
            </a:r>
          </a:p>
        </p:txBody>
      </p:sp>
    </p:spTree>
    <p:extLst>
      <p:ext uri="{BB962C8B-B14F-4D97-AF65-F5344CB8AC3E}">
        <p14:creationId xmlns:p14="http://schemas.microsoft.com/office/powerpoint/2010/main" val="260873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FCC2D4-D42A-EE48-B943-97AFF3BA5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61" y="732320"/>
            <a:ext cx="10515600" cy="5370305"/>
          </a:xfrm>
        </p:spPr>
        <p:txBody>
          <a:bodyPr>
            <a:normAutofit/>
          </a:bodyPr>
          <a:lstStyle/>
          <a:p>
            <a:r>
              <a:rPr lang="de-DE" dirty="0"/>
              <a:t>Warum im Title England und nicht GB oder UK?</a:t>
            </a:r>
          </a:p>
          <a:p>
            <a:r>
              <a:rPr lang="de-DE" dirty="0"/>
              <a:t>Begriff „Ansiedlungsrayon“</a:t>
            </a:r>
          </a:p>
          <a:p>
            <a:r>
              <a:rPr lang="de-DE" dirty="0"/>
              <a:t>Wer sind jüdische Einwanderer? Bezug zu Anda Dazu S. 1 Welche Definition von Juden legt der zeitgenössische Zensus zugrunde?</a:t>
            </a:r>
          </a:p>
          <a:p>
            <a:r>
              <a:rPr lang="de-DE" dirty="0"/>
              <a:t>Was sind „</a:t>
            </a:r>
            <a:r>
              <a:rPr lang="de-DE" dirty="0" err="1"/>
              <a:t>sweated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“?</a:t>
            </a:r>
          </a:p>
          <a:p>
            <a:r>
              <a:rPr lang="de-DE" dirty="0"/>
              <a:t>“</a:t>
            </a:r>
            <a:r>
              <a:rPr lang="de-DE" dirty="0" err="1"/>
              <a:t>sweating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war geradezu berüchtigt“ Bei wem?</a:t>
            </a:r>
          </a:p>
          <a:p>
            <a:r>
              <a:rPr lang="de-DE" dirty="0"/>
              <a:t>“Arbeitsteilung entlang des Geschlechts“ S. 7 Entlang der Geschlechtergrenzen?</a:t>
            </a:r>
          </a:p>
          <a:p>
            <a:r>
              <a:rPr lang="de-DE" dirty="0"/>
              <a:t>„getrennt lebende“ v „verlassene Frauen“. Unterschied? S. 8</a:t>
            </a:r>
          </a:p>
          <a:p>
            <a:r>
              <a:rPr lang="de-DE" dirty="0"/>
              <a:t>„</a:t>
            </a:r>
            <a:r>
              <a:rPr lang="de-DE" dirty="0" err="1"/>
              <a:t>Spottiswood</a:t>
            </a:r>
            <a:r>
              <a:rPr lang="de-DE" dirty="0"/>
              <a:t> Cameron“. S. 13 Vorname/Nachname?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3747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</Words>
  <Application>Microsoft Macintosh PowerPoint</Application>
  <PresentationFormat>Breitbild</PresentationFormat>
  <Paragraphs>38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     Nina Kreibig  “Die Kultur- und Sozialgeschichte der Berliner Leichenhäuser (1794-1871)“ </vt:lpstr>
      <vt:lpstr>Fragen und Kommentare:</vt:lpstr>
      <vt:lpstr>PowerPoint-Präsentation</vt:lpstr>
      <vt:lpstr>PowerPoint-Präsentation</vt:lpstr>
      <vt:lpstr>  Anda Nicolae-Vladu  Kämpfe der Migration innerhalb der nordwestdeutschen Textilindustrie von 1871 bis 1933. Aus rassismuskritischer un postkolonialer Perspektive</vt:lpstr>
      <vt:lpstr>PowerPoint-Präsentation</vt:lpstr>
      <vt:lpstr>PowerPoint-Präsentation</vt:lpstr>
      <vt:lpstr>Robert Schmieder  Die sozialen Netzwerke der jüdischen Arbeitbewegung Englands und ihre transnationalen Verbdindungen nach Osteuropa und in die USA. Innere Dynamitk und gesellscahftliche Bedingheit einer sozialen Bewegung</vt:lpstr>
      <vt:lpstr>PowerPoint-Präsentation</vt:lpstr>
      <vt:lpstr>Sascha Steger  Kurt Daluege – Chef der Ordnungspolizei und SS-Oberst-Gruppenführer. Eine biographische und organsiationgeschichtliche Studie zu nationalsozilistischen Orpo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“Die Kultur- und Sozialgeschichte der Berliner Leichenhäuser (1794-1871)</dc:title>
  <dc:creator>Schui, Florian</dc:creator>
  <cp:lastModifiedBy>Schui, Florian</cp:lastModifiedBy>
  <cp:revision>16</cp:revision>
  <cp:lastPrinted>2019-08-29T17:00:15Z</cp:lastPrinted>
  <dcterms:created xsi:type="dcterms:W3CDTF">2019-08-26T15:34:00Z</dcterms:created>
  <dcterms:modified xsi:type="dcterms:W3CDTF">2019-08-29T17:00:26Z</dcterms:modified>
</cp:coreProperties>
</file>