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8" r:id="rId1"/>
  </p:sldMasterIdLst>
  <p:notesMasterIdLst>
    <p:notesMasterId r:id="rId10"/>
  </p:notesMasterIdLst>
  <p:handoutMasterIdLst>
    <p:handoutMasterId r:id="rId11"/>
  </p:handoutMasterIdLst>
  <p:sldIdLst>
    <p:sldId id="263" r:id="rId2"/>
    <p:sldId id="257" r:id="rId3"/>
    <p:sldId id="265" r:id="rId4"/>
    <p:sldId id="266" r:id="rId5"/>
    <p:sldId id="267" r:id="rId6"/>
    <p:sldId id="268" r:id="rId7"/>
    <p:sldId id="261" r:id="rId8"/>
    <p:sldId id="264" r:id="rId9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80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A4EA9-1275-4E99-8AE0-13DE787E54A1}" v="1" dt="2024-08-07T14:18:41.8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29" autoAdjust="0"/>
  </p:normalViewPr>
  <p:slideViewPr>
    <p:cSldViewPr>
      <p:cViewPr varScale="1">
        <p:scale>
          <a:sx n="56" d="100"/>
          <a:sy n="56" d="100"/>
        </p:scale>
        <p:origin x="249" y="2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Donald, Catherine" userId="c4b291b2-4dc4-403a-b675-688224144d8f" providerId="ADAL" clId="{2BFA4EA9-1275-4E99-8AE0-13DE787E54A1}"/>
    <pc:docChg chg="custSel modSld">
      <pc:chgData name="McDonald, Catherine" userId="c4b291b2-4dc4-403a-b675-688224144d8f" providerId="ADAL" clId="{2BFA4EA9-1275-4E99-8AE0-13DE787E54A1}" dt="2024-08-11T11:42:25.305" v="100" actId="20577"/>
      <pc:docMkLst>
        <pc:docMk/>
      </pc:docMkLst>
      <pc:sldChg chg="modSp mod">
        <pc:chgData name="McDonald, Catherine" userId="c4b291b2-4dc4-403a-b675-688224144d8f" providerId="ADAL" clId="{2BFA4EA9-1275-4E99-8AE0-13DE787E54A1}" dt="2024-08-11T11:42:25.305" v="100" actId="20577"/>
        <pc:sldMkLst>
          <pc:docMk/>
          <pc:sldMk cId="3934718247" sldId="261"/>
        </pc:sldMkLst>
        <pc:spChg chg="mod">
          <ac:chgData name="McDonald, Catherine" userId="c4b291b2-4dc4-403a-b675-688224144d8f" providerId="ADAL" clId="{2BFA4EA9-1275-4E99-8AE0-13DE787E54A1}" dt="2024-08-11T11:42:25.305" v="100" actId="20577"/>
          <ac:spMkLst>
            <pc:docMk/>
            <pc:sldMk cId="3934718247" sldId="261"/>
            <ac:spMk id="3" creationId="{00000000-0000-0000-0000-000000000000}"/>
          </ac:spMkLst>
        </pc:spChg>
      </pc:sldChg>
      <pc:sldChg chg="addSp delSp modSp mod">
        <pc:chgData name="McDonald, Catherine" userId="c4b291b2-4dc4-403a-b675-688224144d8f" providerId="ADAL" clId="{2BFA4EA9-1275-4E99-8AE0-13DE787E54A1}" dt="2024-08-11T11:41:08.289" v="67" actId="20577"/>
        <pc:sldMkLst>
          <pc:docMk/>
          <pc:sldMk cId="2965278032" sldId="267"/>
        </pc:sldMkLst>
        <pc:spChg chg="mod">
          <ac:chgData name="McDonald, Catherine" userId="c4b291b2-4dc4-403a-b675-688224144d8f" providerId="ADAL" clId="{2BFA4EA9-1275-4E99-8AE0-13DE787E54A1}" dt="2024-08-11T11:41:08.289" v="67" actId="20577"/>
          <ac:spMkLst>
            <pc:docMk/>
            <pc:sldMk cId="2965278032" sldId="267"/>
            <ac:spMk id="3" creationId="{CA954D6D-3134-D808-9B4F-0300ADD1A895}"/>
          </ac:spMkLst>
        </pc:spChg>
        <pc:spChg chg="add del mod">
          <ac:chgData name="McDonald, Catherine" userId="c4b291b2-4dc4-403a-b675-688224144d8f" providerId="ADAL" clId="{2BFA4EA9-1275-4E99-8AE0-13DE787E54A1}" dt="2024-08-07T14:18:47.787" v="9" actId="478"/>
          <ac:spMkLst>
            <pc:docMk/>
            <pc:sldMk cId="2965278032" sldId="267"/>
            <ac:spMk id="5" creationId="{79506A36-3C02-0E6D-E1EA-BED680F70333}"/>
          </ac:spMkLst>
        </pc:spChg>
      </pc:sldChg>
      <pc:sldChg chg="modSp mod">
        <pc:chgData name="McDonald, Catherine" userId="c4b291b2-4dc4-403a-b675-688224144d8f" providerId="ADAL" clId="{2BFA4EA9-1275-4E99-8AE0-13DE787E54A1}" dt="2024-08-11T11:42:14.562" v="99" actId="20577"/>
        <pc:sldMkLst>
          <pc:docMk/>
          <pc:sldMk cId="21258639" sldId="268"/>
        </pc:sldMkLst>
        <pc:spChg chg="mod">
          <ac:chgData name="McDonald, Catherine" userId="c4b291b2-4dc4-403a-b675-688224144d8f" providerId="ADAL" clId="{2BFA4EA9-1275-4E99-8AE0-13DE787E54A1}" dt="2024-08-11T11:42:14.562" v="99" actId="20577"/>
          <ac:spMkLst>
            <pc:docMk/>
            <pc:sldMk cId="21258639" sldId="268"/>
            <ac:spMk id="3" creationId="{1BA94F49-6D2B-500A-4701-D10250DD896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A66375-ED67-4F9D-A273-474737D19137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3CAEE5CD-F798-4CD4-A511-F06D4E45AEAD}">
      <dgm:prSet phldrT="[Text]"/>
      <dgm:spPr/>
      <dgm:t>
        <a:bodyPr/>
        <a:lstStyle/>
        <a:p>
          <a:r>
            <a:rPr lang="en-AU" noProof="0" dirty="0"/>
            <a:t>Reactive Transitions</a:t>
          </a:r>
        </a:p>
      </dgm:t>
    </dgm:pt>
    <dgm:pt modelId="{0B680ED6-0CB1-4299-AF93-4AFFA7AB182D}" type="parTrans" cxnId="{386C6F25-0FA2-4CA4-A760-45946815A33D}">
      <dgm:prSet/>
      <dgm:spPr/>
      <dgm:t>
        <a:bodyPr/>
        <a:lstStyle/>
        <a:p>
          <a:endParaRPr lang="de-CH"/>
        </a:p>
      </dgm:t>
    </dgm:pt>
    <dgm:pt modelId="{60BE8194-5424-4B3B-A480-BAE698F54BBA}" type="sibTrans" cxnId="{386C6F25-0FA2-4CA4-A760-45946815A33D}">
      <dgm:prSet/>
      <dgm:spPr/>
      <dgm:t>
        <a:bodyPr/>
        <a:lstStyle/>
        <a:p>
          <a:endParaRPr lang="de-CH"/>
        </a:p>
      </dgm:t>
    </dgm:pt>
    <dgm:pt modelId="{5A68BAFF-29CB-4981-B0A9-2156D2E05DC4}">
      <dgm:prSet phldrT="[Text]"/>
      <dgm:spPr/>
      <dgm:t>
        <a:bodyPr/>
        <a:lstStyle/>
        <a:p>
          <a:r>
            <a:rPr lang="en-AU" noProof="0" dirty="0"/>
            <a:t>May occur as a result of an externally induced shift (i.e. a regime change or volatile political landscape</a:t>
          </a:r>
          <a:r>
            <a:rPr lang="de-CH" dirty="0"/>
            <a:t>)</a:t>
          </a:r>
        </a:p>
      </dgm:t>
    </dgm:pt>
    <dgm:pt modelId="{DF181B0C-716A-4E6A-A23B-2C0971B9D2E9}" type="parTrans" cxnId="{A8FD4E43-B83D-465A-B757-15B040BC5BB6}">
      <dgm:prSet/>
      <dgm:spPr/>
      <dgm:t>
        <a:bodyPr/>
        <a:lstStyle/>
        <a:p>
          <a:endParaRPr lang="de-CH"/>
        </a:p>
      </dgm:t>
    </dgm:pt>
    <dgm:pt modelId="{91DA75D3-8829-418A-8541-0A98B29C9FDF}" type="sibTrans" cxnId="{A8FD4E43-B83D-465A-B757-15B040BC5BB6}">
      <dgm:prSet/>
      <dgm:spPr/>
      <dgm:t>
        <a:bodyPr/>
        <a:lstStyle/>
        <a:p>
          <a:endParaRPr lang="de-CH"/>
        </a:p>
      </dgm:t>
    </dgm:pt>
    <dgm:pt modelId="{F77B40A4-6EFA-4121-B5C1-5DF0051476BB}">
      <dgm:prSet phldrT="[Text]"/>
      <dgm:spPr/>
      <dgm:t>
        <a:bodyPr/>
        <a:lstStyle/>
        <a:p>
          <a:r>
            <a:rPr lang="en-AU" noProof="0" dirty="0"/>
            <a:t>Proactive Transitions</a:t>
          </a:r>
        </a:p>
      </dgm:t>
    </dgm:pt>
    <dgm:pt modelId="{2A2D1B4E-097C-4D6A-BF9D-EAE4A8846B17}" type="parTrans" cxnId="{DACA5A28-33C5-4C16-BADE-C67CFDBBC1F1}">
      <dgm:prSet/>
      <dgm:spPr/>
      <dgm:t>
        <a:bodyPr/>
        <a:lstStyle/>
        <a:p>
          <a:endParaRPr lang="de-CH"/>
        </a:p>
      </dgm:t>
    </dgm:pt>
    <dgm:pt modelId="{5C4E4DE8-C3CC-4C59-99D3-0BCB470CF089}" type="sibTrans" cxnId="{DACA5A28-33C5-4C16-BADE-C67CFDBBC1F1}">
      <dgm:prSet/>
      <dgm:spPr/>
      <dgm:t>
        <a:bodyPr/>
        <a:lstStyle/>
        <a:p>
          <a:endParaRPr lang="de-CH"/>
        </a:p>
      </dgm:t>
    </dgm:pt>
    <dgm:pt modelId="{A7D8EF4B-7B28-473D-B338-D32B13C9739A}">
      <dgm:prSet phldrT="[Text]"/>
      <dgm:spPr/>
      <dgm:t>
        <a:bodyPr/>
        <a:lstStyle/>
        <a:p>
          <a:r>
            <a:rPr lang="de-CH" dirty="0"/>
            <a:t>May </a:t>
          </a:r>
          <a:r>
            <a:rPr lang="en-AU" noProof="0" dirty="0"/>
            <a:t>occur due to an internally induced shift </a:t>
          </a:r>
          <a:r>
            <a:rPr lang="de-CH" dirty="0"/>
            <a:t>(i.e. </a:t>
          </a:r>
          <a:r>
            <a:rPr lang="en-AU" noProof="0" dirty="0"/>
            <a:t>from a highly regulated or controversial industry</a:t>
          </a:r>
          <a:r>
            <a:rPr lang="de-CH" dirty="0"/>
            <a:t>)</a:t>
          </a:r>
        </a:p>
      </dgm:t>
    </dgm:pt>
    <dgm:pt modelId="{53629EF1-9164-4CDC-8201-2C07528AECAA}" type="parTrans" cxnId="{0AAE0FC0-547D-4196-9FB0-3B570A53ECEF}">
      <dgm:prSet/>
      <dgm:spPr/>
      <dgm:t>
        <a:bodyPr/>
        <a:lstStyle/>
        <a:p>
          <a:endParaRPr lang="de-CH"/>
        </a:p>
      </dgm:t>
    </dgm:pt>
    <dgm:pt modelId="{9D70D3EB-5986-45BF-8774-E87ED1931FE8}" type="sibTrans" cxnId="{0AAE0FC0-547D-4196-9FB0-3B570A53ECEF}">
      <dgm:prSet/>
      <dgm:spPr/>
      <dgm:t>
        <a:bodyPr/>
        <a:lstStyle/>
        <a:p>
          <a:endParaRPr lang="de-CH"/>
        </a:p>
      </dgm:t>
    </dgm:pt>
    <dgm:pt modelId="{57A3AE28-0D8A-43E2-BC91-5524F2B7C51A}" type="pres">
      <dgm:prSet presAssocID="{6BA66375-ED67-4F9D-A273-474737D19137}" presName="Name0" presStyleCnt="0">
        <dgm:presLayoutVars>
          <dgm:dir/>
          <dgm:animLvl val="lvl"/>
          <dgm:resizeHandles/>
        </dgm:presLayoutVars>
      </dgm:prSet>
      <dgm:spPr/>
    </dgm:pt>
    <dgm:pt modelId="{8AFBE03D-983D-4ECF-BB44-11C5AB8FC5C7}" type="pres">
      <dgm:prSet presAssocID="{3CAEE5CD-F798-4CD4-A511-F06D4E45AEAD}" presName="linNode" presStyleCnt="0"/>
      <dgm:spPr/>
    </dgm:pt>
    <dgm:pt modelId="{8F2A0B57-53E5-4F2D-9CA3-D9BB97AEAA79}" type="pres">
      <dgm:prSet presAssocID="{3CAEE5CD-F798-4CD4-A511-F06D4E45AEAD}" presName="parentShp" presStyleLbl="node1" presStyleIdx="0" presStyleCnt="2">
        <dgm:presLayoutVars>
          <dgm:bulletEnabled val="1"/>
        </dgm:presLayoutVars>
      </dgm:prSet>
      <dgm:spPr/>
    </dgm:pt>
    <dgm:pt modelId="{914C0D80-3D30-487C-BAC4-1FF5CCDE60D1}" type="pres">
      <dgm:prSet presAssocID="{3CAEE5CD-F798-4CD4-A511-F06D4E45AEAD}" presName="childShp" presStyleLbl="bgAccFollowNode1" presStyleIdx="0" presStyleCnt="2" custLinFactNeighborX="99" custLinFactNeighborY="-1811">
        <dgm:presLayoutVars>
          <dgm:bulletEnabled val="1"/>
        </dgm:presLayoutVars>
      </dgm:prSet>
      <dgm:spPr/>
    </dgm:pt>
    <dgm:pt modelId="{9D5FB474-72D9-4757-982F-44B55E6A7C32}" type="pres">
      <dgm:prSet presAssocID="{60BE8194-5424-4B3B-A480-BAE698F54BBA}" presName="spacing" presStyleCnt="0"/>
      <dgm:spPr/>
    </dgm:pt>
    <dgm:pt modelId="{820FA31E-D0DD-4F96-849D-CC97D94E05AC}" type="pres">
      <dgm:prSet presAssocID="{F77B40A4-6EFA-4121-B5C1-5DF0051476BB}" presName="linNode" presStyleCnt="0"/>
      <dgm:spPr/>
    </dgm:pt>
    <dgm:pt modelId="{265A38AD-4C3B-45D1-87B1-9BD504839529}" type="pres">
      <dgm:prSet presAssocID="{F77B40A4-6EFA-4121-B5C1-5DF0051476BB}" presName="parentShp" presStyleLbl="node1" presStyleIdx="1" presStyleCnt="2">
        <dgm:presLayoutVars>
          <dgm:bulletEnabled val="1"/>
        </dgm:presLayoutVars>
      </dgm:prSet>
      <dgm:spPr/>
    </dgm:pt>
    <dgm:pt modelId="{FFCCCE34-797F-4F7D-A0AD-27259571E1C1}" type="pres">
      <dgm:prSet presAssocID="{F77B40A4-6EFA-4121-B5C1-5DF0051476BB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386C6F25-0FA2-4CA4-A760-45946815A33D}" srcId="{6BA66375-ED67-4F9D-A273-474737D19137}" destId="{3CAEE5CD-F798-4CD4-A511-F06D4E45AEAD}" srcOrd="0" destOrd="0" parTransId="{0B680ED6-0CB1-4299-AF93-4AFFA7AB182D}" sibTransId="{60BE8194-5424-4B3B-A480-BAE698F54BBA}"/>
    <dgm:cxn modelId="{DACA5A28-33C5-4C16-BADE-C67CFDBBC1F1}" srcId="{6BA66375-ED67-4F9D-A273-474737D19137}" destId="{F77B40A4-6EFA-4121-B5C1-5DF0051476BB}" srcOrd="1" destOrd="0" parTransId="{2A2D1B4E-097C-4D6A-BF9D-EAE4A8846B17}" sibTransId="{5C4E4DE8-C3CC-4C59-99D3-0BCB470CF089}"/>
    <dgm:cxn modelId="{8CC6283B-12CC-49F2-BEFA-CBA7155D7DEE}" type="presOf" srcId="{A7D8EF4B-7B28-473D-B338-D32B13C9739A}" destId="{FFCCCE34-797F-4F7D-A0AD-27259571E1C1}" srcOrd="0" destOrd="0" presId="urn:microsoft.com/office/officeart/2005/8/layout/vList6"/>
    <dgm:cxn modelId="{A8FD4E43-B83D-465A-B757-15B040BC5BB6}" srcId="{3CAEE5CD-F798-4CD4-A511-F06D4E45AEAD}" destId="{5A68BAFF-29CB-4981-B0A9-2156D2E05DC4}" srcOrd="0" destOrd="0" parTransId="{DF181B0C-716A-4E6A-A23B-2C0971B9D2E9}" sibTransId="{91DA75D3-8829-418A-8541-0A98B29C9FDF}"/>
    <dgm:cxn modelId="{0AAE0FC0-547D-4196-9FB0-3B570A53ECEF}" srcId="{F77B40A4-6EFA-4121-B5C1-5DF0051476BB}" destId="{A7D8EF4B-7B28-473D-B338-D32B13C9739A}" srcOrd="0" destOrd="0" parTransId="{53629EF1-9164-4CDC-8201-2C07528AECAA}" sibTransId="{9D70D3EB-5986-45BF-8774-E87ED1931FE8}"/>
    <dgm:cxn modelId="{47A92EE2-9A2F-4EC5-80E9-B9B731642CC9}" type="presOf" srcId="{5A68BAFF-29CB-4981-B0A9-2156D2E05DC4}" destId="{914C0D80-3D30-487C-BAC4-1FF5CCDE60D1}" srcOrd="0" destOrd="0" presId="urn:microsoft.com/office/officeart/2005/8/layout/vList6"/>
    <dgm:cxn modelId="{F87373E4-29B1-4A7A-8E85-6CDB7BE3D2D2}" type="presOf" srcId="{6BA66375-ED67-4F9D-A273-474737D19137}" destId="{57A3AE28-0D8A-43E2-BC91-5524F2B7C51A}" srcOrd="0" destOrd="0" presId="urn:microsoft.com/office/officeart/2005/8/layout/vList6"/>
    <dgm:cxn modelId="{CD9653E4-922C-44E5-8B4F-09ABBA64C552}" type="presOf" srcId="{F77B40A4-6EFA-4121-B5C1-5DF0051476BB}" destId="{265A38AD-4C3B-45D1-87B1-9BD504839529}" srcOrd="0" destOrd="0" presId="urn:microsoft.com/office/officeart/2005/8/layout/vList6"/>
    <dgm:cxn modelId="{78B1F0FD-9ABF-403E-92AA-BD70568A1538}" type="presOf" srcId="{3CAEE5CD-F798-4CD4-A511-F06D4E45AEAD}" destId="{8F2A0B57-53E5-4F2D-9CA3-D9BB97AEAA79}" srcOrd="0" destOrd="0" presId="urn:microsoft.com/office/officeart/2005/8/layout/vList6"/>
    <dgm:cxn modelId="{BA86EC10-1992-46BA-BE6E-D4E9A234BA2E}" type="presParOf" srcId="{57A3AE28-0D8A-43E2-BC91-5524F2B7C51A}" destId="{8AFBE03D-983D-4ECF-BB44-11C5AB8FC5C7}" srcOrd="0" destOrd="0" presId="urn:microsoft.com/office/officeart/2005/8/layout/vList6"/>
    <dgm:cxn modelId="{557477A0-7382-4B36-8C53-62C4153AA9FA}" type="presParOf" srcId="{8AFBE03D-983D-4ECF-BB44-11C5AB8FC5C7}" destId="{8F2A0B57-53E5-4F2D-9CA3-D9BB97AEAA79}" srcOrd="0" destOrd="0" presId="urn:microsoft.com/office/officeart/2005/8/layout/vList6"/>
    <dgm:cxn modelId="{A0F86C8A-05B9-4340-8F76-CD72371CB679}" type="presParOf" srcId="{8AFBE03D-983D-4ECF-BB44-11C5AB8FC5C7}" destId="{914C0D80-3D30-487C-BAC4-1FF5CCDE60D1}" srcOrd="1" destOrd="0" presId="urn:microsoft.com/office/officeart/2005/8/layout/vList6"/>
    <dgm:cxn modelId="{6F63D5F2-FBC5-4F98-BB79-D84738F42145}" type="presParOf" srcId="{57A3AE28-0D8A-43E2-BC91-5524F2B7C51A}" destId="{9D5FB474-72D9-4757-982F-44B55E6A7C32}" srcOrd="1" destOrd="0" presId="urn:microsoft.com/office/officeart/2005/8/layout/vList6"/>
    <dgm:cxn modelId="{5846671E-68B6-4D53-B839-529B66F89C5E}" type="presParOf" srcId="{57A3AE28-0D8A-43E2-BC91-5524F2B7C51A}" destId="{820FA31E-D0DD-4F96-849D-CC97D94E05AC}" srcOrd="2" destOrd="0" presId="urn:microsoft.com/office/officeart/2005/8/layout/vList6"/>
    <dgm:cxn modelId="{C00AB604-CAE6-436A-83FA-E9E4ADAB7E89}" type="presParOf" srcId="{820FA31E-D0DD-4F96-849D-CC97D94E05AC}" destId="{265A38AD-4C3B-45D1-87B1-9BD504839529}" srcOrd="0" destOrd="0" presId="urn:microsoft.com/office/officeart/2005/8/layout/vList6"/>
    <dgm:cxn modelId="{392498E6-269C-43DB-A0CC-8451D7A17B74}" type="presParOf" srcId="{820FA31E-D0DD-4F96-849D-CC97D94E05AC}" destId="{FFCCCE34-797F-4F7D-A0AD-27259571E1C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4C0D80-3D30-487C-BAC4-1FF5CCDE60D1}">
      <dsp:nvSpPr>
        <dsp:cNvPr id="0" name=""/>
        <dsp:cNvSpPr/>
      </dsp:nvSpPr>
      <dsp:spPr>
        <a:xfrm>
          <a:off x="1798419" y="0"/>
          <a:ext cx="2697628" cy="1598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400" kern="1200" noProof="0" dirty="0"/>
            <a:t>May occur as a result of an externally induced shift (i.e. a regime change or volatile political landscape</a:t>
          </a:r>
          <a:r>
            <a:rPr lang="de-CH" sz="1400" kern="1200" dirty="0"/>
            <a:t>)</a:t>
          </a:r>
        </a:p>
      </dsp:txBody>
      <dsp:txXfrm>
        <a:off x="1798419" y="199797"/>
        <a:ext cx="2098238" cy="1198779"/>
      </dsp:txXfrm>
    </dsp:sp>
    <dsp:sp modelId="{8F2A0B57-53E5-4F2D-9CA3-D9BB97AEAA79}">
      <dsp:nvSpPr>
        <dsp:cNvPr id="0" name=""/>
        <dsp:cNvSpPr/>
      </dsp:nvSpPr>
      <dsp:spPr>
        <a:xfrm>
          <a:off x="0" y="409"/>
          <a:ext cx="1798419" cy="15983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 noProof="0" dirty="0"/>
            <a:t>Reactive Transitions</a:t>
          </a:r>
        </a:p>
      </dsp:txBody>
      <dsp:txXfrm>
        <a:off x="78026" y="78435"/>
        <a:ext cx="1642367" cy="1442321"/>
      </dsp:txXfrm>
    </dsp:sp>
    <dsp:sp modelId="{FFCCCE34-797F-4F7D-A0AD-27259571E1C1}">
      <dsp:nvSpPr>
        <dsp:cNvPr id="0" name=""/>
        <dsp:cNvSpPr/>
      </dsp:nvSpPr>
      <dsp:spPr>
        <a:xfrm>
          <a:off x="1798419" y="1758621"/>
          <a:ext cx="2697628" cy="159837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de-CH" sz="1400" kern="1200" dirty="0"/>
            <a:t>May </a:t>
          </a:r>
          <a:r>
            <a:rPr lang="en-AU" sz="1400" kern="1200" noProof="0" dirty="0"/>
            <a:t>occur due to an internally induced shift </a:t>
          </a:r>
          <a:r>
            <a:rPr lang="de-CH" sz="1400" kern="1200" dirty="0"/>
            <a:t>(i.e. </a:t>
          </a:r>
          <a:r>
            <a:rPr lang="en-AU" sz="1400" kern="1200" noProof="0" dirty="0"/>
            <a:t>from a highly regulated or controversial industry</a:t>
          </a:r>
          <a:r>
            <a:rPr lang="de-CH" sz="1400" kern="1200" dirty="0"/>
            <a:t>)</a:t>
          </a:r>
        </a:p>
      </dsp:txBody>
      <dsp:txXfrm>
        <a:off x="1798419" y="1958418"/>
        <a:ext cx="2098238" cy="1198779"/>
      </dsp:txXfrm>
    </dsp:sp>
    <dsp:sp modelId="{265A38AD-4C3B-45D1-87B1-9BD504839529}">
      <dsp:nvSpPr>
        <dsp:cNvPr id="0" name=""/>
        <dsp:cNvSpPr/>
      </dsp:nvSpPr>
      <dsp:spPr>
        <a:xfrm>
          <a:off x="0" y="1758621"/>
          <a:ext cx="1798419" cy="159837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 noProof="0" dirty="0"/>
            <a:t>Proactive Transitions</a:t>
          </a:r>
        </a:p>
      </dsp:txBody>
      <dsp:txXfrm>
        <a:off x="78026" y="1836647"/>
        <a:ext cx="1642367" cy="1442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2CB457-84EE-4CAC-BD65-BA605A05CA47}" type="datetimeFigureOut">
              <a:rPr lang="de-CH" smtClean="0"/>
              <a:t>11.08.2024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B860A6-EB46-4177-AE2C-F572CCC809EF}" type="slidenum">
              <a:rPr lang="de-CH" smtClean="0"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3761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2D8B8C-A07F-4F86-91C0-8300805952DE}" type="datetimeFigureOut">
              <a:rPr lang="de-DE" smtClean="0"/>
              <a:pPr/>
              <a:t>11.08.2024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81C78C-DF60-43AA-9025-896AF7F51202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43669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1464" y="5373216"/>
            <a:ext cx="8914136" cy="3600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7620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de-CH" altLang="de-DE" sz="24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71464" y="5790816"/>
            <a:ext cx="7992536" cy="6156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762000" rtl="0" eaLnBrk="1" fontAlgn="base" hangingPunct="1">
              <a:spcBef>
                <a:spcPct val="0"/>
              </a:spcBef>
              <a:spcAft>
                <a:spcPct val="0"/>
              </a:spcAft>
              <a:buSzPct val="100000"/>
              <a:buNone/>
              <a:defRPr lang="de-CH" altLang="de-DE" sz="18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CH" dirty="0"/>
          </a:p>
        </p:txBody>
      </p:sp>
      <p:sp>
        <p:nvSpPr>
          <p:cNvPr id="12" name="Rechteck 11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352" y="188640"/>
            <a:ext cx="3816424" cy="1008112"/>
          </a:xfrm>
          <a:prstGeom prst="rect">
            <a:avLst/>
          </a:prstGeom>
        </p:spPr>
      </p:pic>
      <p:pic>
        <p:nvPicPr>
          <p:cNvPr id="13" name="Picture 3" descr="C:\Users\SBRAEN~1\AppData\Local\Temp\7zEFDEE.tmp\USG_Icon_E_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3997" y="6098400"/>
            <a:ext cx="1958667" cy="40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d 1" descr="B-Gebäude aussen Fahnen 01_150.jp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738" b="15627"/>
          <a:stretch/>
        </p:blipFill>
        <p:spPr>
          <a:xfrm>
            <a:off x="211350" y="1297561"/>
            <a:ext cx="11772000" cy="36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1" descr="B-Gebäude aussen Fahnen 01_150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75" r="738" b="25441"/>
          <a:stretch/>
        </p:blipFill>
        <p:spPr>
          <a:xfrm>
            <a:off x="211350" y="1297561"/>
            <a:ext cx="11772000" cy="27072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352" y="188640"/>
            <a:ext cx="3816424" cy="100811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1464" y="5086800"/>
            <a:ext cx="8914136" cy="432000"/>
          </a:xfr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762000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lang="de-CH" altLang="de-DE" sz="24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de-CH" dirty="0"/>
          </a:p>
        </p:txBody>
      </p:sp>
      <p:sp>
        <p:nvSpPr>
          <p:cNvPr id="6" name="Rechteck 5"/>
          <p:cNvSpPr/>
          <p:nvPr userDrawn="1"/>
        </p:nvSpPr>
        <p:spPr>
          <a:xfrm>
            <a:off x="3895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15266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400" y="1267200"/>
            <a:ext cx="10729192" cy="370800"/>
          </a:xfrm>
        </p:spPr>
        <p:txBody>
          <a:bodyPr lIns="0" tIns="0" rIns="0" bIns="0">
            <a:no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br>
              <a:rPr lang="de-DE" dirty="0"/>
            </a:b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5400" y="1839600"/>
            <a:ext cx="10729192" cy="4377600"/>
          </a:xfrm>
        </p:spPr>
        <p:txBody>
          <a:bodyPr lIns="0" tIns="0" rIns="0" bIns="0">
            <a:noAutofit/>
          </a:bodyPr>
          <a:lstStyle>
            <a:lvl1pPr marL="457200" indent="-457200">
              <a:buFont typeface="+mj-lt"/>
              <a:buAutoNum type="arabicPeriod"/>
              <a:defRPr sz="20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187200"/>
            <a:ext cx="2998620" cy="792088"/>
          </a:xfrm>
          <a:prstGeom prst="rect">
            <a:avLst/>
          </a:prstGeom>
        </p:spPr>
      </p:pic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‹#›</a:t>
            </a:fld>
            <a:endParaRPr lang="de-CH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95400" y="1267200"/>
            <a:ext cx="10729192" cy="370800"/>
          </a:xfrm>
        </p:spPr>
        <p:txBody>
          <a:bodyPr lIns="0" tIns="0" rIns="0" bIns="0">
            <a:noAutofit/>
          </a:bodyPr>
          <a:lstStyle>
            <a:lvl1pPr algn="l">
              <a:defRPr sz="24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br>
              <a:rPr lang="de-DE" dirty="0"/>
            </a:b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499662" y="1839600"/>
            <a:ext cx="5924930" cy="4377600"/>
          </a:xfrm>
        </p:spPr>
        <p:txBody>
          <a:bodyPr lIns="0" tIns="0" rIns="0" bIns="0">
            <a:noAutofit/>
          </a:bodyPr>
          <a:lstStyle>
            <a:lvl1pPr marL="457200" indent="-457200">
              <a:buFont typeface="+mj-lt"/>
              <a:buAutoNum type="arabicPeriod"/>
              <a:defRPr sz="20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endParaRPr lang="de-DE" dirty="0"/>
          </a:p>
        </p:txBody>
      </p:sp>
      <p:sp>
        <p:nvSpPr>
          <p:cNvPr id="7" name="Bildplatzhalter 7"/>
          <p:cNvSpPr>
            <a:spLocks noGrp="1"/>
          </p:cNvSpPr>
          <p:nvPr>
            <p:ph type="pic" sz="quarter" idx="11"/>
          </p:nvPr>
        </p:nvSpPr>
        <p:spPr>
          <a:xfrm>
            <a:off x="695400" y="1839600"/>
            <a:ext cx="4269568" cy="4377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de-CH" sz="1800" kern="1200" dirty="0" smtClean="0">
                <a:solidFill>
                  <a:schemeClr val="tx1"/>
                </a:solidFill>
                <a:latin typeface="Gill Alt One MT" pitchFamily="50" charset="0"/>
                <a:ea typeface="+mn-ea"/>
                <a:cs typeface="Gill Sans"/>
              </a:defRPr>
            </a:lvl1pPr>
          </a:lstStyle>
          <a:p>
            <a:r>
              <a:rPr lang="en-US"/>
              <a:t>Click icon to add picture</a:t>
            </a:r>
            <a:endParaRPr lang="de-CH" dirty="0"/>
          </a:p>
        </p:txBody>
      </p:sp>
      <p:sp>
        <p:nvSpPr>
          <p:cNvPr id="8" name="Rechteck 7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9376" y="187200"/>
            <a:ext cx="2998620" cy="792088"/>
          </a:xfrm>
          <a:prstGeom prst="rect">
            <a:avLst/>
          </a:prstGeom>
        </p:spPr>
      </p:pic>
      <p:sp>
        <p:nvSpPr>
          <p:cNvPr id="14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048328" y="659226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3109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 userDrawn="1"/>
        </p:nvSpPr>
        <p:spPr>
          <a:xfrm>
            <a:off x="0" y="6685200"/>
            <a:ext cx="12192000" cy="172800"/>
          </a:xfrm>
          <a:prstGeom prst="rect">
            <a:avLst/>
          </a:prstGeom>
          <a:solidFill>
            <a:srgbClr val="00802F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>
              <a:solidFill>
                <a:srgbClr val="339933"/>
              </a:solidFill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7DED486-A6CD-40F6-982B-98DA299ABD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0730" y="5856449"/>
            <a:ext cx="366205" cy="50705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499EC71-8502-46C4-979F-503090B8D0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3693" y="5821250"/>
            <a:ext cx="584394" cy="5411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DD99BE2-C4FF-9944-BD46-6593497647D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600" y="5745600"/>
            <a:ext cx="1060872" cy="76209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8EAB65F2-B0CF-8942-8608-33985D460CBF}"/>
              </a:ext>
            </a:extLst>
          </p:cNvPr>
          <p:cNvSpPr txBox="1"/>
          <p:nvPr userDrawn="1"/>
        </p:nvSpPr>
        <p:spPr>
          <a:xfrm>
            <a:off x="1281600" y="4446000"/>
            <a:ext cx="5976664" cy="1985159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de-DE" dirty="0"/>
              <a:t>Universität </a:t>
            </a:r>
            <a:r>
              <a:rPr lang="de-DE" dirty="0" err="1"/>
              <a:t>St.Gallen</a:t>
            </a:r>
            <a:r>
              <a:rPr lang="de-DE" dirty="0"/>
              <a:t> (HSG)</a:t>
            </a:r>
          </a:p>
          <a:p>
            <a:r>
              <a:rPr lang="de-DE" dirty="0" err="1"/>
              <a:t>Dufourstrasse</a:t>
            </a:r>
            <a:r>
              <a:rPr lang="de-DE" dirty="0"/>
              <a:t> 50</a:t>
            </a:r>
          </a:p>
          <a:p>
            <a:r>
              <a:rPr lang="de-DE" dirty="0"/>
              <a:t>9000 </a:t>
            </a:r>
            <a:r>
              <a:rPr lang="de-DE" dirty="0" err="1"/>
              <a:t>St.Gallen</a:t>
            </a:r>
            <a:endParaRPr lang="de-DE" dirty="0"/>
          </a:p>
          <a:p>
            <a:r>
              <a:rPr lang="de-DE" dirty="0"/>
              <a:t>Schweiz</a:t>
            </a:r>
          </a:p>
          <a:p>
            <a:r>
              <a:rPr lang="de-DE" dirty="0"/>
              <a:t>+41 71 224 21 11</a:t>
            </a:r>
          </a:p>
          <a:p>
            <a:r>
              <a:rPr lang="de-DE" dirty="0" err="1"/>
              <a:t>info@unisg.ch</a:t>
            </a:r>
            <a:endParaRPr lang="de-DE" dirty="0"/>
          </a:p>
          <a:p>
            <a:r>
              <a:rPr lang="de-DE" dirty="0" err="1"/>
              <a:t>unisg.ch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414936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40000" y="288000"/>
            <a:ext cx="10560000" cy="100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40000" y="1368003"/>
            <a:ext cx="105600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5481D-800C-4F34-B3D6-C18BC0A4FD2D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8" name="Textfeld 7"/>
          <p:cNvSpPr txBox="1"/>
          <p:nvPr/>
        </p:nvSpPr>
        <p:spPr>
          <a:xfrm>
            <a:off x="857215" y="6357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 sz="1800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9" name="Textfeld 7"/>
          <p:cNvSpPr txBox="1"/>
          <p:nvPr/>
        </p:nvSpPr>
        <p:spPr>
          <a:xfrm>
            <a:off x="857215" y="6357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 sz="1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70" r:id="rId3"/>
    <p:sldLayoutId id="2147483673" r:id="rId4"/>
    <p:sldLayoutId id="2147483677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atherine.mcdonald@unisg.ch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71464" y="5373216"/>
            <a:ext cx="10081120" cy="432048"/>
          </a:xfrm>
        </p:spPr>
        <p:txBody>
          <a:bodyPr/>
          <a:lstStyle/>
          <a:p>
            <a:pPr algn="ctr"/>
            <a:r>
              <a:rPr lang="en-AU" sz="1800" b="1" dirty="0"/>
              <a:t>Contextualized Non-Market Strategies: </a:t>
            </a:r>
            <a:br>
              <a:rPr lang="en-AU" sz="1800" b="1" dirty="0"/>
            </a:br>
            <a:r>
              <a:rPr lang="en-AU" sz="1800" b="1" dirty="0"/>
              <a:t>Insights on ESG &amp; Geopolitical Risks from Reactive (Transitional) Contexts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207568" y="6021288"/>
            <a:ext cx="7992536" cy="615600"/>
          </a:xfrm>
        </p:spPr>
        <p:txBody>
          <a:bodyPr/>
          <a:lstStyle/>
          <a:p>
            <a:pPr algn="ctr"/>
            <a:r>
              <a:rPr lang="en-US" dirty="0"/>
              <a:t>Panel Symposium Contribution</a:t>
            </a:r>
          </a:p>
          <a:p>
            <a:pPr algn="ctr"/>
            <a:r>
              <a:rPr lang="en-US" dirty="0"/>
              <a:t>By Catherine McDonald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7C5E4D-F271-E8F4-B106-BC705FEFE353}"/>
              </a:ext>
            </a:extLst>
          </p:cNvPr>
          <p:cNvSpPr txBox="1"/>
          <p:nvPr/>
        </p:nvSpPr>
        <p:spPr>
          <a:xfrm>
            <a:off x="6384032" y="467961"/>
            <a:ext cx="55225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dirty="0"/>
              <a:t>84</a:t>
            </a:r>
            <a:r>
              <a:rPr lang="en-US" sz="1600" baseline="30000" dirty="0"/>
              <a:t>th</a:t>
            </a:r>
            <a:r>
              <a:rPr lang="en-US" sz="1600" dirty="0"/>
              <a:t> Academy of Management Conference</a:t>
            </a:r>
          </a:p>
          <a:p>
            <a:pPr algn="r"/>
            <a:r>
              <a:rPr lang="en-US" sz="1600" dirty="0"/>
              <a:t>August 11</a:t>
            </a:r>
            <a:r>
              <a:rPr lang="en-US" sz="1600" baseline="30000" dirty="0"/>
              <a:t>th</a:t>
            </a:r>
            <a:r>
              <a:rPr lang="en-US" sz="1600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114407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Contextualizing Transitional Contexts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400" y="1988840"/>
            <a:ext cx="4536504" cy="4377600"/>
          </a:xfrm>
        </p:spPr>
        <p:txBody>
          <a:bodyPr/>
          <a:lstStyle/>
          <a:p>
            <a:pPr marL="0" lvl="1" indent="-180000">
              <a:buFont typeface="Arial"/>
              <a:buChar char="•"/>
            </a:pPr>
            <a:r>
              <a:rPr lang="en-US" dirty="0">
                <a:latin typeface="+mj-lt"/>
              </a:rPr>
              <a:t>Scholarship on the CSR-CPA relationship in transitional contexts remains nascent (Winkler et al., 2024)</a:t>
            </a:r>
          </a:p>
          <a:p>
            <a:pPr marL="0" lvl="1" indent="-180000">
              <a:buFont typeface="Arial"/>
              <a:buChar char="•"/>
            </a:pPr>
            <a:endParaRPr lang="en-US" dirty="0">
              <a:latin typeface="+mj-lt"/>
            </a:endParaRPr>
          </a:p>
          <a:p>
            <a:pPr marL="0" lvl="1" indent="-180000">
              <a:buFont typeface="Arial"/>
              <a:buChar char="•"/>
            </a:pPr>
            <a:r>
              <a:rPr lang="en-US" dirty="0">
                <a:latin typeface="+mj-lt"/>
              </a:rPr>
              <a:t>Transitional contexts refer to a context in flux, between one single context to another (</a:t>
            </a:r>
            <a:r>
              <a:rPr lang="en-US" dirty="0" err="1">
                <a:latin typeface="+mj-lt"/>
              </a:rPr>
              <a:t>Liedong</a:t>
            </a:r>
            <a:r>
              <a:rPr lang="en-US" dirty="0">
                <a:latin typeface="+mj-lt"/>
              </a:rPr>
              <a:t> and Frynas, 2018; Nyberg and Murray, 2020)</a:t>
            </a:r>
          </a:p>
          <a:p>
            <a:pPr marL="0" lvl="1" indent="-180000">
              <a:buFont typeface="Arial"/>
              <a:buChar char="•"/>
            </a:pPr>
            <a:endParaRPr lang="en-US" dirty="0">
              <a:latin typeface="+mj-lt"/>
            </a:endParaRPr>
          </a:p>
          <a:p>
            <a:pPr marL="0" lvl="1" indent="-180000">
              <a:buFont typeface="Arial"/>
              <a:buChar char="•"/>
            </a:pPr>
            <a:r>
              <a:rPr lang="en-US" dirty="0">
                <a:latin typeface="+mj-lt"/>
              </a:rPr>
              <a:t>Reactive transitions as well as proactive transitions present significant geopolitical risks, due to their dynamic nature.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2</a:t>
            </a:fld>
            <a:endParaRPr lang="de-CH" dirty="0"/>
          </a:p>
        </p:txBody>
      </p:sp>
      <p:pic>
        <p:nvPicPr>
          <p:cNvPr id="6" name="Picture 5" descr="A screenshot of a computer&#10;&#10;Description automatically generated">
            <a:extLst>
              <a:ext uri="{FF2B5EF4-FFF2-40B4-BE49-F238E27FC236}">
                <a16:creationId xmlns:a16="http://schemas.microsoft.com/office/drawing/2014/main" id="{2772E96C-CF26-0C40-895D-29BE510C45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45464" r="51176" b="12201"/>
          <a:stretch/>
        </p:blipFill>
        <p:spPr>
          <a:xfrm>
            <a:off x="5807968" y="1988840"/>
            <a:ext cx="5814192" cy="32559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223A5A-3BE9-41E8-5B88-A2F5D3863B53}"/>
              </a:ext>
            </a:extLst>
          </p:cNvPr>
          <p:cNvSpPr txBox="1"/>
          <p:nvPr/>
        </p:nvSpPr>
        <p:spPr>
          <a:xfrm>
            <a:off x="7680176" y="5313801"/>
            <a:ext cx="2736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/>
              <a:t>Source: Winkler &amp; Krzeminska, 2024)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046336-9E7C-8544-A20C-B9F53D3C23DD}"/>
              </a:ext>
            </a:extLst>
          </p:cNvPr>
          <p:cNvSpPr/>
          <p:nvPr/>
        </p:nvSpPr>
        <p:spPr>
          <a:xfrm>
            <a:off x="8040216" y="2038553"/>
            <a:ext cx="1728192" cy="230425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F5A22-0218-CECF-C0A7-9D3F64B7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2. Transitional 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7EC42-36BB-2EF9-EC0E-79CEB58B7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4554" y="2214668"/>
            <a:ext cx="5600126" cy="437760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transitional contexts, CSR oftentimes assumes a more political role, to promote good government relations, in the place of CPA (Winkler &amp; </a:t>
            </a:r>
            <a:r>
              <a:rPr lang="en-US" sz="16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Krzeminska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Such CSR activities focus on gaining legitimacy and reputational benefits and at times may err towards bribery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However, there remains scope to further understand how CSR is conducted in such contexts, due to the predominance of a Western perspective and definition of CSR</a:t>
            </a:r>
            <a:r>
              <a:rPr lang="en-US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(Winkler et </a:t>
            </a:r>
            <a:r>
              <a:rPr lang="en-US" sz="16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Krzeminska</a:t>
            </a:r>
            <a:r>
              <a:rPr lang="en-US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2024: 22).</a:t>
            </a:r>
            <a:endParaRPr lang="en-U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3DB752-C35F-B7F7-461C-B1572980F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F5481D-800C-4F34-B3D6-C18BC0A4FD2D}" type="slidenum">
              <a:rPr lang="de-CH" smtClean="0"/>
              <a:pPr/>
              <a:t>3</a:t>
            </a:fld>
            <a:endParaRPr lang="de-CH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1CF906E-CCBC-DF8A-FB80-8379C2AC0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1441475"/>
              </p:ext>
            </p:extLst>
          </p:nvPr>
        </p:nvGraphicFramePr>
        <p:xfrm>
          <a:off x="983432" y="2233395"/>
          <a:ext cx="4496048" cy="3357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100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6FB04-D0C0-E12C-DBE9-858B7BCF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3. Non-market Strategies in Transitional Contexts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375112-FE17-2CB2-D7C2-BD8CFDB6D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408" y="1988840"/>
            <a:ext cx="5976664" cy="4377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/>
              <a:t>Firms in transitional contexts may focus on and substitute CSR for CPA by: 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en-AU" dirty="0"/>
              <a:t>Focusing on Environmental, Social and Governance (ESG) Criteria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en-AU" dirty="0"/>
              <a:t>Minimizing their geopolitical risk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en-AU" dirty="0"/>
              <a:t>Seeking legitimacy and reputational benefits both in their home and host markets</a:t>
            </a:r>
          </a:p>
          <a:p>
            <a:pPr marL="628650" lvl="1" indent="-342900">
              <a:buFont typeface="Arial" panose="020B0604020202020204" pitchFamily="34" charset="0"/>
              <a:buChar char="•"/>
            </a:pPr>
            <a:endParaRPr lang="de-CH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/>
              <a:t>These strategies may border or complement normative ethical approaches, such as political corporate social responsibility (PCSR) (Scherer &amp; Palazzo, 2011) by: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en-AU" dirty="0"/>
              <a:t>Engaging in forms of deliberative democracy with stakeholders </a:t>
            </a:r>
          </a:p>
          <a:p>
            <a:pPr marL="628650" lvl="1" indent="-342900">
              <a:buFont typeface="Courier New" panose="02070309020205020404" pitchFamily="49" charset="0"/>
              <a:buChar char="o"/>
            </a:pPr>
            <a:r>
              <a:rPr lang="en-AU" dirty="0"/>
              <a:t>Contributing to global public goods and regulation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6938F-3E12-6ED4-7DB0-B09DB65DB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F5481D-800C-4F34-B3D6-C18BC0A4FD2D}" type="slidenum">
              <a:rPr lang="de-CH" smtClean="0"/>
              <a:pPr/>
              <a:t>4</a:t>
            </a:fld>
            <a:endParaRPr lang="de-CH" dirty="0"/>
          </a:p>
        </p:txBody>
      </p:sp>
      <p:pic>
        <p:nvPicPr>
          <p:cNvPr id="2052" name="Picture 4" descr="Corporate Social Responsibility..">
            <a:extLst>
              <a:ext uri="{FF2B5EF4-FFF2-40B4-BE49-F238E27FC236}">
                <a16:creationId xmlns:a16="http://schemas.microsoft.com/office/drawing/2014/main" id="{882DE5CC-CA0B-6AF2-4EB4-031FE50A92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8" r="18649"/>
          <a:stretch/>
        </p:blipFill>
        <p:spPr bwMode="auto">
          <a:xfrm>
            <a:off x="7968208" y="2420888"/>
            <a:ext cx="2960717" cy="249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294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12076-370E-1A21-C056-12DADA7BF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4. Transitional Reactive Contexts: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54D6D-3134-D808-9B4F-0300ADD1A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1" y="1839600"/>
            <a:ext cx="6840760" cy="4377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sz="1600" dirty="0" err="1"/>
              <a:t>Kilitch</a:t>
            </a:r>
            <a:r>
              <a:rPr lang="en-AU" sz="1600" dirty="0"/>
              <a:t> Estro Biotech is a joint venture pharmaceutical company, which manufactures generic drugs in Ethiopia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600" dirty="0"/>
              <a:t>The war in Ethiopia, coupled with local conflict, creates a transitional reactive conflict, where the firm operates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600" dirty="0"/>
              <a:t>In recent years, </a:t>
            </a:r>
            <a:r>
              <a:rPr lang="en-AU" sz="1600" dirty="0" err="1"/>
              <a:t>Kilitch</a:t>
            </a:r>
            <a:r>
              <a:rPr lang="en-AU" sz="1600" dirty="0"/>
              <a:t> Estro Biotech has begun to increase their CSR activities by engaging in ESG related activities.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600" dirty="0"/>
              <a:t>Key activities include: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AU" dirty="0"/>
              <a:t>Providing 24/7 treated water for free to approximately 700 households in the surrounding area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AU" dirty="0"/>
              <a:t>Hosting events for employees and the local community that celebrate both Indian and Ethiopian culture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AU" dirty="0"/>
              <a:t>Providing housing and commonplaces for the distribution of consumer goods</a:t>
            </a:r>
          </a:p>
          <a:p>
            <a:pPr marL="0" indent="0">
              <a:buNone/>
            </a:pPr>
            <a:endParaRPr lang="en-AU" dirty="0"/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B7B463-07B4-33B4-9B8A-59485689B1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F5481D-800C-4F34-B3D6-C18BC0A4FD2D}" type="slidenum">
              <a:rPr lang="de-CH" smtClean="0"/>
              <a:pPr/>
              <a:t>5</a:t>
            </a:fld>
            <a:endParaRPr lang="de-CH" dirty="0"/>
          </a:p>
        </p:txBody>
      </p:sp>
      <p:pic>
        <p:nvPicPr>
          <p:cNvPr id="3074" name="299F70FE-9095-4E6E-8BD1-FC0B1EA0B37C" descr="IMG_6685.jpg">
            <a:extLst>
              <a:ext uri="{FF2B5EF4-FFF2-40B4-BE49-F238E27FC236}">
                <a16:creationId xmlns:a16="http://schemas.microsoft.com/office/drawing/2014/main" id="{3DF76DF1-F3B8-3B24-3834-7321962C51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6" b="23167"/>
          <a:stretch/>
        </p:blipFill>
        <p:spPr bwMode="auto">
          <a:xfrm>
            <a:off x="8112224" y="619333"/>
            <a:ext cx="2957207" cy="256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790AA69B-33D2-4880-B104-5560CD791809" descr="IMG_6745.jpg">
            <a:extLst>
              <a:ext uri="{FF2B5EF4-FFF2-40B4-BE49-F238E27FC236}">
                <a16:creationId xmlns:a16="http://schemas.microsoft.com/office/drawing/2014/main" id="{6859F777-2769-1432-F2CB-ABFC3E927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413252"/>
            <a:ext cx="2969098" cy="227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Kilitch Estro Biotech Private Limited ...">
            <a:extLst>
              <a:ext uri="{FF2B5EF4-FFF2-40B4-BE49-F238E27FC236}">
                <a16:creationId xmlns:a16="http://schemas.microsoft.com/office/drawing/2014/main" id="{FEAA3581-6DB5-2C04-2B35-9F983CEBC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5927006"/>
            <a:ext cx="3029100" cy="35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5278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4219B-37BF-C630-5FF0-3E84C77C2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5. Transitional Proactive Contexts: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A94F49-6D2B-500A-4701-D10250DD8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839600"/>
            <a:ext cx="6552728" cy="4377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AU" sz="1600" dirty="0"/>
              <a:t>Cobalt mining in the Democratic Republic of Congo (DRC) is highly controversial and presents significant ESG, geopolitical and regulatory risks.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600" dirty="0"/>
              <a:t>In January 2018, well in advance of the elections in December 2018, Trafigura initiated the </a:t>
            </a:r>
            <a:r>
              <a:rPr lang="en-AU" sz="1600" dirty="0" err="1"/>
              <a:t>Mutoshi</a:t>
            </a:r>
            <a:r>
              <a:rPr lang="en-AU" sz="1600" dirty="0"/>
              <a:t> Pilot Project, alongside </a:t>
            </a:r>
            <a:r>
              <a:rPr lang="en-AU" sz="1600" dirty="0" err="1"/>
              <a:t>Chemaf</a:t>
            </a:r>
            <a:r>
              <a:rPr lang="en-AU" sz="1600" dirty="0"/>
              <a:t>, a collective of artisanal and small scale miners (COMIAKOL) and the international NGO, PACT.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600" dirty="0" err="1"/>
              <a:t>Mutoshi</a:t>
            </a:r>
            <a:r>
              <a:rPr lang="en-AU" sz="1600" dirty="0"/>
              <a:t> Pilot Project aimed to address issues associated with artisanal and small-scale mining (ASM).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AU" sz="1600" dirty="0"/>
              <a:t>Although the project closed in 2020, it highlights how firms may engage in CSR with external stakeholders to contribute to public infrastructure, when involved in controversial industries and to pre-empt political change.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FD807-C8B4-46C7-9C36-FB2CE5558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FF5481D-800C-4F34-B3D6-C18BC0A4FD2D}" type="slidenum">
              <a:rPr lang="de-CH" smtClean="0"/>
              <a:pPr/>
              <a:t>6</a:t>
            </a:fld>
            <a:endParaRPr lang="de-CH" dirty="0"/>
          </a:p>
        </p:txBody>
      </p:sp>
      <p:pic>
        <p:nvPicPr>
          <p:cNvPr id="6" name="Picture 5" descr="A group of people in hard hats&#10;&#10;Description automatically generated">
            <a:extLst>
              <a:ext uri="{FF2B5EF4-FFF2-40B4-BE49-F238E27FC236}">
                <a16:creationId xmlns:a16="http://schemas.microsoft.com/office/drawing/2014/main" id="{013EE874-9576-383D-5DD1-E7C4C237FB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3" y="1686933"/>
            <a:ext cx="2844801" cy="2133601"/>
          </a:xfrm>
          <a:prstGeom prst="rect">
            <a:avLst/>
          </a:prstGeom>
        </p:spPr>
      </p:pic>
      <p:pic>
        <p:nvPicPr>
          <p:cNvPr id="8" name="Picture 7" descr="A group of people in a dirt field&#10;&#10;Description automatically generated">
            <a:extLst>
              <a:ext uri="{FF2B5EF4-FFF2-40B4-BE49-F238E27FC236}">
                <a16:creationId xmlns:a16="http://schemas.microsoft.com/office/drawing/2014/main" id="{AE9ED361-D73C-C500-BC7D-7F7341E96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3" y="4033245"/>
            <a:ext cx="2844801" cy="213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6. Conclusion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99856" y="1926334"/>
            <a:ext cx="6840760" cy="43776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In transitional contexts, firms often emphasize CSR over CPA, to mitigate geopolitical risk and build legitimacy </a:t>
            </a:r>
            <a:r>
              <a:rPr lang="en-US" sz="160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with stakeholders (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Winkler &amp; </a:t>
            </a:r>
            <a:r>
              <a:rPr lang="en-US" sz="16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Krzeminska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2024).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There remains scope to understand normative non-market strategies, including PCSR and corporate diplomacy.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 normative, ethics-oriented perspective may provide further insights for firms operating in transitional contexts.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Future research should also account for non-Western perspectives that account for the local context (George et al., 2016; 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Winkler &amp; </a:t>
            </a:r>
            <a:r>
              <a:rPr lang="en-US" sz="1600" dirty="0" err="1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Krzeminska</a:t>
            </a:r>
            <a:r>
              <a:rPr lang="en-US" sz="1600" dirty="0">
                <a:effectLst/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2024).</a:t>
            </a:r>
            <a:endParaRPr lang="en-US" sz="16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Firms can mitigate geopolitical risks and contribute to ESG related criteria by addressing topics such as human rights, environmental impact and health and safety.</a:t>
            </a:r>
            <a:endParaRPr lang="en-US" sz="1600" dirty="0">
              <a:effectLst/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"/>
          </p:nvPr>
        </p:nvSpPr>
        <p:spPr>
          <a:xfrm>
            <a:off x="9395883" y="6592268"/>
            <a:ext cx="2844800" cy="365125"/>
          </a:xfrm>
        </p:spPr>
        <p:txBody>
          <a:bodyPr/>
          <a:lstStyle/>
          <a:p>
            <a:fld id="{1FF5481D-800C-4F34-B3D6-C18BC0A4FD2D}" type="slidenum">
              <a:rPr lang="de-CH" smtClean="0"/>
              <a:pPr/>
              <a:t>7</a:t>
            </a:fld>
            <a:endParaRPr lang="de-CH" dirty="0"/>
          </a:p>
        </p:txBody>
      </p:sp>
      <p:pic>
        <p:nvPicPr>
          <p:cNvPr id="7" name="Picture 6" descr="A map of the world&#10;&#10;Description automatically generated">
            <a:extLst>
              <a:ext uri="{FF2B5EF4-FFF2-40B4-BE49-F238E27FC236}">
                <a16:creationId xmlns:a16="http://schemas.microsoft.com/office/drawing/2014/main" id="{1246C7D8-98D8-31E9-11E5-9D057132A0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3"/>
          <a:stretch/>
        </p:blipFill>
        <p:spPr>
          <a:xfrm>
            <a:off x="911424" y="2564904"/>
            <a:ext cx="3101353" cy="223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718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323233-F72D-E7C3-E22D-41F62D27E85A}"/>
              </a:ext>
            </a:extLst>
          </p:cNvPr>
          <p:cNvSpPr txBox="1"/>
          <p:nvPr/>
        </p:nvSpPr>
        <p:spPr>
          <a:xfrm>
            <a:off x="5087888" y="1700808"/>
            <a:ext cx="6096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200" b="1" dirty="0"/>
              <a:t>THANK YOU!</a:t>
            </a:r>
            <a:endParaRPr lang="de-CH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AEDEAC-DBAE-2F35-724F-74ABD3236C0A}"/>
              </a:ext>
            </a:extLst>
          </p:cNvPr>
          <p:cNvSpPr txBox="1"/>
          <p:nvPr/>
        </p:nvSpPr>
        <p:spPr>
          <a:xfrm>
            <a:off x="1955540" y="2564904"/>
            <a:ext cx="82809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CH" sz="1600" dirty="0"/>
              <a:t>Catherine McDonald</a:t>
            </a:r>
          </a:p>
          <a:p>
            <a:pPr algn="ctr"/>
            <a:r>
              <a:rPr lang="de-CH" sz="1600" dirty="0"/>
              <a:t>PhD </a:t>
            </a:r>
            <a:r>
              <a:rPr lang="en-AU" sz="1600" dirty="0"/>
              <a:t>Candidate</a:t>
            </a:r>
            <a:r>
              <a:rPr lang="de-CH" sz="1600" dirty="0"/>
              <a:t>, University of St. Gallen</a:t>
            </a:r>
          </a:p>
          <a:p>
            <a:pPr algn="ctr"/>
            <a:r>
              <a:rPr lang="de-CH" sz="1600" dirty="0">
                <a:hlinkClick r:id="rId2"/>
              </a:rPr>
              <a:t>catherine.mcdonald@unisg.ch</a:t>
            </a:r>
            <a:r>
              <a:rPr lang="de-CH" sz="1600" dirty="0"/>
              <a:t> </a:t>
            </a:r>
          </a:p>
          <a:p>
            <a:endParaRPr lang="de-CH" sz="1600" dirty="0"/>
          </a:p>
        </p:txBody>
      </p:sp>
    </p:spTree>
    <p:extLst>
      <p:ext uri="{BB962C8B-B14F-4D97-AF65-F5344CB8AC3E}">
        <p14:creationId xmlns:p14="http://schemas.microsoft.com/office/powerpoint/2010/main" val="674852190"/>
      </p:ext>
    </p:extLst>
  </p:cSld>
  <p:clrMapOvr>
    <a:masterClrMapping/>
  </p:clrMapOvr>
</p:sld>
</file>

<file path=ppt/theme/theme1.xml><?xml version="1.0" encoding="utf-8"?>
<a:theme xmlns:a="http://schemas.openxmlformats.org/drawingml/2006/main" name="UNISG CD Mainbuilding english">
  <a:themeElements>
    <a:clrScheme name="UNISG Grün">
      <a:dk1>
        <a:sysClr val="windowText" lastClr="000000"/>
      </a:dk1>
      <a:lt1>
        <a:sysClr val="window" lastClr="FFFFFF"/>
      </a:lt1>
      <a:dk2>
        <a:srgbClr val="115C2E"/>
      </a:dk2>
      <a:lt2>
        <a:srgbClr val="CCCCCC"/>
      </a:lt2>
      <a:accent1>
        <a:srgbClr val="115C2E"/>
      </a:accent1>
      <a:accent2>
        <a:srgbClr val="249662"/>
      </a:accent2>
      <a:accent3>
        <a:srgbClr val="54A47C"/>
      </a:accent3>
      <a:accent4>
        <a:srgbClr val="8FBFA9"/>
      </a:accent4>
      <a:accent5>
        <a:srgbClr val="ED904B"/>
      </a:accent5>
      <a:accent6>
        <a:srgbClr val="FAB73E"/>
      </a:accent6>
      <a:hlink>
        <a:srgbClr val="115C2E"/>
      </a:hlink>
      <a:folHlink>
        <a:srgbClr val="54A47C"/>
      </a:folHlink>
    </a:clrScheme>
    <a:fontScheme name="UNISG CD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4">
            <a:lumMod val="20000"/>
            <a:lumOff val="80000"/>
          </a:schemeClr>
        </a:solidFill>
        <a:ln>
          <a:solidFill>
            <a:schemeClr val="tx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2" id="{75B53ACA-2A01-44F9-9F85-7D1D058EB602}" vid="{089274CB-349E-401E-ABC5-90B437EB356D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707</Words>
  <Application>Microsoft Office PowerPoint</Application>
  <PresentationFormat>Widescreen</PresentationFormat>
  <Paragraphs>72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Courier New</vt:lpstr>
      <vt:lpstr>Gill Alt One MT</vt:lpstr>
      <vt:lpstr>UNISG CD Mainbuilding english</vt:lpstr>
      <vt:lpstr>Contextualized Non-Market Strategies:  Insights on ESG &amp; Geopolitical Risks from Reactive (Transitional) Contexts</vt:lpstr>
      <vt:lpstr>1. Contextualizing Transitional Contexts</vt:lpstr>
      <vt:lpstr>2. Transitional Contexts</vt:lpstr>
      <vt:lpstr>3. Non-market Strategies in Transitional Contexts </vt:lpstr>
      <vt:lpstr>4. Transitional Reactive Contexts: An Example</vt:lpstr>
      <vt:lpstr>5. Transitional Proactive Contexts: An Example</vt:lpstr>
      <vt:lpstr>6. 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Contextualized Non-Market Strategies:  Insights on ESG &amp; Geopolitical Risks from Reactive (Transitional) Contexts</dc:title>
  <dc:creator>McDonald, Catherine</dc:creator>
  <cp:lastModifiedBy>McDonald, Catherine</cp:lastModifiedBy>
  <cp:revision>2</cp:revision>
  <cp:lastPrinted>2017-11-16T07:47:56Z</cp:lastPrinted>
  <dcterms:created xsi:type="dcterms:W3CDTF">2024-08-02T13:12:42Z</dcterms:created>
  <dcterms:modified xsi:type="dcterms:W3CDTF">2024-08-11T11:42:26Z</dcterms:modified>
</cp:coreProperties>
</file>