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20"/>
  </p:notesMasterIdLst>
  <p:handoutMasterIdLst>
    <p:handoutMasterId r:id="rId21"/>
  </p:handoutMasterIdLst>
  <p:sldIdLst>
    <p:sldId id="256" r:id="rId7"/>
    <p:sldId id="289" r:id="rId8"/>
    <p:sldId id="290" r:id="rId9"/>
    <p:sldId id="291" r:id="rId10"/>
    <p:sldId id="292" r:id="rId11"/>
    <p:sldId id="293" r:id="rId12"/>
    <p:sldId id="262" r:id="rId13"/>
    <p:sldId id="294" r:id="rId14"/>
    <p:sldId id="298" r:id="rId15"/>
    <p:sldId id="264" r:id="rId16"/>
    <p:sldId id="295" r:id="rId17"/>
    <p:sldId id="296" r:id="rId18"/>
    <p:sldId id="297" r:id="rId19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C3D"/>
    <a:srgbClr val="F46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9" autoAdjust="0"/>
    <p:restoredTop sz="85036" autoAdjust="0"/>
  </p:normalViewPr>
  <p:slideViewPr>
    <p:cSldViewPr snapToGrid="0" showGuides="1">
      <p:cViewPr>
        <p:scale>
          <a:sx n="70" d="100"/>
          <a:sy n="70" d="100"/>
        </p:scale>
        <p:origin x="1012" y="32"/>
      </p:cViewPr>
      <p:guideLst>
        <p:guide orient="horz" pos="164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7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45CE27-0FC1-4345-A9D1-813E9F3C96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FF02-ADA2-494F-92F2-18E0CD47E8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4C96F-5C6D-48ED-8D42-B768302B23AD}" type="datetimeFigureOut">
              <a:rPr lang="de-CH" smtClean="0"/>
              <a:t>07.08.2023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7311C-885A-4219-9687-E8E9C81D34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55352-F100-4DC1-827B-1EFA0F247A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BEFE-BF9F-47C0-9B2B-37E6860B00C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543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D3A44-FA09-4C0A-99A6-1BA009890161}" type="datetimeFigureOut">
              <a:rPr lang="de-CH" smtClean="0"/>
              <a:t>07.08.2023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FE3F1-1C0D-4780-BCDC-4F7033F6C9E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72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5d749ae2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5d749ae2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5d749ae2b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5d749ae2be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5d749ae2be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5d749ae2be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d749ae2be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5d749ae2be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5f06a0816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5f06a0816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5d749ae2be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5d749ae2be_0_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5f06a081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5f06a081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5d749ae2be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25d749ae2be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effect of proximate wildfires on winery adaptation strategies and performance because of the adverse effects that wildfire smoke can have on grapevines and winegrapes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26099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5d749ae2b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5d749ae2b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Due to challenges with perception and properly evaluating climate impacts (Kaufmann et al., 2017; Moore et al., 2019), there may be a delay in decision making in response to external biophysical conditions.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5d749ae2be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25d749ae2be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5f06a0816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5f06a0816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NRBV primarily focuses on how practices to mitigate harm to the natural environment (i.e., pollution prevention, product stewardship, and sustainable development) can be a source of sustained competitive advantage to a firm (Hart, 1995).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9F7E1813-5682-4AAE-8DC8-5A613DE12B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" r="7910" b="19850"/>
          <a:stretch/>
        </p:blipFill>
        <p:spPr>
          <a:xfrm>
            <a:off x="0" y="0"/>
            <a:ext cx="9136420" cy="51435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D7A234-EBF8-4A9A-ACFF-4329BD747ADC}"/>
              </a:ext>
            </a:extLst>
          </p:cNvPr>
          <p:cNvSpPr>
            <a:spLocks noChangeAspect="1"/>
          </p:cNvSpPr>
          <p:nvPr userDrawn="1"/>
        </p:nvSpPr>
        <p:spPr>
          <a:xfrm>
            <a:off x="4575791" y="3166310"/>
            <a:ext cx="456821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6789318" y="4613375"/>
            <a:ext cx="199590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>
                <a:solidFill>
                  <a:schemeClr val="bg2"/>
                </a:solidFill>
              </a:rPr>
              <a:t>From </a:t>
            </a:r>
            <a:r>
              <a:rPr lang="en-GB" sz="1000" dirty="0" err="1">
                <a:solidFill>
                  <a:schemeClr val="bg2"/>
                </a:solidFill>
              </a:rPr>
              <a:t>insight</a:t>
            </a:r>
            <a:r>
              <a:rPr lang="en-GB" sz="1000" dirty="0">
                <a:solidFill>
                  <a:schemeClr val="bg2"/>
                </a:solidFill>
              </a:rPr>
              <a:t> </a:t>
            </a:r>
            <a:r>
              <a:rPr lang="en-GB" sz="1000" dirty="0" err="1">
                <a:solidFill>
                  <a:schemeClr val="bg2"/>
                </a:solidFill>
              </a:rPr>
              <a:t>to</a:t>
            </a:r>
            <a:r>
              <a:rPr lang="en-GB" sz="1000" dirty="0">
                <a:solidFill>
                  <a:schemeClr val="bg2"/>
                </a:solidFill>
              </a:rPr>
              <a:t> </a:t>
            </a:r>
            <a:r>
              <a:rPr lang="en-GB" sz="1000" dirty="0" err="1">
                <a:solidFill>
                  <a:schemeClr val="bg2"/>
                </a:solidFill>
              </a:rPr>
              <a:t>impact</a:t>
            </a:r>
            <a:r>
              <a:rPr lang="en-GB" sz="1000" dirty="0">
                <a:solidFill>
                  <a:schemeClr val="bg2"/>
                </a:solidFill>
              </a:rPr>
              <a:t>.</a:t>
            </a:r>
          </a:p>
        </p:txBody>
      </p:sp>
      <p:pic>
        <p:nvPicPr>
          <p:cNvPr id="776116511" name="Rectangle 2" descr="{&quot;templafy&quot;:{&quot;id&quot;:&quot;267764ba-b848-4f73-9e55-655ca0c4015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73" y="313025"/>
            <a:ext cx="2221200" cy="4608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91F29F-BED8-4555-9938-829D3AC3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5" y="1098178"/>
            <a:ext cx="7958210" cy="1792800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654089-CB0E-4321-8557-8E0B4ACD8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27" y="3123868"/>
            <a:ext cx="3650486" cy="135605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576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828000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>
                <a:solidFill>
                  <a:schemeClr val="tx1"/>
                </a:solidFill>
              </a:rPr>
              <a:t>From </a:t>
            </a:r>
            <a:r>
              <a:rPr lang="en-GB" sz="1000" dirty="0" err="1">
                <a:solidFill>
                  <a:schemeClr val="tx1"/>
                </a:solidFill>
              </a:rPr>
              <a:t>insight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to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impact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ACC6D5-D1D4-442A-84CB-4AA5E5B9E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65200" y="0"/>
            <a:ext cx="31788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68347690" name="Rectangle 8" descr="{&quot;templafy&quot;:{&quot;id&quot;:&quot;01d17b84-54dd-40b7-9d19-6d6e88b3c37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313025"/>
            <a:ext cx="2221200" cy="4608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80E529E2-449E-41BE-B0F7-70294EC1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764489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CEDF5E3-A68C-469F-902C-69F694A0D4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034391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0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2B100237-7431-49D0-8F7C-9E1F2717B96C}"/>
              </a:ext>
            </a:extLst>
          </p:cNvPr>
          <p:cNvSpPr/>
          <p:nvPr userDrawn="1"/>
        </p:nvSpPr>
        <p:spPr>
          <a:xfrm>
            <a:off x="5761585" y="1624745"/>
            <a:ext cx="2419577" cy="2689737"/>
          </a:xfrm>
          <a:custGeom>
            <a:avLst/>
            <a:gdLst>
              <a:gd name="connsiteX0" fmla="*/ 0 w 1861343"/>
              <a:gd name="connsiteY0" fmla="*/ 0 h 2329962"/>
              <a:gd name="connsiteX1" fmla="*/ 1861343 w 1861343"/>
              <a:gd name="connsiteY1" fmla="*/ 0 h 2329962"/>
              <a:gd name="connsiteX2" fmla="*/ 1861343 w 1861343"/>
              <a:gd name="connsiteY2" fmla="*/ 2329962 h 2329962"/>
              <a:gd name="connsiteX3" fmla="*/ 0 w 1861343"/>
              <a:gd name="connsiteY3" fmla="*/ 2329962 h 2329962"/>
              <a:gd name="connsiteX4" fmla="*/ 0 w 1861343"/>
              <a:gd name="connsiteY4" fmla="*/ 0 h 2329962"/>
              <a:gd name="connsiteX0" fmla="*/ 0 w 3408789"/>
              <a:gd name="connsiteY0" fmla="*/ 852854 h 2329962"/>
              <a:gd name="connsiteX1" fmla="*/ 3408789 w 3408789"/>
              <a:gd name="connsiteY1" fmla="*/ 0 h 2329962"/>
              <a:gd name="connsiteX2" fmla="*/ 3408789 w 3408789"/>
              <a:gd name="connsiteY2" fmla="*/ 2329962 h 2329962"/>
              <a:gd name="connsiteX3" fmla="*/ 1547446 w 3408789"/>
              <a:gd name="connsiteY3" fmla="*/ 2329962 h 2329962"/>
              <a:gd name="connsiteX4" fmla="*/ 0 w 3408789"/>
              <a:gd name="connsiteY4" fmla="*/ 852854 h 2329962"/>
              <a:gd name="connsiteX0" fmla="*/ 0 w 3408789"/>
              <a:gd name="connsiteY0" fmla="*/ 852854 h 3516924"/>
              <a:gd name="connsiteX1" fmla="*/ 3408789 w 3408789"/>
              <a:gd name="connsiteY1" fmla="*/ 0 h 3516924"/>
              <a:gd name="connsiteX2" fmla="*/ 3408789 w 3408789"/>
              <a:gd name="connsiteY2" fmla="*/ 2329962 h 3516924"/>
              <a:gd name="connsiteX3" fmla="*/ 483577 w 3408789"/>
              <a:gd name="connsiteY3" fmla="*/ 3516924 h 3516924"/>
              <a:gd name="connsiteX4" fmla="*/ 0 w 3408789"/>
              <a:gd name="connsiteY4" fmla="*/ 852854 h 3516924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483577 w 3417582"/>
              <a:gd name="connsiteY3" fmla="*/ 3516924 h 3789485"/>
              <a:gd name="connsiteX4" fmla="*/ 0 w 3417582"/>
              <a:gd name="connsiteY4" fmla="*/ 852854 h 3789485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501162 w 3417582"/>
              <a:gd name="connsiteY3" fmla="*/ 3570549 h 3789485"/>
              <a:gd name="connsiteX4" fmla="*/ 0 w 3417582"/>
              <a:gd name="connsiteY4" fmla="*/ 852854 h 3789485"/>
              <a:gd name="connsiteX0" fmla="*/ 0 w 3408789"/>
              <a:gd name="connsiteY0" fmla="*/ 852854 h 3852049"/>
              <a:gd name="connsiteX1" fmla="*/ 3408789 w 3408789"/>
              <a:gd name="connsiteY1" fmla="*/ 0 h 3852049"/>
              <a:gd name="connsiteX2" fmla="*/ 3399997 w 3408789"/>
              <a:gd name="connsiteY2" fmla="*/ 3852049 h 3852049"/>
              <a:gd name="connsiteX3" fmla="*/ 501162 w 3408789"/>
              <a:gd name="connsiteY3" fmla="*/ 3570549 h 3852049"/>
              <a:gd name="connsiteX4" fmla="*/ 0 w 3408789"/>
              <a:gd name="connsiteY4" fmla="*/ 852854 h 3852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789" h="3852049">
                <a:moveTo>
                  <a:pt x="0" y="852854"/>
                </a:moveTo>
                <a:lnTo>
                  <a:pt x="3408789" y="0"/>
                </a:lnTo>
                <a:cubicBezTo>
                  <a:pt x="3405858" y="1284016"/>
                  <a:pt x="3402928" y="2568033"/>
                  <a:pt x="3399997" y="3852049"/>
                </a:cubicBezTo>
                <a:lnTo>
                  <a:pt x="501162" y="3570549"/>
                </a:lnTo>
                <a:lnTo>
                  <a:pt x="0" y="852854"/>
                </a:lnTo>
                <a:close/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9714C5-06E3-4370-A728-9DC7B080DE43}"/>
              </a:ext>
            </a:extLst>
          </p:cNvPr>
          <p:cNvSpPr txBox="1"/>
          <p:nvPr userDrawn="1"/>
        </p:nvSpPr>
        <p:spPr>
          <a:xfrm>
            <a:off x="6787662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>
                <a:solidFill>
                  <a:schemeClr val="tx1"/>
                </a:solidFill>
              </a:rPr>
              <a:t>From </a:t>
            </a:r>
            <a:r>
              <a:rPr lang="en-GB" sz="1000" dirty="0" err="1">
                <a:solidFill>
                  <a:schemeClr val="tx1"/>
                </a:solidFill>
              </a:rPr>
              <a:t>insight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to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impact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529830705" name="Rectangle 7" descr="{&quot;templafy&quot;:{&quot;id&quot;:&quot;aec4c840-c864-43de-ab0c-75bb54a8fc2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313025"/>
            <a:ext cx="2221200" cy="46080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7013848-41F0-44AD-9301-BEF9A1A4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503600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8245421C-670F-4227-B79D-994FE547F9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650486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334A812-F883-AF52-F92E-916B48E7D3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2800" y="447950"/>
            <a:ext cx="3404886" cy="3798786"/>
          </a:xfrm>
          <a:custGeom>
            <a:avLst/>
            <a:gdLst>
              <a:gd name="connsiteX0" fmla="*/ 0 w 3392932"/>
              <a:gd name="connsiteY0" fmla="*/ 0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0 w 3392932"/>
              <a:gd name="connsiteY4" fmla="*/ 0 h 3804762"/>
              <a:gd name="connsiteX0" fmla="*/ 741082 w 3392932"/>
              <a:gd name="connsiteY0" fmla="*/ 753035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741082 w 3392932"/>
              <a:gd name="connsiteY4" fmla="*/ 753035 h 3804762"/>
              <a:gd name="connsiteX0" fmla="*/ 0 w 2651850"/>
              <a:gd name="connsiteY0" fmla="*/ 753035 h 3804762"/>
              <a:gd name="connsiteX1" fmla="*/ 2651850 w 2651850"/>
              <a:gd name="connsiteY1" fmla="*/ 0 h 3804762"/>
              <a:gd name="connsiteX2" fmla="*/ 2651850 w 2651850"/>
              <a:gd name="connsiteY2" fmla="*/ 3804762 h 3804762"/>
              <a:gd name="connsiteX3" fmla="*/ 29883 w 2651850"/>
              <a:gd name="connsiteY3" fmla="*/ 3380433 h 3804762"/>
              <a:gd name="connsiteX4" fmla="*/ 0 w 2651850"/>
              <a:gd name="connsiteY4" fmla="*/ 753035 h 3804762"/>
              <a:gd name="connsiteX0" fmla="*/ 239058 w 2890908"/>
              <a:gd name="connsiteY0" fmla="*/ 753035 h 3804762"/>
              <a:gd name="connsiteX1" fmla="*/ 2890908 w 2890908"/>
              <a:gd name="connsiteY1" fmla="*/ 0 h 3804762"/>
              <a:gd name="connsiteX2" fmla="*/ 2890908 w 2890908"/>
              <a:gd name="connsiteY2" fmla="*/ 3804762 h 3804762"/>
              <a:gd name="connsiteX3" fmla="*/ 0 w 2890908"/>
              <a:gd name="connsiteY3" fmla="*/ 3517892 h 3804762"/>
              <a:gd name="connsiteX4" fmla="*/ 239058 w 2890908"/>
              <a:gd name="connsiteY4" fmla="*/ 753035 h 3804762"/>
              <a:gd name="connsiteX0" fmla="*/ 0 w 3410862"/>
              <a:gd name="connsiteY0" fmla="*/ 842682 h 3804762"/>
              <a:gd name="connsiteX1" fmla="*/ 3410862 w 3410862"/>
              <a:gd name="connsiteY1" fmla="*/ 0 h 3804762"/>
              <a:gd name="connsiteX2" fmla="*/ 3410862 w 3410862"/>
              <a:gd name="connsiteY2" fmla="*/ 3804762 h 3804762"/>
              <a:gd name="connsiteX3" fmla="*/ 519954 w 3410862"/>
              <a:gd name="connsiteY3" fmla="*/ 3517892 h 3804762"/>
              <a:gd name="connsiteX4" fmla="*/ 0 w 3410862"/>
              <a:gd name="connsiteY4" fmla="*/ 842682 h 3804762"/>
              <a:gd name="connsiteX0" fmla="*/ 0 w 3410862"/>
              <a:gd name="connsiteY0" fmla="*/ 842682 h 3517892"/>
              <a:gd name="connsiteX1" fmla="*/ 3410862 w 3410862"/>
              <a:gd name="connsiteY1" fmla="*/ 0 h 3517892"/>
              <a:gd name="connsiteX2" fmla="*/ 3034344 w 3410862"/>
              <a:gd name="connsiteY2" fmla="*/ 3398362 h 3517892"/>
              <a:gd name="connsiteX3" fmla="*/ 519954 w 3410862"/>
              <a:gd name="connsiteY3" fmla="*/ 3517892 h 3517892"/>
              <a:gd name="connsiteX4" fmla="*/ 0 w 3410862"/>
              <a:gd name="connsiteY4" fmla="*/ 842682 h 3517892"/>
              <a:gd name="connsiteX0" fmla="*/ 0 w 3410862"/>
              <a:gd name="connsiteY0" fmla="*/ 842682 h 3774879"/>
              <a:gd name="connsiteX1" fmla="*/ 3410862 w 3410862"/>
              <a:gd name="connsiteY1" fmla="*/ 0 h 3774879"/>
              <a:gd name="connsiteX2" fmla="*/ 3410862 w 3410862"/>
              <a:gd name="connsiteY2" fmla="*/ 3774879 h 3774879"/>
              <a:gd name="connsiteX3" fmla="*/ 519954 w 3410862"/>
              <a:gd name="connsiteY3" fmla="*/ 3517892 h 3774879"/>
              <a:gd name="connsiteX4" fmla="*/ 0 w 3410862"/>
              <a:gd name="connsiteY4" fmla="*/ 842682 h 3774879"/>
              <a:gd name="connsiteX0" fmla="*/ 0 w 3410862"/>
              <a:gd name="connsiteY0" fmla="*/ 842682 h 3810738"/>
              <a:gd name="connsiteX1" fmla="*/ 3410862 w 3410862"/>
              <a:gd name="connsiteY1" fmla="*/ 0 h 3810738"/>
              <a:gd name="connsiteX2" fmla="*/ 3404886 w 3410862"/>
              <a:gd name="connsiteY2" fmla="*/ 3810738 h 3810738"/>
              <a:gd name="connsiteX3" fmla="*/ 519954 w 3410862"/>
              <a:gd name="connsiteY3" fmla="*/ 3517892 h 3810738"/>
              <a:gd name="connsiteX4" fmla="*/ 0 w 3410862"/>
              <a:gd name="connsiteY4" fmla="*/ 842682 h 3810738"/>
              <a:gd name="connsiteX0" fmla="*/ 0 w 3404886"/>
              <a:gd name="connsiteY0" fmla="*/ 280894 h 3248950"/>
              <a:gd name="connsiteX1" fmla="*/ 3135945 w 3404886"/>
              <a:gd name="connsiteY1" fmla="*/ 0 h 3248950"/>
              <a:gd name="connsiteX2" fmla="*/ 3404886 w 3404886"/>
              <a:gd name="connsiteY2" fmla="*/ 3248950 h 3248950"/>
              <a:gd name="connsiteX3" fmla="*/ 519954 w 3404886"/>
              <a:gd name="connsiteY3" fmla="*/ 2956104 h 3248950"/>
              <a:gd name="connsiteX4" fmla="*/ 0 w 3404886"/>
              <a:gd name="connsiteY4" fmla="*/ 280894 h 3248950"/>
              <a:gd name="connsiteX0" fmla="*/ 0 w 3404886"/>
              <a:gd name="connsiteY0" fmla="*/ 830730 h 3798786"/>
              <a:gd name="connsiteX1" fmla="*/ 3404886 w 3404886"/>
              <a:gd name="connsiteY1" fmla="*/ 0 h 3798786"/>
              <a:gd name="connsiteX2" fmla="*/ 3404886 w 3404886"/>
              <a:gd name="connsiteY2" fmla="*/ 3798786 h 3798786"/>
              <a:gd name="connsiteX3" fmla="*/ 519954 w 3404886"/>
              <a:gd name="connsiteY3" fmla="*/ 3505940 h 3798786"/>
              <a:gd name="connsiteX4" fmla="*/ 0 w 3404886"/>
              <a:gd name="connsiteY4" fmla="*/ 830730 h 379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4886" h="3798786">
                <a:moveTo>
                  <a:pt x="0" y="830730"/>
                </a:moveTo>
                <a:lnTo>
                  <a:pt x="3404886" y="0"/>
                </a:lnTo>
                <a:lnTo>
                  <a:pt x="3404886" y="3798786"/>
                </a:lnTo>
                <a:lnTo>
                  <a:pt x="519954" y="3505940"/>
                </a:lnTo>
                <a:lnTo>
                  <a:pt x="0" y="8307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51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71655C6F-D683-4181-8A76-C2CF9E2F4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63"/>
          <a:stretch/>
        </p:blipFill>
        <p:spPr>
          <a:xfrm>
            <a:off x="5963683" y="0"/>
            <a:ext cx="3180318" cy="51435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5464509" cy="675727"/>
          </a:xfrm>
        </p:spPr>
        <p:txBody>
          <a:bodyPr/>
          <a:lstStyle>
            <a:lvl1pPr>
              <a:lnSpc>
                <a:spcPts val="44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3237B-A6D8-401E-A0E8-75ED37DD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276350"/>
            <a:ext cx="5000404" cy="3203575"/>
          </a:xfrm>
        </p:spPr>
        <p:txBody>
          <a:bodyPr>
            <a:normAutofit/>
          </a:bodyPr>
          <a:lstStyle>
            <a:lvl1pPr marL="396000" indent="-396000">
              <a:spcAft>
                <a:spcPts val="600"/>
              </a:spcAft>
              <a:buFont typeface="+mj-lt"/>
              <a:buAutoNum type="arabicPeriod"/>
              <a:defRPr sz="1600"/>
            </a:lvl1pPr>
            <a:lvl2pPr marL="720000" indent="-288000">
              <a:spcAft>
                <a:spcPts val="400"/>
              </a:spcAft>
              <a:buFont typeface="Arial" panose="020B0604020202020204" pitchFamily="34" charset="0"/>
              <a:buChar char="‒"/>
              <a:defRPr sz="1600"/>
            </a:lvl2pPr>
            <a:lvl3pPr marL="1008000" indent="-288000"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  <a:defRPr sz="1600"/>
            </a:lvl3pPr>
            <a:lvl4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4pPr>
            <a:lvl5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5pPr>
            <a:lvl6pPr marL="1296000" indent="-288000">
              <a:defRPr sz="1600"/>
            </a:lvl6pPr>
            <a:lvl7pPr marL="1296000" indent="-288000">
              <a:defRPr sz="1600"/>
            </a:lvl7pPr>
            <a:lvl8pPr marL="1296000" indent="-288000">
              <a:defRPr sz="1600"/>
            </a:lvl8pPr>
            <a:lvl9pPr marL="1296000" indent="-288000"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 err="1"/>
              <a:t>Zweite</a:t>
            </a:r>
            <a:r>
              <a:rPr lang="en-GB" dirty="0"/>
              <a:t> Ebene</a:t>
            </a:r>
            <a:endParaRPr lang="en-GB"/>
          </a:p>
          <a:p>
            <a:pPr lvl="2"/>
            <a:r>
              <a:rPr lang="en-GB" dirty="0" err="1"/>
              <a:t>Dritte</a:t>
            </a:r>
            <a:r>
              <a:rPr lang="en-GB" dirty="0"/>
              <a:t> Ebene</a:t>
            </a:r>
            <a:endParaRPr lang="en-GB"/>
          </a:p>
          <a:p>
            <a:pPr lvl="3"/>
            <a:r>
              <a:rPr lang="en-GB" dirty="0" err="1"/>
              <a:t>Vierte</a:t>
            </a:r>
            <a:r>
              <a:rPr lang="en-GB" dirty="0"/>
              <a:t> Ebene</a:t>
            </a:r>
            <a:endParaRPr lang="en-GB"/>
          </a:p>
          <a:p>
            <a:pPr lvl="4"/>
            <a:r>
              <a:rPr lang="en-GB" dirty="0" err="1"/>
              <a:t>Fünfte</a:t>
            </a:r>
            <a:r>
              <a:rPr lang="en-GB" dirty="0"/>
              <a:t> Ebene</a:t>
            </a:r>
            <a:endParaRPr lang="en-GB"/>
          </a:p>
          <a:p>
            <a:pPr lvl="5"/>
            <a:r>
              <a:rPr lang="en-GB" dirty="0" err="1"/>
              <a:t>Sechste</a:t>
            </a:r>
            <a:r>
              <a:rPr lang="en-GB" dirty="0"/>
              <a:t> Ebene</a:t>
            </a:r>
            <a:endParaRPr lang="en-GB"/>
          </a:p>
          <a:p>
            <a:pPr lvl="6"/>
            <a:r>
              <a:rPr lang="en-GB" dirty="0" err="1"/>
              <a:t>Siebte</a:t>
            </a:r>
            <a:r>
              <a:rPr lang="en-GB" dirty="0"/>
              <a:t> Ebene</a:t>
            </a:r>
            <a:endParaRPr lang="en-GB"/>
          </a:p>
          <a:p>
            <a:pPr lvl="7"/>
            <a:r>
              <a:rPr lang="en-GB" dirty="0" err="1"/>
              <a:t>Achte</a:t>
            </a:r>
            <a:r>
              <a:rPr lang="en-GB" dirty="0"/>
              <a:t> Ebene</a:t>
            </a:r>
            <a:endParaRPr lang="en-GB"/>
          </a:p>
          <a:p>
            <a:pPr lvl="8"/>
            <a:r>
              <a:rPr lang="en-GB" dirty="0" err="1"/>
              <a:t>Neunte</a:t>
            </a:r>
            <a:r>
              <a:rPr lang="en-GB" dirty="0"/>
              <a:t> Ebene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4CDDE-58C2-4810-8B30-D17CF249E2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 descr="{&quot;templafy&quot;:{&quot;id&quot;:&quot;3eb906d9-61ff-4240-8103-a49720b65ecf&quot;}}">
            <a:extLst>
              <a:ext uri="{FF2B5EF4-FFF2-40B4-BE49-F238E27FC236}">
                <a16:creationId xmlns:a16="http://schemas.microsoft.com/office/drawing/2014/main" id="{E6F37757-2E2F-45B4-8E6C-0B6588D2DCE2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sp>
        <p:nvSpPr>
          <p:cNvPr id="10" name="Rectangle 9" descr="{&quot;templafy&quot;:{&quot;id&quot;:&quot;7050136e-21c3-42b2-ade6-b11f2036513a&quot;}}">
            <a:extLst>
              <a:ext uri="{FF2B5EF4-FFF2-40B4-BE49-F238E27FC236}">
                <a16:creationId xmlns:a16="http://schemas.microsoft.com/office/drawing/2014/main" id="{AA1C14F3-85E4-47DF-A8F9-0A6C945C6727}"/>
              </a:ext>
            </a:extLst>
          </p:cNvPr>
          <p:cNvSpPr/>
          <p:nvPr userDrawn="1"/>
        </p:nvSpPr>
        <p:spPr>
          <a:xfrm>
            <a:off x="2516261" y="4767263"/>
            <a:ext cx="3307023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1942265695" name="Rectangle 10" descr="{&quot;templafy&quot;:{&quot;id&quot;:&quot;0f480802-dfc3-4f99-b6ac-92c14707de2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13" name="Rectangle 12" descr="{&quot;templafy&quot;:{&quot;id&quot;:&quot;a9b0fe38-a38d-46c2-91a4-828248d2b73e&quot;}}" hidden="1">
            <a:extLst>
              <a:ext uri="{FF2B5EF4-FFF2-40B4-BE49-F238E27FC236}">
                <a16:creationId xmlns:a16="http://schemas.microsoft.com/office/drawing/2014/main" id="{829DC8B1-9D54-4E8C-B174-7B9355FD57F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234139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3A5247-554A-42FF-BCCF-A11D65465AA4}"/>
              </a:ext>
            </a:extLst>
          </p:cNvPr>
          <p:cNvSpPr>
            <a:spLocks noChangeAspect="1"/>
          </p:cNvSpPr>
          <p:nvPr userDrawn="1"/>
        </p:nvSpPr>
        <p:spPr>
          <a:xfrm>
            <a:off x="4572001" y="3166310"/>
            <a:ext cx="457200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4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C68F798-C07C-4BF8-8573-0552735B8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13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zwei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543F47-BCA1-4586-9B7A-452F67C480C8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6B4-FE62-49DA-AB92-A00E16DDD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9"/>
            <a:ext cx="4122738" cy="3203576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DB25E-F340-4288-90DE-3831A8F49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7" y="1276350"/>
            <a:ext cx="4122737" cy="3203575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CF5E38-DB35-4A9B-8D0E-E97D18CDB2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ctangle 14" descr="{&quot;templafy&quot;:{&quot;id&quot;:&quot;09c44e6c-0484-408b-bd0a-cfdaac0f04fc&quot;}}">
            <a:extLst>
              <a:ext uri="{FF2B5EF4-FFF2-40B4-BE49-F238E27FC236}">
                <a16:creationId xmlns:a16="http://schemas.microsoft.com/office/drawing/2014/main" id="{6247B37A-A555-44A3-BECD-66BD8151E86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pic>
        <p:nvPicPr>
          <p:cNvPr id="261708996" name="Rectangle 4" descr="{&quot;templafy&quot;:{&quot;id&quot;:&quot;08d6eb0f-f0fc-447e-8948-05deaa30650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6" name="Rectangle 5" descr="{&quot;templafy&quot;:{&quot;id&quot;:&quot;b50d6a1a-c6ed-4aa4-8bcd-937261895570&quot;}}">
            <a:extLst>
              <a:ext uri="{FF2B5EF4-FFF2-40B4-BE49-F238E27FC236}">
                <a16:creationId xmlns:a16="http://schemas.microsoft.com/office/drawing/2014/main" id="{4E03CCCD-CB66-429F-BC77-64B5370808F2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" name="Rectangle 6" descr="{&quot;templafy&quot;:{&quot;id&quot;:&quot;1b573327-c4bb-43d9-b1db-80c332598c75&quot;}}" hidden="1">
            <a:extLst>
              <a:ext uri="{FF2B5EF4-FFF2-40B4-BE49-F238E27FC236}">
                <a16:creationId xmlns:a16="http://schemas.microsoft.com/office/drawing/2014/main" id="{B915E154-BDC4-452C-BDE7-882BE349B50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85054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DFF60-9E69-4915-A0DD-67FF25328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CB9FAC9-1E0D-44F5-8B7F-C8D103F4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Rectangle 10" descr="{&quot;templafy&quot;:{&quot;id&quot;:&quot;b8eeec4a-2875-41ed-a978-ba89c2a1ba9d&quot;}}">
            <a:extLst>
              <a:ext uri="{FF2B5EF4-FFF2-40B4-BE49-F238E27FC236}">
                <a16:creationId xmlns:a16="http://schemas.microsoft.com/office/drawing/2014/main" id="{47453508-BA4F-4ACB-B108-B3791E88CD5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pic>
        <p:nvPicPr>
          <p:cNvPr id="1839780684" name="Rectangle 11" descr="{&quot;templafy&quot;:{&quot;id&quot;:&quot;232b2793-7723-4d51-ae55-b28dfcaed76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13" name="Rectangle 12" descr="{&quot;templafy&quot;:{&quot;id&quot;:&quot;7bdb17bb-ba56-49e0-b18d-9a5a8c0ec407&quot;}}">
            <a:extLst>
              <a:ext uri="{FF2B5EF4-FFF2-40B4-BE49-F238E27FC236}">
                <a16:creationId xmlns:a16="http://schemas.microsoft.com/office/drawing/2014/main" id="{B5B29C83-7B2A-4E20-895A-585B8348684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" name="Rectangle 8" descr="{&quot;templafy&quot;:{&quot;id&quot;:&quot;dfb8d31f-dc17-45a5-9712-356e587622f7&quot;}}" hidden="1">
            <a:extLst>
              <a:ext uri="{FF2B5EF4-FFF2-40B4-BE49-F238E27FC236}">
                <a16:creationId xmlns:a16="http://schemas.microsoft.com/office/drawing/2014/main" id="{2B2F7145-7DCA-4B3F-A8AE-07622CB5DF8E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415411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B4469C7-7D0E-49E1-8F7D-6E7D287176ED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774" y="1276350"/>
            <a:ext cx="4213225" cy="3203576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1276350"/>
            <a:ext cx="4213225" cy="32035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2" name="Rectangle 11" descr="{&quot;templafy&quot;:{&quot;id&quot;:&quot;e0278a91-935a-4a7b-918d-84f34c1882fa&quot;}}">
            <a:extLst>
              <a:ext uri="{FF2B5EF4-FFF2-40B4-BE49-F238E27FC236}">
                <a16:creationId xmlns:a16="http://schemas.microsoft.com/office/drawing/2014/main" id="{A6CE9D3B-0E1D-4168-8639-F0D1F5FF77B1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pic>
        <p:nvPicPr>
          <p:cNvPr id="1244644818" name="Rectangle 13" descr="{&quot;templafy&quot;:{&quot;id&quot;:&quot;4df910f1-1118-4325-970f-ada3c54cbb1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13" name="Rectangle 12" descr="{&quot;templafy&quot;:{&quot;id&quot;:&quot;49b6bd8c-c4d7-4adc-9ed2-ea57eb52a8ec&quot;}}">
            <a:extLst>
              <a:ext uri="{FF2B5EF4-FFF2-40B4-BE49-F238E27FC236}">
                <a16:creationId xmlns:a16="http://schemas.microsoft.com/office/drawing/2014/main" id="{D1217118-5A25-4DE0-99F7-B3460244BBB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5" name="Rectangle 14" descr="{&quot;templafy&quot;:{&quot;id&quot;:&quot;f867dd3f-3ba7-4bec-ae71-787d538a00b0&quot;}}" hidden="1">
            <a:extLst>
              <a:ext uri="{FF2B5EF4-FFF2-40B4-BE49-F238E27FC236}">
                <a16:creationId xmlns:a16="http://schemas.microsoft.com/office/drawing/2014/main" id="{544AC9A2-9666-4133-BC67-BE44B6459332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347967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FEC9FF2-0829-44EA-809D-F5C42173624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999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AD45-6EEE-4522-8CA6-5189DCDD4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775" y="3989388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47F9A9E-BA08-4C8F-96E1-0E7C7D71B3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2487" y="3989387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 descr="{&quot;templafy&quot;:{&quot;id&quot;:&quot;55839a53-1a46-4297-91b8-d0a7546a6afb&quot;}}">
            <a:extLst>
              <a:ext uri="{FF2B5EF4-FFF2-40B4-BE49-F238E27FC236}">
                <a16:creationId xmlns:a16="http://schemas.microsoft.com/office/drawing/2014/main" id="{9387BB4B-AFF2-4440-B25E-89CDD9B79F0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pic>
        <p:nvPicPr>
          <p:cNvPr id="580925395" name="Rectangle 14" descr="{&quot;templafy&quot;:{&quot;id&quot;:&quot;ecd9951f-a698-4a00-a664-49f270d1813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14" name="Rectangle 13" descr="{&quot;templafy&quot;:{&quot;id&quot;:&quot;21740d18-a90a-45eb-89ab-559deeca7a47&quot;}}">
            <a:extLst>
              <a:ext uri="{FF2B5EF4-FFF2-40B4-BE49-F238E27FC236}">
                <a16:creationId xmlns:a16="http://schemas.microsoft.com/office/drawing/2014/main" id="{EF755AF0-F63E-4747-9211-327C44DA029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6" name="Rectangle 15" descr="{&quot;templafy&quot;:{&quot;id&quot;:&quot;6e39c675-98b6-4289-83c2-7eeb0ffa4de7&quot;}}" hidden="1">
            <a:extLst>
              <a:ext uri="{FF2B5EF4-FFF2-40B4-BE49-F238E27FC236}">
                <a16:creationId xmlns:a16="http://schemas.microsoft.com/office/drawing/2014/main" id="{97ACC166-7757-4B59-A180-1D797D03E7B1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208120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D8E670C-89F1-48DF-ADBA-904A263650A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FF4CC-30A2-4B7B-BA9D-1A66D476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39D30-BB72-44AA-B142-468FFB51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descr="{&quot;templafy&quot;:{&quot;id&quot;:&quot;8549bbe2-66e5-409f-8a79-0e35cc1bc80f&quot;}}">
            <a:extLst>
              <a:ext uri="{FF2B5EF4-FFF2-40B4-BE49-F238E27FC236}">
                <a16:creationId xmlns:a16="http://schemas.microsoft.com/office/drawing/2014/main" id="{137F4E36-F083-4FA0-9705-29ABDA1A5220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  <p:pic>
        <p:nvPicPr>
          <p:cNvPr id="1690270346" name="Rectangle 9" descr="{&quot;templafy&quot;:{&quot;id&quot;:&quot;04ce58e3-4511-4717-b2d2-8e7dc250183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212400"/>
          </a:xfrm>
          <a:prstGeom prst="rect">
            <a:avLst/>
          </a:prstGeom>
        </p:spPr>
      </p:pic>
      <p:sp>
        <p:nvSpPr>
          <p:cNvPr id="11" name="Rectangle 10" descr="{&quot;templafy&quot;:{&quot;id&quot;:&quot;0542fc68-4200-47f9-841e-b6b2e5b359c6&quot;}}">
            <a:extLst>
              <a:ext uri="{FF2B5EF4-FFF2-40B4-BE49-F238E27FC236}">
                <a16:creationId xmlns:a16="http://schemas.microsoft.com/office/drawing/2014/main" id="{3ED3541B-0C4B-4AD3-A0FB-BB276047ADC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2" name="Rectangle 11" descr="{&quot;templafy&quot;:{&quot;id&quot;:&quot;1cf261f8-38db-4cdf-84db-8957ea58b801&quot;}}" hidden="1">
            <a:extLst>
              <a:ext uri="{FF2B5EF4-FFF2-40B4-BE49-F238E27FC236}">
                <a16:creationId xmlns:a16="http://schemas.microsoft.com/office/drawing/2014/main" id="{87F7EA06-4518-4086-9E1C-ACD1F4782ADD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</a:t>
            </a:r>
          </a:p>
        </p:txBody>
      </p:sp>
    </p:spTree>
    <p:extLst>
      <p:ext uri="{BB962C8B-B14F-4D97-AF65-F5344CB8AC3E}">
        <p14:creationId xmlns:p14="http://schemas.microsoft.com/office/powerpoint/2010/main" val="3851403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11C186-C392-4982-A2C0-7824EE98FA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9334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schwarze 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120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sse Schrif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851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58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98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0249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021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81B0-6792-4738-ACB8-05073073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685801"/>
          </a:xfrm>
        </p:spPr>
        <p:txBody>
          <a:bodyPr/>
          <a:lstStyle>
            <a:lvl1pPr>
              <a:lnSpc>
                <a:spcPts val="5200"/>
              </a:lnSpc>
              <a:defRPr sz="5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7D0F6F-53A1-4152-9807-5EC1BBC88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24BC02-7B0E-4C56-B49A-5A28F9E62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000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DF580D6-76FA-48E5-A6F9-C7D7F9ECA0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86816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6CE2E2F-1BA4-4018-8B3C-5192B4A35E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6816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780CD93-461B-4895-AFE1-B11CB717C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45933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670DE1A-52CE-4331-B7C3-9D35588A29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5933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71171290" name="Rectangle 10" descr="{&quot;templafy&quot;:{&quot;id&quot;:&quot;855d56f2-9b84-46be-aaed-2e705184fb2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16" y="4048055"/>
            <a:ext cx="2221200" cy="460800"/>
          </a:xfrm>
          <a:prstGeom prst="rect">
            <a:avLst/>
          </a:prstGeom>
        </p:spPr>
      </p:pic>
      <p:sp>
        <p:nvSpPr>
          <p:cNvPr id="3" name="Rectangle 2" descr="{&quot;templafy&quot;:{&quot;id&quot;:&quot;e86cabd6-8190-4b9f-a24c-b59b2c64b28e&quot;}}">
            <a:extLst>
              <a:ext uri="{FF2B5EF4-FFF2-40B4-BE49-F238E27FC236}">
                <a16:creationId xmlns:a16="http://schemas.microsoft.com/office/drawing/2014/main" id="{36F02173-B0F5-4193-B6FF-8607454762B4}"/>
              </a:ext>
            </a:extLst>
          </p:cNvPr>
          <p:cNvSpPr/>
          <p:nvPr userDrawn="1"/>
        </p:nvSpPr>
        <p:spPr>
          <a:xfrm>
            <a:off x="4945930" y="3515014"/>
            <a:ext cx="2038450" cy="991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l">
              <a:lnSpc>
                <a:spcPts val="1200"/>
              </a:lnSpc>
            </a:pPr>
            <a:r>
              <a:rPr lang="en-GB" sz="1000" dirty="0">
                <a:solidFill>
                  <a:schemeClr val="tx1"/>
                </a:solidFill>
              </a:rPr>
              <a:t>University of St.Gallen 
Dufourstrasse 50 
9000 St.Gallen 
unisg.ch</a:t>
            </a:r>
          </a:p>
        </p:txBody>
      </p:sp>
    </p:spTree>
    <p:extLst>
      <p:ext uri="{BB962C8B-B14F-4D97-AF65-F5344CB8AC3E}">
        <p14:creationId xmlns:p14="http://schemas.microsoft.com/office/powerpoint/2010/main" val="518709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72C7-786E-4CDF-B498-A0E43C94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B401-27B1-4459-8033-ADE495EC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39B70-EA91-4D1E-AD6F-9A1F4FF3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 descr="{&quot;templafy&quot;:{&quot;id&quot;:&quot;8fa4a96a-0092-44b1-a9b3-9e21b74d7fdf&quot;}}">
            <a:extLst>
              <a:ext uri="{FF2B5EF4-FFF2-40B4-BE49-F238E27FC236}">
                <a16:creationId xmlns:a16="http://schemas.microsoft.com/office/drawing/2014/main" id="{BB3C8683-B834-4D63-9D68-06A85DD6080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</p:spTree>
    <p:extLst>
      <p:ext uri="{BB962C8B-B14F-4D97-AF65-F5344CB8AC3E}">
        <p14:creationId xmlns:p14="http://schemas.microsoft.com/office/powerpoint/2010/main" val="1837207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27F37-4AAD-450C-8838-DE5B9F07D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86A52-83BF-4684-B707-32690AD3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5666C-0F9A-44A4-B3AC-35B21249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 descr="{&quot;templafy&quot;:{&quot;id&quot;:&quot;fecd3181-5159-4f04-a7fb-3c39371533df&quot;}}">
            <a:extLst>
              <a:ext uri="{FF2B5EF4-FFF2-40B4-BE49-F238E27FC236}">
                <a16:creationId xmlns:a16="http://schemas.microsoft.com/office/drawing/2014/main" id="{D21A4773-433D-4BA4-8284-587A192E038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10 March 2023</a:t>
            </a:r>
          </a:p>
        </p:txBody>
      </p:sp>
    </p:spTree>
    <p:extLst>
      <p:ext uri="{BB962C8B-B14F-4D97-AF65-F5344CB8AC3E}">
        <p14:creationId xmlns:p14="http://schemas.microsoft.com/office/powerpoint/2010/main" val="851528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4330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9397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0611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zwei Content">
  <p:cSld name="1_Titel zwei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8570473" y="4701166"/>
            <a:ext cx="209659" cy="229743"/>
          </a:xfrm>
          <a:custGeom>
            <a:avLst/>
            <a:gdLst/>
            <a:ahLst/>
            <a:cxnLst/>
            <a:rect l="l" t="t" r="r" b="b"/>
            <a:pathLst>
              <a:path w="3106057" h="3403600" extrusionOk="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358775" y="376238"/>
            <a:ext cx="842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1"/>
          </p:nvPr>
        </p:nvSpPr>
        <p:spPr>
          <a:xfrm>
            <a:off x="358776" y="1276349"/>
            <a:ext cx="4122600" cy="3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4pPr>
            <a:lvl5pPr marL="2286000" lvl="4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5pPr>
            <a:lvl6pPr marL="2743200" lvl="5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6pPr>
            <a:lvl7pPr marL="3200400" lvl="6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7pPr>
            <a:lvl8pPr marL="3657600" lvl="7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8pPr>
            <a:lvl9pPr marL="4114800" lvl="8" indent="-354329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980"/>
              <a:buChar char="◦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2"/>
          </p:nvPr>
        </p:nvSpPr>
        <p:spPr>
          <a:xfrm>
            <a:off x="4662487" y="1276350"/>
            <a:ext cx="4122600" cy="3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‒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5433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4pPr>
            <a:lvl5pPr marL="2286000" lvl="4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5pPr>
            <a:lvl6pPr marL="2743200" lvl="5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6pPr>
            <a:lvl7pPr marL="3200400" lvl="6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7pPr>
            <a:lvl8pPr marL="3657600" lvl="7" indent="-35432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80"/>
              <a:buChar char="◦"/>
              <a:defRPr/>
            </a:lvl8pPr>
            <a:lvl9pPr marL="4114800" lvl="8" indent="-354329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980"/>
              <a:buChar char="◦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571600" y="4767263"/>
            <a:ext cx="216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16" descr="{&quot;templafy&quot;:{&quot;id&quot;:&quot;09c44e6c-0484-408b-bd0a-cfdaac0f04fc&quot;}}"/>
          <p:cNvSpPr/>
          <p:nvPr/>
        </p:nvSpPr>
        <p:spPr>
          <a:xfrm>
            <a:off x="6804000" y="4770373"/>
            <a:ext cx="11772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 March 2023</a:t>
            </a:r>
            <a:endParaRPr/>
          </a:p>
        </p:txBody>
      </p:sp>
      <p:pic>
        <p:nvPicPr>
          <p:cNvPr id="71" name="Google Shape;71;p16" descr="{&quot;templafy&quot;:{&quot;id&quot;:&quot;08d6eb0f-f0fc-447e-8948-05deaa306507&quot;}}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8775" y="4668427"/>
            <a:ext cx="1026000" cy="21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 descr="{&quot;templafy&quot;:{&quot;id&quot;:&quot;b50d6a1a-c6ed-4aa4-8bcd-937261895570&quot;}}"/>
          <p:cNvSpPr/>
          <p:nvPr/>
        </p:nvSpPr>
        <p:spPr>
          <a:xfrm>
            <a:off x="2516261" y="4767263"/>
            <a:ext cx="3884400" cy="2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67340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01321-794C-47B8-ABDC-7DAF88C9D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94A2-50F8-430F-B46C-2D50472D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276350"/>
            <a:ext cx="8426450" cy="3203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CEDF7-309C-40F3-8700-9F4DBE766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04000" y="4770375"/>
            <a:ext cx="1177196" cy="1843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FAB93E8-2D5A-445A-85AC-C38B5B1B8E96}" type="datetime1">
              <a:rPr lang="en-US" smtClean="0"/>
              <a:t>8/7/2023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08D8-7EDB-4388-A7EE-8AB294EA7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999" y="4770374"/>
            <a:ext cx="3086100" cy="1843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6C2A0-BCAA-4FD2-BD67-F5225215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71600" y="4767263"/>
            <a:ext cx="2160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800" spc="-30" baseline="0"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03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89" r:id="rId3"/>
    <p:sldLayoutId id="2147483677" r:id="rId4"/>
    <p:sldLayoutId id="2147483663" r:id="rId5"/>
    <p:sldLayoutId id="2147483686" r:id="rId6"/>
    <p:sldLayoutId id="2147483664" r:id="rId7"/>
    <p:sldLayoutId id="2147483662" r:id="rId8"/>
    <p:sldLayoutId id="2147483672" r:id="rId9"/>
    <p:sldLayoutId id="2147483673" r:id="rId10"/>
    <p:sldLayoutId id="2147483666" r:id="rId11"/>
    <p:sldLayoutId id="2147483680" r:id="rId12"/>
    <p:sldLayoutId id="2147483678" r:id="rId13"/>
    <p:sldLayoutId id="2147483679" r:id="rId14"/>
    <p:sldLayoutId id="2147483675" r:id="rId15"/>
    <p:sldLayoutId id="2147483683" r:id="rId16"/>
    <p:sldLayoutId id="2147483667" r:id="rId17"/>
    <p:sldLayoutId id="2147483681" r:id="rId18"/>
    <p:sldLayoutId id="2147483670" r:id="rId19"/>
    <p:sldLayoutId id="2147483671" r:id="rId20"/>
    <p:sldLayoutId id="2147483690" r:id="rId21"/>
    <p:sldLayoutId id="2147483691" r:id="rId22"/>
    <p:sldLayoutId id="2147483692" r:id="rId23"/>
    <p:sldLayoutId id="2147483693" r:id="rId24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3">
          <p15:clr>
            <a:srgbClr val="F26B43"/>
          </p15:clr>
        </p15:guide>
        <p15:guide id="3" pos="226">
          <p15:clr>
            <a:srgbClr val="F26B43"/>
          </p15:clr>
        </p15:guide>
        <p15:guide id="4" pos="5534">
          <p15:clr>
            <a:srgbClr val="F26B43"/>
          </p15:clr>
        </p15:guide>
        <p15:guide id="5" orient="horz" pos="237">
          <p15:clr>
            <a:srgbClr val="F26B43"/>
          </p15:clr>
        </p15:guide>
        <p15:guide id="6" orient="horz" pos="804" userDrawn="1">
          <p15:clr>
            <a:srgbClr val="F26B43"/>
          </p15:clr>
        </p15:guide>
        <p15:guide id="7" orient="horz" pos="2822">
          <p15:clr>
            <a:srgbClr val="F26B43"/>
          </p15:clr>
        </p15:guide>
        <p15:guide id="8" pos="2823">
          <p15:clr>
            <a:srgbClr val="F26B43"/>
          </p15:clr>
        </p15:guide>
        <p15:guide id="9" pos="2937">
          <p15:clr>
            <a:srgbClr val="F26B43"/>
          </p15:clr>
        </p15:guide>
        <p15:guide id="10" orient="horz" pos="4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Adaptation Strategies to the Biophysical Environment as a Source of Competitive Advantage</a:t>
            </a:r>
            <a:endParaRPr sz="3600"/>
          </a:p>
        </p:txBody>
      </p:sp>
      <p:sp>
        <p:nvSpPr>
          <p:cNvPr id="189" name="Google Shape;189;p37"/>
          <p:cNvSpPr txBox="1"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Kerrigan Unter, University of St. Gallen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Jorge Rivera, George Washington University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8"/>
          <p:cNvPicPr preferRelativeResize="0"/>
          <p:nvPr/>
        </p:nvPicPr>
        <p:blipFill rotWithShape="1">
          <a:blip r:embed="rId3">
            <a:alphaModFix/>
          </a:blip>
          <a:srcRect l="30949" r="29996"/>
          <a:stretch/>
        </p:blipFill>
        <p:spPr>
          <a:xfrm>
            <a:off x="0" y="0"/>
            <a:ext cx="477803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8"/>
          <p:cNvPicPr preferRelativeResize="0"/>
          <p:nvPr/>
        </p:nvPicPr>
        <p:blipFill rotWithShape="1">
          <a:blip r:embed="rId4">
            <a:alphaModFix/>
          </a:blip>
          <a:srcRect t="6296" b="16160"/>
          <a:stretch/>
        </p:blipFill>
        <p:spPr>
          <a:xfrm>
            <a:off x="3744425" y="803750"/>
            <a:ext cx="5399575" cy="315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8"/>
          <p:cNvPicPr preferRelativeResize="0"/>
          <p:nvPr/>
        </p:nvPicPr>
        <p:blipFill rotWithShape="1">
          <a:blip r:embed="rId5">
            <a:alphaModFix/>
          </a:blip>
          <a:srcRect l="7856" r="5518" b="27750"/>
          <a:stretch/>
        </p:blipFill>
        <p:spPr>
          <a:xfrm>
            <a:off x="3386500" y="3959300"/>
            <a:ext cx="5757501" cy="11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8"/>
          <p:cNvPicPr preferRelativeResize="0"/>
          <p:nvPr/>
        </p:nvPicPr>
        <p:blipFill rotWithShape="1">
          <a:blip r:embed="rId6">
            <a:alphaModFix/>
          </a:blip>
          <a:srcRect r="30434" b="63049"/>
          <a:stretch/>
        </p:blipFill>
        <p:spPr>
          <a:xfrm>
            <a:off x="0" y="1796075"/>
            <a:ext cx="5586379" cy="77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8"/>
          <p:cNvPicPr preferRelativeResize="0"/>
          <p:nvPr/>
        </p:nvPicPr>
        <p:blipFill rotWithShape="1">
          <a:blip r:embed="rId7">
            <a:alphaModFix/>
          </a:blip>
          <a:srcRect l="2752" r="1342" b="28186"/>
          <a:stretch/>
        </p:blipFill>
        <p:spPr>
          <a:xfrm>
            <a:off x="4419325" y="0"/>
            <a:ext cx="4724673" cy="1419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Research Questions</a:t>
            </a:r>
            <a:endParaRPr dirty="0"/>
          </a:p>
        </p:txBody>
      </p:sp>
      <p:sp>
        <p:nvSpPr>
          <p:cNvPr id="205" name="Google Shape;205;p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 sz="2000" dirty="0"/>
              <a:t>How does the external biophysical environment affect firm climate change adaptation strategies and performance?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 sz="2000" dirty="0"/>
              <a:t>Are climate change adaptation strategies a source of competitive advantage for firms?</a:t>
            </a:r>
            <a:endParaRPr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439E2-CED3-BB18-B1B9-F9E591717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3EC348-ABDE-429E-37DD-02E90DD9BCE6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biophysical, adaptation, and performance</a:t>
            </a:r>
            <a:endParaRPr/>
          </a:p>
        </p:txBody>
      </p:sp>
      <p:sp>
        <p:nvSpPr>
          <p:cNvPr id="211" name="Google Shape;211;p4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8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Firms aim to minimize uncertainty from the natural environment:</a:t>
            </a:r>
            <a:endParaRPr sz="18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545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Maintain access to critical natural resources through adaptation, so that they can continue operating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(Bergmann et al., 2016; Tashman &amp; Rivera, 2016)</a:t>
            </a: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.</a:t>
            </a: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545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Adapting to adverse natural conditions can reorient the organization to better respond and ensure that opportunities are not lost and new costs are not incurred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(Hoffmann et al., 2009; Linnenluecke et al., 2012)</a:t>
            </a: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.</a:t>
            </a: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545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The adoption of climate change adaptation strategies can buffer the firm against resource and operational instability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(Clement &amp; Rivera, 2017; Rivera &amp; Clement, 2019; Weinhofer &amp; Busch, 2013).</a:t>
            </a:r>
          </a:p>
          <a:p>
            <a:pPr marL="540000" lvl="2" indent="-1545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" sz="18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Adaptation strategies have consequences for firm performance.</a:t>
            </a:r>
            <a:endParaRPr sz="18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384C28-23DF-D1CE-9C5C-7CCDAEB756CF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9632F2-7A8A-1AA0-52CF-836120DD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Resource-based view</a:t>
            </a:r>
            <a:endParaRPr/>
          </a:p>
        </p:txBody>
      </p:sp>
      <p:sp>
        <p:nvSpPr>
          <p:cNvPr id="217" name="Google Shape;217;p4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" sz="18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RBV does not consider how unstable natural conditions. Even NRBV </a:t>
            </a: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(Hart, 1995) </a:t>
            </a:r>
            <a:r>
              <a:rPr lang="en" sz="18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focuses primarily on mitigation strategies. 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endParaRPr sz="18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" sz="18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Climate change adaptation is of value to the firm:</a:t>
            </a:r>
            <a:endParaRPr sz="18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545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Increases the firm's resilience against future adverse conditions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(Clement &amp; Rivera, 2017; Linnenluecke et al., 2012)</a:t>
            </a: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.</a:t>
            </a: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7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Effective long-term adaptations in developing resilience and buffering the firm against adverse conditions are more costly and difficult it is to implement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(Linnenluecke &amp; Griffiths, 2013).</a:t>
            </a: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7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Synergizing several resources within the firm to adapt is not easily replicated by other firms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(Becerra, 2008).</a:t>
            </a:r>
            <a:endParaRPr sz="1600" dirty="0">
              <a:solidFill>
                <a:schemeClr val="dk1"/>
              </a:solidFill>
              <a:ea typeface="Gill Sans"/>
              <a:cs typeface="Gill Sans"/>
              <a:sym typeface="Gill Sans"/>
            </a:endParaRPr>
          </a:p>
          <a:p>
            <a:pPr marL="540000" lvl="2" indent="-179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Char char="•"/>
            </a:pPr>
            <a:r>
              <a:rPr lang="en" sz="1600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Necessary to respond to the inevitable environmental changes organizations are facing and will continue to face </a:t>
            </a:r>
            <a:r>
              <a:rPr lang="en" dirty="0">
                <a:solidFill>
                  <a:schemeClr val="dk1"/>
                </a:solidFill>
                <a:ea typeface="Gill Sans"/>
                <a:cs typeface="Gill Sans"/>
                <a:sym typeface="Gill Sans"/>
              </a:rPr>
              <a:t>(Bowen et al., 2012; Schneider, 2011).</a:t>
            </a:r>
            <a:endParaRPr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63754B-60F5-094E-36AD-5A8B41DDA22A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C68A1-6B75-0D46-8D62-77FF26A3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5</a:t>
            </a:fld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Hypotheses</a:t>
            </a:r>
            <a:endParaRPr/>
          </a:p>
        </p:txBody>
      </p:sp>
      <p:sp>
        <p:nvSpPr>
          <p:cNvPr id="223" name="Google Shape;223;p42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H1: Biophysical conditions are directly and positively related to the adoption of climate change adaptation strategies.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H2: The adoption of climate change adaptation strategies are directly and positively related to product price.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H3: The adoption of climate change adaptation mediates the relationship between biophysical conditions and product price.</a:t>
            </a:r>
            <a:endParaRPr sz="1600" dirty="0"/>
          </a:p>
        </p:txBody>
      </p:sp>
      <p:pic>
        <p:nvPicPr>
          <p:cNvPr id="224" name="Google Shape;22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9361" y="1348739"/>
            <a:ext cx="4583276" cy="2140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6171B4-54B6-5624-B96F-11F783B3E8BD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B41FB-B7C2-8FDD-EBB2-D489A2B843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 and wildfires</a:t>
            </a:r>
            <a:endParaRPr/>
          </a:p>
        </p:txBody>
      </p:sp>
      <p:sp>
        <p:nvSpPr>
          <p:cNvPr id="230" name="Google Shape;230;p4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Climate change exacerbates underlying natural conditions, such as warming and drought, which can lead in more intense, frequent, and longer lasting wildfires </a:t>
            </a:r>
            <a:r>
              <a:rPr lang="en" sz="1600" dirty="0"/>
              <a:t>(IPCC, 2014; 2021)</a:t>
            </a:r>
            <a:r>
              <a:rPr lang="en" sz="1800" dirty="0"/>
              <a:t>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Smoke damage is the main concern for wineries. </a:t>
            </a:r>
            <a:endParaRPr sz="18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/>
              <a:t>Smoke damage from wildfires within the same region, especially prior to harvest, can damage grapes and negatively impact subsequent wine quality </a:t>
            </a:r>
            <a:r>
              <a:rPr lang="en" dirty="0"/>
              <a:t>(Krstic et al., 2015; McIntyre, 2021)</a:t>
            </a:r>
            <a:r>
              <a:rPr lang="en" sz="1600" dirty="0"/>
              <a:t>.</a:t>
            </a:r>
            <a:endParaRPr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716B3F-5E1A-7F55-F666-7AD5A73B72FD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909BA-41EB-EAB1-EBBF-D6F56EDC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>
            <a:spLocks noGrp="1"/>
          </p:cNvSpPr>
          <p:nvPr>
            <p:ph type="title"/>
          </p:nvPr>
        </p:nvSpPr>
        <p:spPr>
          <a:xfrm>
            <a:off x="358775" y="376238"/>
            <a:ext cx="842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</a:pPr>
            <a:r>
              <a:rPr lang="en"/>
              <a:t>Data and sample</a:t>
            </a:r>
            <a:endParaRPr/>
          </a:p>
        </p:txBody>
      </p:sp>
      <p:sp>
        <p:nvSpPr>
          <p:cNvPr id="236" name="Google Shape;236;p44"/>
          <p:cNvSpPr txBox="1">
            <a:spLocks noGrp="1"/>
          </p:cNvSpPr>
          <p:nvPr>
            <p:ph type="sldNum" idx="12"/>
          </p:nvPr>
        </p:nvSpPr>
        <p:spPr>
          <a:xfrm>
            <a:off x="8571600" y="4767263"/>
            <a:ext cx="216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37" name="Google Shape;237;p44"/>
          <p:cNvSpPr txBox="1"/>
          <p:nvPr/>
        </p:nvSpPr>
        <p:spPr>
          <a:xfrm>
            <a:off x="6731000" y="4679950"/>
            <a:ext cx="819300" cy="30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8" name="Google Shape;238;p44"/>
          <p:cNvPicPr preferRelativeResize="0"/>
          <p:nvPr/>
        </p:nvPicPr>
        <p:blipFill rotWithShape="1">
          <a:blip r:embed="rId3">
            <a:alphaModFix/>
          </a:blip>
          <a:srcRect t="19167" b="18113"/>
          <a:stretch/>
        </p:blipFill>
        <p:spPr>
          <a:xfrm>
            <a:off x="726922" y="985862"/>
            <a:ext cx="7690104" cy="322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E2AC61-2176-CAF1-8912-2245E203DF26}"/>
              </a:ext>
            </a:extLst>
          </p:cNvPr>
          <p:cNvSpPr txBox="1"/>
          <p:nvPr/>
        </p:nvSpPr>
        <p:spPr>
          <a:xfrm>
            <a:off x="726922" y="4211861"/>
            <a:ext cx="7553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50,156 wine-winery-year observations for 535 wineries covering the years 1981-2019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3058-7210-DF30-4B19-CFBC8B9E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1EA04-A912-CD39-F95E-25501B745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IV: Number of wildfire events within 25 km of a winery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Mediator: Number of vineyards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DV: Wine price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Controls: 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Dummies for varietals including cabernet sauvignon, chardonnay, merlot, pinot noir, sauvignon </a:t>
            </a:r>
            <a:r>
              <a:rPr lang="en-US" sz="1600" dirty="0" err="1"/>
              <a:t>blanc</a:t>
            </a:r>
            <a:r>
              <a:rPr lang="en-US" sz="1600" dirty="0"/>
              <a:t>, </a:t>
            </a:r>
            <a:r>
              <a:rPr lang="en-US" sz="1600" dirty="0" err="1"/>
              <a:t>syrah</a:t>
            </a:r>
            <a:r>
              <a:rPr lang="en-US" sz="1600" dirty="0"/>
              <a:t>, zinfandel, and wines with no single varietal.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Age of the wine.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Winery level: winery age, number of varietals at each winery, and ecological uncertainty.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DDB8C-1262-06AB-1A9D-C6AE881B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2F8420-C300-1BBA-6C00-79035A4F39FC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6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244" name="Google Shape;244;p45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GIS to connect wildfire data to geocoded wineries.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Path analytic approach using Seemingly Unrelated Regression.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Winery, region, and vintage fixed effects.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sz="16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600" dirty="0"/>
              <a:t>Wildfire frequency was lagged for the path connecting it to firm adaptation.</a:t>
            </a:r>
            <a:endParaRPr sz="1600" dirty="0"/>
          </a:p>
        </p:txBody>
      </p:sp>
      <p:pic>
        <p:nvPicPr>
          <p:cNvPr id="245" name="Google Shape;24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6900" y="258050"/>
            <a:ext cx="3576749" cy="462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FFE71D-7D74-9D23-B50F-994E80C7F8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>
            <a:spLocks noGrp="1"/>
          </p:cNvSpPr>
          <p:nvPr>
            <p:ph type="title"/>
          </p:nvPr>
        </p:nvSpPr>
        <p:spPr>
          <a:xfrm>
            <a:off x="358775" y="376238"/>
            <a:ext cx="8426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251" name="Google Shape;251;p46"/>
          <p:cNvSpPr txBox="1">
            <a:spLocks noGrp="1"/>
          </p:cNvSpPr>
          <p:nvPr>
            <p:ph type="body" idx="2"/>
          </p:nvPr>
        </p:nvSpPr>
        <p:spPr>
          <a:xfrm>
            <a:off x="4662487" y="1276350"/>
            <a:ext cx="4122600" cy="3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600" dirty="0"/>
              <a:t>H1: Supported (robust for 2 year lag)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/>
              <a:t>H2: Supported (robust for 2 and 3 year lag)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/>
              <a:t>H3: Supported (robust for 2 year lag)</a:t>
            </a:r>
            <a:endParaRPr sz="1600"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endParaRPr lang="en" sz="1600" dirty="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600" dirty="0"/>
              <a:t>In response to increased wildfires, wineries adapt by increasing their number of vineyards.</a:t>
            </a: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sz="16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/>
              <a:t>Adapting adapting to natural biophysical conditions can result in higher product prices.</a:t>
            </a:r>
            <a:endParaRPr sz="1600" dirty="0"/>
          </a:p>
        </p:txBody>
      </p:sp>
      <p:pic>
        <p:nvPicPr>
          <p:cNvPr id="252" name="Google Shape;25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08450"/>
            <a:ext cx="4527600" cy="212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6"/>
          <p:cNvSpPr txBox="1">
            <a:spLocks noGrp="1"/>
          </p:cNvSpPr>
          <p:nvPr>
            <p:ph type="sldNum" idx="12"/>
          </p:nvPr>
        </p:nvSpPr>
        <p:spPr>
          <a:xfrm>
            <a:off x="8571600" y="4767263"/>
            <a:ext cx="216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54" name="Google Shape;254;p46"/>
          <p:cNvSpPr txBox="1"/>
          <p:nvPr/>
        </p:nvSpPr>
        <p:spPr>
          <a:xfrm>
            <a:off x="6731000" y="4679950"/>
            <a:ext cx="819300" cy="30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Contributions</a:t>
            </a:r>
            <a:endParaRPr/>
          </a:p>
        </p:txBody>
      </p:sp>
      <p:sp>
        <p:nvSpPr>
          <p:cNvPr id="260" name="Google Shape;260;p4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The role of nature in business management research has been long overlooked </a:t>
            </a:r>
            <a:r>
              <a:rPr lang="en" sz="1600" dirty="0"/>
              <a:t>(Rivera et al., 2022).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RBV was designed for stable natural conditions and does not consider how unstable natural conditions may impact the ability of a firm to gain a competitive advantage.</a:t>
            </a:r>
          </a:p>
          <a:p>
            <a:pPr marL="637200" lvl="1" indent="-317500">
              <a:spcAft>
                <a:spcPts val="0"/>
              </a:spcAft>
              <a:buSzPts val="1400"/>
              <a:buChar char="●"/>
            </a:pPr>
            <a:r>
              <a:rPr lang="en" sz="1600" dirty="0"/>
              <a:t>Extends the boundary conditions of RBV to show that firm responses to the natural environment can be a source of financial value for firms.</a:t>
            </a:r>
            <a:endParaRPr sz="1600" dirty="0"/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Expands beyond the role of nature that is discussed in NRBV view of the firm </a:t>
            </a:r>
            <a:r>
              <a:rPr lang="en" sz="1600" dirty="0"/>
              <a:t>(Hart, 1995)</a:t>
            </a:r>
            <a:r>
              <a:rPr lang="en" sz="1800" dirty="0"/>
              <a:t> to show that firms can also gain value from responding to the effects of nature.</a:t>
            </a:r>
            <a:endParaRPr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FEABDF-BA75-B8AD-8180-9F2A08C47D74}"/>
              </a:ext>
            </a:extLst>
          </p:cNvPr>
          <p:cNvSpPr/>
          <p:nvPr/>
        </p:nvSpPr>
        <p:spPr>
          <a:xfrm>
            <a:off x="6732494" y="4679576"/>
            <a:ext cx="770965" cy="277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9FAF3-844B-F1D9-4EF1-FDC8B21D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02B3B1-91DD-B47E-2DE9-67CF53147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E1BDB9-4189-609D-F41E-E4B51FC251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Postdoctoral Research Fellow</a:t>
            </a:r>
          </a:p>
          <a:p>
            <a:r>
              <a:rPr lang="en-US" dirty="0"/>
              <a:t>Institute for Economy and the Environment</a:t>
            </a:r>
          </a:p>
          <a:p>
            <a:r>
              <a:rPr lang="en-US" dirty="0"/>
              <a:t>University of St. Gallen</a:t>
            </a:r>
          </a:p>
          <a:p>
            <a:r>
              <a:rPr lang="en-US" dirty="0"/>
              <a:t>kerrigan.unter@unisg.ch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886A84-D365-58E6-B4C4-C5ABE1201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Kerrigan Unter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130CF3-0997-6071-8123-9178FEA3BB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E15147-4223-F194-FBB5-00C6524CAB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6BB8E57-66DB-A7A0-610E-6A21836989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6F9421-AC5A-91D5-AA5C-0EF9187E95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F62E84-3610-507F-9EE5-12B6F1FC8D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28100" y="4767263"/>
            <a:ext cx="215900" cy="274637"/>
          </a:xfrm>
        </p:spPr>
        <p:txBody>
          <a:bodyPr/>
          <a:lstStyle/>
          <a:p>
            <a:fld id="{7559FC98-AF75-4A00-A03C-DF9FEBF6BCB9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5602"/>
      </p:ext>
    </p:extLst>
  </p:cSld>
  <p:clrMapOvr>
    <a:masterClrMapping/>
  </p:clrMapOvr>
</p:sld>
</file>

<file path=ppt/theme/theme1.xml><?xml version="1.0" encoding="utf-8"?>
<a:theme xmlns:a="http://schemas.openxmlformats.org/drawingml/2006/main" name="UNISG PPT">
  <a:themeElements>
    <a:clrScheme name="uni stgallen Colors">
      <a:dk1>
        <a:sysClr val="windowText" lastClr="000000"/>
      </a:dk1>
      <a:lt1>
        <a:sysClr val="window" lastClr="FFFFFF"/>
      </a:lt1>
      <a:dk2>
        <a:srgbClr val="0A5F2D"/>
      </a:dk2>
      <a:lt2>
        <a:srgbClr val="FFFFFF"/>
      </a:lt2>
      <a:accent1>
        <a:srgbClr val="00802F"/>
      </a:accent1>
      <a:accent2>
        <a:srgbClr val="E1D7C3"/>
      </a:accent2>
      <a:accent3>
        <a:srgbClr val="EB6969"/>
      </a:accent3>
      <a:accent4>
        <a:srgbClr val="73A5AF"/>
      </a:accent4>
      <a:accent5>
        <a:srgbClr val="FFF04B"/>
      </a:accent5>
      <a:accent6>
        <a:srgbClr val="0A5F2D"/>
      </a:accent6>
      <a:hlink>
        <a:srgbClr val="00802F"/>
      </a:hlink>
      <a:folHlink>
        <a:srgbClr val="0A5F2D"/>
      </a:folHlink>
    </a:clrScheme>
    <a:fontScheme name="uni stgallen Font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_stgallen_master_01.potx" id="{30835CC8-2B5A-4E70-B341-DDAB901ED00B}" vid="{29D780FA-9373-4C8E-8A10-29358CDEA5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870F55-7693-4BED-BB93-08298D6C04B0}">
  <we:reference id="94886107-76f9-4f92-aa81-ee726374f3e7" version="1.0.0.7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Templafy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{"name":"Date","value":"toacNyIKzjI3r/uPqBJBYQ=="},{"name":"FooterLogo","value":"iTzqZGj1P6MRGUQq8ahlhA=="}]}]]></TemplafyFormConfiguration>
</file>

<file path=customXml/item2.xml><?xml version="1.0" encoding="utf-8"?>
<TemplafyTemplateConfiguration><![CDATA[{"elementsMetadata":[{"elementConfiguration":{"binding":"{{FormatDateTime(Form.Date,Translate(\"DateFormat\"),DocumentLanguage)}}","disableUpdates":false,"type":"text"},"type":"shape","id":"b8eeec4a-2875-41ed-a978-ba89c2a1ba9d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232b2793-7723-4d51-ae55-b28dfcaed767"},{"elementConfiguration":{"binding":"{{Form.Footer}}","disableUpdates":false,"type":"text"},"type":"shape","id":"7bdb17bb-ba56-49e0-b18d-9a5a8c0ec407"},{"elementConfiguration":{"binding":"{{UserProfile.Department.DepartmentName}}","visibility":"{{IfElse(Form.FooterLogo, VisibilityType.Hidden,VisibilityType.Visible)}}","disableUpdates":false,"type":"text"},"type":"shape","id":"dfb8d31f-dc17-45a5-9712-356e587622f7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855d56f2-9b84-46be-aaed-2e705184fb2e"},{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disableUpdates":false,"type":"text"},"type":"shape","id":"e86cabd6-8190-4b9f-a24c-b59b2c64b28e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aec4c840-c864-43de-ab0c-75bb54a8fc25"},{"elementConfiguration":{"binding":"{{FormatDateTime(Form.Date,Translate(\"DateFormat\"),DocumentLanguage)}}","disableUpdates":false,"type":"text"},"type":"shape","id":"09c44e6c-0484-408b-bd0a-cfdaac0f04fc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08d6eb0f-f0fc-447e-8948-05deaa306507"},{"elementConfiguration":{"binding":"{{Form.Footer}}","disableUpdates":false,"type":"text"},"type":"shape","id":"b50d6a1a-c6ed-4aa4-8bcd-937261895570"},{"elementConfiguration":{"binding":"{{UserProfile.Department.DepartmentName}}","visibility":"{{IfElse(Form.FooterLogo, VisibilityType.Hidden,VisibilityType.Visible)}}","disableUpdates":false,"type":"text"},"type":"shape","id":"1b573327-c4bb-43d9-b1db-80c332598c75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01d17b84-54dd-40b7-9d19-6d6e88b3c376"},{"elementConfiguration":{"binding":"{{FormatDateTime(Form.Date,Translate(\"DateFormat\"),DocumentLanguage)}}","disableUpdates":false,"type":"text"},"type":"shape","id":"fecd3181-5159-4f04-a7fb-3c39371533df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267764ba-b848-4f73-9e55-655ca0c40156"},{"elementConfiguration":{"binding":"{{FormatDateTime(Form.Date,Translate(\"DateFormat\"),DocumentLanguage)}}","disableUpdates":false,"type":"text"},"type":"shape","id":"8549bbe2-66e5-409f-8a79-0e35cc1bc80f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04ce58e3-4511-4717-b2d2-8e7dc2501835"},{"elementConfiguration":{"binding":"{{Form.Footer}}","disableUpdates":false,"type":"text"},"type":"shape","id":"0542fc68-4200-47f9-841e-b6b2e5b359c6"},{"elementConfiguration":{"binding":"{{UserProfile.Department.DepartmentName}}","visibility":"{{IfElse(Form.FooterLogo, VisibilityType.Hidden,VisibilityType.Visible)}}","disableUpdates":false,"type":"text"},"type":"shape","id":"1cf261f8-38db-4cdf-84db-8957ea58b801"},{"elementConfiguration":{"binding":"{{FormatDateTime(Form.Date,Translate(\"DateFormat\"),DocumentLanguage)}}","disableUpdates":false,"type":"text"},"type":"shape","id":"55839a53-1a46-4297-91b8-d0a7546a6afb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ecd9951f-a698-4a00-a664-49f270d18130"},{"elementConfiguration":{"binding":"{{Form.Footer}}","disableUpdates":false,"type":"text"},"type":"shape","id":"21740d18-a90a-45eb-89ab-559deeca7a47"},{"elementConfiguration":{"binding":"{{UserProfile.Department.DepartmentName}}","visibility":"{{IfElse(Form.FooterLogo, VisibilityType.Hidden,VisibilityType.Visible)}}","disableUpdates":false,"type":"text"},"type":"shape","id":"6e39c675-98b6-4289-83c2-7eeb0ffa4de7"},{"elementConfiguration":{"binding":"{{FormatDateTime(Form.Date,Translate(\"DateFormat\"),DocumentLanguage)}}","disableUpdates":false,"type":"text"},"type":"shape","id":"8fa4a96a-0092-44b1-a9b3-9e21b74d7fdf"},{"elementConfiguration":{"binding":"{{FormatDateTime(Form.Date,Translate(\"DateFormat\"),DocumentLanguage)}}","disableUpdates":false,"type":"text"},"type":"shape","id":"3eb906d9-61ff-4240-8103-a49720b65ecf"},{"elementConfiguration":{"binding":"{{Form.Footer}}","disableUpdates":false,"type":"text"},"type":"shape","id":"7050136e-21c3-42b2-ade6-b11f2036513a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0f480802-dfc3-4f99-b6ac-92c14707de27"},{"elementConfiguration":{"binding":"{{UserProfile.Department.DepartmentName}}","visibility":"{{IfElse(Form.FooterLogo, VisibilityType.Hidden,VisibilityType.Visible)}}","disableUpdates":false,"type":"text"},"type":"shape","id":"a9b0fe38-a38d-46c2-91a4-828248d2b73e"},{"elementConfiguration":{"binding":"{{FormatDateTime(Form.Date,Translate(\"DateFormat\"),DocumentLanguage)}}","disableUpdates":false,"type":"text"},"type":"shape","id":"e0278a91-935a-4a7b-918d-84f34c1882fa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4df910f1-1118-4325-970f-ada3c54cbb14"},{"elementConfiguration":{"binding":"{{Form.Footer}}","disableUpdates":false,"type":"text"},"type":"shape","id":"49b6bd8c-c4d7-4adc-9ed2-ea57eb52a8ec"},{"elementConfiguration":{"binding":"{{UserProfile.Department.DepartmentName}}","visibility":"{{IfElse(Form.FooterLogo, VisibilityType.Hidden,VisibilityType.Visible)}}","disableUpdates":false,"type":"text"},"type":"shape","id":"f867dd3f-3ba7-4bec-ae71-787d538a00b0"}],"transformationConfigurations":[{"language":"{{UserProfile.DocumentLanguage.Language}}","disableUpdates":false,"type":"proofingLanguage"},{"propertyName":"creator","propertyValue":"{{UserProfile.FirstName}} {{UserProfile.LastName}}","disableUpdates":false,"type":"documentProperty"},{"propertyName":"title","propertyValue":"Presentation - University of St.Gallen","disableUpdates":false,"type":"documentProperty"}],"templateName":"UNISG Präsentation","templateDescription":"","enableDocumentContentUpdater":true,"version":"2.0"}]]></TemplafyTemplateConfigurati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2EED3AEDAB24AB48AF05A7A255DF4" ma:contentTypeVersion="21" ma:contentTypeDescription="Create a new document." ma:contentTypeScope="" ma:versionID="274d9017fadbcc8b67afbe4b22a55600">
  <xsd:schema xmlns:xsd="http://www.w3.org/2001/XMLSchema" xmlns:xs="http://www.w3.org/2001/XMLSchema" xmlns:p="http://schemas.microsoft.com/office/2006/metadata/properties" xmlns:ns2="07c8a24f-8b40-44ca-950f-ae5db2c4fa23" xmlns:ns3="71d337dc-809a-4269-a690-d6cd31b4acd0" targetNamespace="http://schemas.microsoft.com/office/2006/metadata/properties" ma:root="true" ma:fieldsID="0b58614a3de855f8a451fa93eb2e43b4" ns2:_="" ns3:_="">
    <xsd:import namespace="07c8a24f-8b40-44ca-950f-ae5db2c4fa23"/>
    <xsd:import namespace="71d337dc-809a-4269-a690-d6cd31b4ac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8a24f-8b40-44ca-950f-ae5db2c4f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a650111-7fb8-408c-8449-112adb6e2e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337dc-809a-4269-a690-d6cd31b4acd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f3f5698-4e7b-49a9-bf00-a8b38c5133ff}" ma:internalName="TaxCatchAll" ma:showField="CatchAllData" ma:web="71d337dc-809a-4269-a690-d6cd31b4ac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c8a24f-8b40-44ca-950f-ae5db2c4fa23">
      <Terms xmlns="http://schemas.microsoft.com/office/infopath/2007/PartnerControls"/>
    </lcf76f155ced4ddcb4097134ff3c332f>
    <TaxCatchAll xmlns="71d337dc-809a-4269-a690-d6cd31b4acd0" xsi:nil="true"/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A6235D-7E1A-4B9C-ADE5-24E162A87D03}">
  <ds:schemaRefs/>
</ds:datastoreItem>
</file>

<file path=customXml/itemProps2.xml><?xml version="1.0" encoding="utf-8"?>
<ds:datastoreItem xmlns:ds="http://schemas.openxmlformats.org/officeDocument/2006/customXml" ds:itemID="{DD23DDCC-ABAF-42D1-9CB2-07E72D883C32}">
  <ds:schemaRefs/>
</ds:datastoreItem>
</file>

<file path=customXml/itemProps3.xml><?xml version="1.0" encoding="utf-8"?>
<ds:datastoreItem xmlns:ds="http://schemas.openxmlformats.org/officeDocument/2006/customXml" ds:itemID="{329B48A9-5067-463C-80F4-7C90FDDEC2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c8a24f-8b40-44ca-950f-ae5db2c4fa23"/>
    <ds:schemaRef ds:uri="71d337dc-809a-4269-a690-d6cd31b4a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567BD5C-CC0C-4648-BED2-6CE28F06E5A9}">
  <ds:schemaRefs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71d337dc-809a-4269-a690-d6cd31b4acd0"/>
    <ds:schemaRef ds:uri="http://www.w3.org/XML/1998/namespace"/>
    <ds:schemaRef ds:uri="http://schemas.microsoft.com/office/2006/documentManagement/types"/>
    <ds:schemaRef ds:uri="07c8a24f-8b40-44ca-950f-ae5db2c4f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5.xml><?xml version="1.0" encoding="utf-8"?>
<ds:datastoreItem xmlns:ds="http://schemas.openxmlformats.org/officeDocument/2006/customXml" ds:itemID="{ED2A37DE-9640-4BAD-87EB-02349D3561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uni_stgallen_master_01</Template>
  <TotalTime>1527</TotalTime>
  <Words>888</Words>
  <Application>Microsoft Office PowerPoint</Application>
  <PresentationFormat>On-screen Show (16:9)</PresentationFormat>
  <Paragraphs>93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Gill Alt One MT Light</vt:lpstr>
      <vt:lpstr>Gill Sans</vt:lpstr>
      <vt:lpstr>Arial</vt:lpstr>
      <vt:lpstr>Calibri</vt:lpstr>
      <vt:lpstr>Gill Sans Nova</vt:lpstr>
      <vt:lpstr>Gill Sans Nova Light</vt:lpstr>
      <vt:lpstr>Times New Roman</vt:lpstr>
      <vt:lpstr>UNISG PPT</vt:lpstr>
      <vt:lpstr>Adaptation Strategies to the Biophysical Environment as a Source of Competitive Advantage</vt:lpstr>
      <vt:lpstr>PowerPoint Presentation</vt:lpstr>
      <vt:lpstr>Research Questions</vt:lpstr>
      <vt:lpstr>The biophysical, adaptation, and performance</vt:lpstr>
      <vt:lpstr>Resource-based view</vt:lpstr>
      <vt:lpstr>Hypotheses</vt:lpstr>
      <vt:lpstr>California and wildfires</vt:lpstr>
      <vt:lpstr>Data and sample</vt:lpstr>
      <vt:lpstr>Measures</vt:lpstr>
      <vt:lpstr>Methods</vt:lpstr>
      <vt:lpstr>Results</vt:lpstr>
      <vt:lpstr>Contributions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University of St.Gallen</dc:title>
  <dc:creator>Kerrigan Unter</dc:creator>
  <cp:lastModifiedBy>Unter, Kerrigan</cp:lastModifiedBy>
  <cp:revision>5</cp:revision>
  <dcterms:created xsi:type="dcterms:W3CDTF">2023-03-08T14:36:48Z</dcterms:created>
  <dcterms:modified xsi:type="dcterms:W3CDTF">2023-08-08T16:25:35Z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0x01010034C2EED3AEDAB24AB48AF05A7A255DF4</vt:lpwstr>
  </property>
  <property fmtid="{D5CDD505-2E9C-101B-9397-08002B2CF9AE}" pid="3" name="TemplafyTimeStamp">
    <vt:lpwstr>2023-01-19T09:32:28</vt:lpwstr>
  </property>
  <property fmtid="{D5CDD505-2E9C-101B-9397-08002B2CF9AE}" pid="4" name="MediaServiceImageTags">
    <vt:lpwstr/>
  </property>
  <property fmtid="{D5CDD505-2E9C-101B-9397-08002B2CF9AE}" pid="5" name="TemplafyTenantId">
    <vt:lpwstr>unisg</vt:lpwstr>
  </property>
  <property fmtid="{D5CDD505-2E9C-101B-9397-08002B2CF9AE}" pid="6" name="TemplafyTemplateId">
    <vt:lpwstr>637700762909751978</vt:lpwstr>
  </property>
  <property fmtid="{D5CDD505-2E9C-101B-9397-08002B2CF9AE}" pid="7" name="TemplafyUserProfileId">
    <vt:lpwstr>637920503215236771</vt:lpwstr>
  </property>
  <property fmtid="{D5CDD505-2E9C-101B-9397-08002B2CF9AE}" pid="8" name="TemplafyLanguageCode">
    <vt:lpwstr>en-GB</vt:lpwstr>
  </property>
  <property fmtid="{D5CDD505-2E9C-101B-9397-08002B2CF9AE}" pid="9" name="TemplafyFromBlank">
    <vt:bool>false</vt:bool>
  </property>
</Properties>
</file>