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handoutMasterIdLst>
    <p:handoutMasterId r:id="rId16"/>
  </p:handoutMasterIdLst>
  <p:sldIdLst>
    <p:sldId id="258" r:id="rId2"/>
    <p:sldId id="259" r:id="rId3"/>
    <p:sldId id="264" r:id="rId4"/>
    <p:sldId id="260" r:id="rId5"/>
    <p:sldId id="261" r:id="rId6"/>
    <p:sldId id="262" r:id="rId7"/>
    <p:sldId id="265" r:id="rId8"/>
    <p:sldId id="268" r:id="rId9"/>
    <p:sldId id="270" r:id="rId10"/>
    <p:sldId id="263" r:id="rId11"/>
    <p:sldId id="266" r:id="rId12"/>
    <p:sldId id="267" r:id="rId13"/>
    <p:sldId id="269" r:id="rId14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6331" autoAdjust="0"/>
  </p:normalViewPr>
  <p:slideViewPr>
    <p:cSldViewPr>
      <p:cViewPr varScale="1">
        <p:scale>
          <a:sx n="72" d="100"/>
          <a:sy n="72" d="100"/>
        </p:scale>
        <p:origin x="13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eijing-PC\AppData\Local\Temp\Temp1_GTA21-tablesfigures.zip\Chapter%204%20-%20The%20Threat%20to%20G20%20Trade\data\Table%204.2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eijing-PC\Desktop\Charts%20for%20Dubai%20presentatio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'[Table 4.2.xlsx]Table 4.2'!$A$2</c:f>
              <c:strCache>
                <c:ptCount val="1"/>
                <c:pt idx="0">
                  <c:v>Subsidies (except export subsidies)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'[Table 4.2.xlsx]Table 4.2'!$B$1:$I$1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</c:numCache>
            </c:numRef>
          </c:cat>
          <c:val>
            <c:numRef>
              <c:f>'[Table 4.2.xlsx]Table 4.2'!$B$2:$I$2</c:f>
              <c:numCache>
                <c:formatCode>General</c:formatCode>
                <c:ptCount val="8"/>
                <c:pt idx="0">
                  <c:v>5.4336725638754566E-2</c:v>
                </c:pt>
                <c:pt idx="1">
                  <c:v>7.7756561122423212E-2</c:v>
                </c:pt>
                <c:pt idx="2">
                  <c:v>9.4404707837910593E-2</c:v>
                </c:pt>
                <c:pt idx="3">
                  <c:v>0.11878784359474236</c:v>
                </c:pt>
                <c:pt idx="4">
                  <c:v>0.13387718336286086</c:v>
                </c:pt>
                <c:pt idx="5">
                  <c:v>0.14667237840996841</c:v>
                </c:pt>
                <c:pt idx="6">
                  <c:v>0.15889972239858552</c:v>
                </c:pt>
                <c:pt idx="7">
                  <c:v>0.17212318071300106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E6E-4AF4-B418-6523297E15BE}"/>
            </c:ext>
          </c:extLst>
        </c:ser>
        <c:ser>
          <c:idx val="1"/>
          <c:order val="1"/>
          <c:tx>
            <c:strRef>
              <c:f>'[Table 4.2.xlsx]Table 4.2'!$A$3</c:f>
              <c:strCache>
                <c:ptCount val="1"/>
                <c:pt idx="0">
                  <c:v>Government procurement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'[Table 4.2.xlsx]Table 4.2'!$B$1:$I$1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</c:numCache>
            </c:numRef>
          </c:cat>
          <c:val>
            <c:numRef>
              <c:f>'[Table 4.2.xlsx]Table 4.2'!$B$3:$I$3</c:f>
              <c:numCache>
                <c:formatCode>General</c:formatCode>
                <c:ptCount val="8"/>
                <c:pt idx="0">
                  <c:v>4.5430292411931243E-2</c:v>
                </c:pt>
                <c:pt idx="1">
                  <c:v>6.3847662316636439E-2</c:v>
                </c:pt>
                <c:pt idx="2">
                  <c:v>6.6383102012276179E-2</c:v>
                </c:pt>
                <c:pt idx="3">
                  <c:v>9.5863717672396875E-2</c:v>
                </c:pt>
                <c:pt idx="4">
                  <c:v>0.10734510331806119</c:v>
                </c:pt>
                <c:pt idx="5">
                  <c:v>0.11035552317301438</c:v>
                </c:pt>
                <c:pt idx="6">
                  <c:v>0.11306691442219755</c:v>
                </c:pt>
                <c:pt idx="7">
                  <c:v>0.11391301172886281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E6E-4AF4-B418-6523297E15BE}"/>
            </c:ext>
          </c:extLst>
        </c:ser>
        <c:ser>
          <c:idx val="3"/>
          <c:order val="2"/>
          <c:tx>
            <c:strRef>
              <c:f>'[Table 4.2.xlsx]Table 4.2'!$A$5</c:f>
              <c:strCache>
                <c:ptCount val="1"/>
                <c:pt idx="0">
                  <c:v>Import tariff increases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'[Table 4.2.xlsx]Table 4.2'!$B$1:$I$1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</c:numCache>
            </c:numRef>
          </c:cat>
          <c:val>
            <c:numRef>
              <c:f>'[Table 4.2.xlsx]Table 4.2'!$B$5:$I$5</c:f>
              <c:numCache>
                <c:formatCode>General</c:formatCode>
                <c:ptCount val="8"/>
                <c:pt idx="0">
                  <c:v>8.4664723622258943E-3</c:v>
                </c:pt>
                <c:pt idx="1">
                  <c:v>1.7254889864692032E-2</c:v>
                </c:pt>
                <c:pt idx="2">
                  <c:v>1.8188420203796934E-2</c:v>
                </c:pt>
                <c:pt idx="3">
                  <c:v>2.0371653488103391E-2</c:v>
                </c:pt>
                <c:pt idx="4">
                  <c:v>3.4326107398030818E-2</c:v>
                </c:pt>
                <c:pt idx="5">
                  <c:v>6.8132317760799616E-2</c:v>
                </c:pt>
                <c:pt idx="6">
                  <c:v>7.9223867193918968E-2</c:v>
                </c:pt>
                <c:pt idx="7">
                  <c:v>8.6699931911264946E-2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E6E-4AF4-B418-6523297E15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48551832"/>
        <c:axId val="348552488"/>
      </c:lineChart>
      <c:catAx>
        <c:axId val="348551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48552488"/>
        <c:crosses val="autoZero"/>
        <c:auto val="1"/>
        <c:lblAlgn val="ctr"/>
        <c:lblOffset val="100"/>
        <c:noMultiLvlLbl val="0"/>
      </c:catAx>
      <c:valAx>
        <c:axId val="348552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 sz="1600" b="1">
                    <a:latin typeface="Arial" panose="020B0604020202020204" pitchFamily="34" charset="0"/>
                    <a:cs typeface="Arial" panose="020B0604020202020204" pitchFamily="34" charset="0"/>
                  </a:rPr>
                  <a:t>Share of G20 exports facing a trade distortion in a foreign market associated with…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48551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'Table 4.2'!$A$2</c:f>
              <c:strCache>
                <c:ptCount val="1"/>
                <c:pt idx="0">
                  <c:v>Subsidies (except export subsidies)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'Table 4.2'!$B$1:$I$1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</c:numCache>
            </c:numRef>
          </c:cat>
          <c:val>
            <c:numRef>
              <c:f>'Table 4.2'!$B$2:$I$2</c:f>
              <c:numCache>
                <c:formatCode>General</c:formatCode>
                <c:ptCount val="8"/>
                <c:pt idx="0">
                  <c:v>5.4336725638754566E-2</c:v>
                </c:pt>
                <c:pt idx="1">
                  <c:v>7.7756561122423212E-2</c:v>
                </c:pt>
                <c:pt idx="2">
                  <c:v>9.4404707837910593E-2</c:v>
                </c:pt>
                <c:pt idx="3">
                  <c:v>0.11878784359474236</c:v>
                </c:pt>
                <c:pt idx="4">
                  <c:v>0.13387718336286086</c:v>
                </c:pt>
                <c:pt idx="5">
                  <c:v>0.14667237840996841</c:v>
                </c:pt>
                <c:pt idx="6">
                  <c:v>0.15889972239858552</c:v>
                </c:pt>
                <c:pt idx="7">
                  <c:v>0.17212318071300106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8CA-4F1C-A04D-733BE4687619}"/>
            </c:ext>
          </c:extLst>
        </c:ser>
        <c:ser>
          <c:idx val="1"/>
          <c:order val="1"/>
          <c:tx>
            <c:strRef>
              <c:f>'Table 4.2'!$A$3</c:f>
              <c:strCache>
                <c:ptCount val="1"/>
                <c:pt idx="0">
                  <c:v>Government procurement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'Table 4.2'!$B$1:$I$1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</c:numCache>
            </c:numRef>
          </c:cat>
          <c:val>
            <c:numRef>
              <c:f>'Table 4.2'!$B$3:$I$3</c:f>
              <c:numCache>
                <c:formatCode>General</c:formatCode>
                <c:ptCount val="8"/>
                <c:pt idx="0">
                  <c:v>4.5430292411931243E-2</c:v>
                </c:pt>
                <c:pt idx="1">
                  <c:v>6.3847662316636439E-2</c:v>
                </c:pt>
                <c:pt idx="2">
                  <c:v>6.6383102012276179E-2</c:v>
                </c:pt>
                <c:pt idx="3">
                  <c:v>9.5863717672396875E-2</c:v>
                </c:pt>
                <c:pt idx="4">
                  <c:v>0.10734510331806119</c:v>
                </c:pt>
                <c:pt idx="5">
                  <c:v>0.11035552317301438</c:v>
                </c:pt>
                <c:pt idx="6">
                  <c:v>0.11306691442219755</c:v>
                </c:pt>
                <c:pt idx="7">
                  <c:v>0.11391301172886281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8CA-4F1C-A04D-733BE4687619}"/>
            </c:ext>
          </c:extLst>
        </c:ser>
        <c:ser>
          <c:idx val="2"/>
          <c:order val="2"/>
          <c:tx>
            <c:strRef>
              <c:f>'Table 4.2'!$A$4</c:f>
              <c:strCache>
                <c:ptCount val="1"/>
                <c:pt idx="0">
                  <c:v>Export incentives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'Table 4.2'!$B$1:$I$1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</c:numCache>
            </c:numRef>
          </c:cat>
          <c:val>
            <c:numRef>
              <c:f>'Table 4.2'!$B$4:$I$4</c:f>
              <c:numCache>
                <c:formatCode>General</c:formatCode>
                <c:ptCount val="8"/>
                <c:pt idx="0">
                  <c:v>0.34469362438223139</c:v>
                </c:pt>
                <c:pt idx="1">
                  <c:v>0.42799440917623499</c:v>
                </c:pt>
                <c:pt idx="2">
                  <c:v>0.49780836947013896</c:v>
                </c:pt>
                <c:pt idx="3">
                  <c:v>0.56741315176023377</c:v>
                </c:pt>
                <c:pt idx="4">
                  <c:v>0.59014229510480132</c:v>
                </c:pt>
                <c:pt idx="5">
                  <c:v>0.58843155723313312</c:v>
                </c:pt>
                <c:pt idx="6">
                  <c:v>0.60218498107384433</c:v>
                </c:pt>
                <c:pt idx="7">
                  <c:v>0.62860444119769754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8CA-4F1C-A04D-733BE4687619}"/>
            </c:ext>
          </c:extLst>
        </c:ser>
        <c:ser>
          <c:idx val="3"/>
          <c:order val="3"/>
          <c:tx>
            <c:strRef>
              <c:f>'Table 4.2'!$A$5</c:f>
              <c:strCache>
                <c:ptCount val="1"/>
                <c:pt idx="0">
                  <c:v>Import tariff increases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'Table 4.2'!$B$1:$I$1</c:f>
              <c:numCache>
                <c:formatCode>General</c:formatCode>
                <c:ptCount val="8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</c:numCache>
            </c:numRef>
          </c:cat>
          <c:val>
            <c:numRef>
              <c:f>'Table 4.2'!$B$5:$I$5</c:f>
              <c:numCache>
                <c:formatCode>General</c:formatCode>
                <c:ptCount val="8"/>
                <c:pt idx="0">
                  <c:v>8.4664723622258943E-3</c:v>
                </c:pt>
                <c:pt idx="1">
                  <c:v>1.7254889864692032E-2</c:v>
                </c:pt>
                <c:pt idx="2">
                  <c:v>1.8188420203796934E-2</c:v>
                </c:pt>
                <c:pt idx="3">
                  <c:v>2.0371653488103391E-2</c:v>
                </c:pt>
                <c:pt idx="4">
                  <c:v>3.4326107398030818E-2</c:v>
                </c:pt>
                <c:pt idx="5">
                  <c:v>6.8132317760799616E-2</c:v>
                </c:pt>
                <c:pt idx="6">
                  <c:v>7.9223867193918968E-2</c:v>
                </c:pt>
                <c:pt idx="7">
                  <c:v>8.6699931911264946E-2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8CA-4F1C-A04D-733BE46876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48551832"/>
        <c:axId val="348552488"/>
      </c:lineChart>
      <c:catAx>
        <c:axId val="348551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8552488"/>
        <c:crosses val="autoZero"/>
        <c:auto val="1"/>
        <c:lblAlgn val="ctr"/>
        <c:lblOffset val="100"/>
        <c:noMultiLvlLbl val="0"/>
      </c:catAx>
      <c:valAx>
        <c:axId val="348552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Share of G20 exports facing a trade distortion in a foreign market associated with…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8551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CC4320-97BD-4E93-8CFB-1B693418679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B0DB46D-10A9-4647-8F76-C8B8D623F60D}">
      <dgm:prSet phldrT="[Text]"/>
      <dgm:spPr/>
      <dgm:t>
        <a:bodyPr/>
        <a:lstStyle/>
        <a:p>
          <a:r>
            <a:rPr lang="en-US" dirty="0"/>
            <a:t>Policy Change</a:t>
          </a:r>
        </a:p>
      </dgm:t>
    </dgm:pt>
    <dgm:pt modelId="{C278E8BF-DAE5-44AB-BB1C-016A07947FC6}" type="parTrans" cxnId="{44BF541C-5F36-4D0A-84F4-14E03DE5783E}">
      <dgm:prSet/>
      <dgm:spPr/>
      <dgm:t>
        <a:bodyPr/>
        <a:lstStyle/>
        <a:p>
          <a:endParaRPr lang="en-US"/>
        </a:p>
      </dgm:t>
    </dgm:pt>
    <dgm:pt modelId="{921480A9-5112-4D3A-816F-103F75AD2B5C}" type="sibTrans" cxnId="{44BF541C-5F36-4D0A-84F4-14E03DE5783E}">
      <dgm:prSet/>
      <dgm:spPr/>
      <dgm:t>
        <a:bodyPr/>
        <a:lstStyle/>
        <a:p>
          <a:endParaRPr lang="en-US"/>
        </a:p>
      </dgm:t>
    </dgm:pt>
    <dgm:pt modelId="{54A3895E-BA42-4711-99CB-88E402AD1896}">
      <dgm:prSet phldrT="[Text]"/>
      <dgm:spPr/>
      <dgm:t>
        <a:bodyPr/>
        <a:lstStyle/>
        <a:p>
          <a:r>
            <a:rPr lang="en-US" dirty="0"/>
            <a:t>Business environment change</a:t>
          </a:r>
        </a:p>
      </dgm:t>
    </dgm:pt>
    <dgm:pt modelId="{F255738E-3746-4F24-9CAF-EFE47795402A}" type="parTrans" cxnId="{21EB0D5E-492E-4017-845A-2209C2730837}">
      <dgm:prSet/>
      <dgm:spPr/>
      <dgm:t>
        <a:bodyPr/>
        <a:lstStyle/>
        <a:p>
          <a:endParaRPr lang="en-US"/>
        </a:p>
      </dgm:t>
    </dgm:pt>
    <dgm:pt modelId="{12DF5057-EC36-4999-90E5-249C9A3FAAED}" type="sibTrans" cxnId="{21EB0D5E-492E-4017-845A-2209C2730837}">
      <dgm:prSet/>
      <dgm:spPr/>
      <dgm:t>
        <a:bodyPr/>
        <a:lstStyle/>
        <a:p>
          <a:endParaRPr lang="en-US"/>
        </a:p>
      </dgm:t>
    </dgm:pt>
    <dgm:pt modelId="{4131800E-5B4F-4E9D-8E89-42015A63DA27}">
      <dgm:prSet phldrT="[Text]"/>
      <dgm:spPr/>
      <dgm:t>
        <a:bodyPr/>
        <a:lstStyle/>
        <a:p>
          <a:r>
            <a:rPr lang="en-US" dirty="0"/>
            <a:t>Change in corporate strategy</a:t>
          </a:r>
        </a:p>
      </dgm:t>
    </dgm:pt>
    <dgm:pt modelId="{E64ED027-CE19-48DD-8B9F-3975DDB2AEB1}" type="parTrans" cxnId="{7869F845-ED36-43F0-8D28-06663F3E7D94}">
      <dgm:prSet/>
      <dgm:spPr/>
      <dgm:t>
        <a:bodyPr/>
        <a:lstStyle/>
        <a:p>
          <a:endParaRPr lang="en-US"/>
        </a:p>
      </dgm:t>
    </dgm:pt>
    <dgm:pt modelId="{37785ED2-E4E8-4883-B692-07D1A8657FA7}" type="sibTrans" cxnId="{7869F845-ED36-43F0-8D28-06663F3E7D94}">
      <dgm:prSet/>
      <dgm:spPr/>
      <dgm:t>
        <a:bodyPr/>
        <a:lstStyle/>
        <a:p>
          <a:endParaRPr lang="en-US"/>
        </a:p>
      </dgm:t>
    </dgm:pt>
    <dgm:pt modelId="{7A78E555-9907-4F18-855C-34A61939B6D4}" type="pres">
      <dgm:prSet presAssocID="{1DCC4320-97BD-4E93-8CFB-1B6934186792}" presName="CompostProcess" presStyleCnt="0">
        <dgm:presLayoutVars>
          <dgm:dir/>
          <dgm:resizeHandles val="exact"/>
        </dgm:presLayoutVars>
      </dgm:prSet>
      <dgm:spPr/>
    </dgm:pt>
    <dgm:pt modelId="{CED79B5D-1168-45D3-9338-0A10F3C0ACB8}" type="pres">
      <dgm:prSet presAssocID="{1DCC4320-97BD-4E93-8CFB-1B6934186792}" presName="arrow" presStyleLbl="bgShp" presStyleIdx="0" presStyleCnt="1"/>
      <dgm:spPr/>
    </dgm:pt>
    <dgm:pt modelId="{A5A7D7B6-A79A-40AC-B386-AB3CAAABAD8A}" type="pres">
      <dgm:prSet presAssocID="{1DCC4320-97BD-4E93-8CFB-1B6934186792}" presName="linearProcess" presStyleCnt="0"/>
      <dgm:spPr/>
    </dgm:pt>
    <dgm:pt modelId="{96FF2367-B19E-4111-A355-9EE6D166FA27}" type="pres">
      <dgm:prSet presAssocID="{4B0DB46D-10A9-4647-8F76-C8B8D623F60D}" presName="textNode" presStyleLbl="node1" presStyleIdx="0" presStyleCnt="3">
        <dgm:presLayoutVars>
          <dgm:bulletEnabled val="1"/>
        </dgm:presLayoutVars>
      </dgm:prSet>
      <dgm:spPr/>
    </dgm:pt>
    <dgm:pt modelId="{9EC930CE-C47D-480A-9829-57A16654448D}" type="pres">
      <dgm:prSet presAssocID="{921480A9-5112-4D3A-816F-103F75AD2B5C}" presName="sibTrans" presStyleCnt="0"/>
      <dgm:spPr/>
    </dgm:pt>
    <dgm:pt modelId="{D4E9859F-F790-4ACB-B797-0F5FE06BD1E2}" type="pres">
      <dgm:prSet presAssocID="{54A3895E-BA42-4711-99CB-88E402AD1896}" presName="textNode" presStyleLbl="node1" presStyleIdx="1" presStyleCnt="3">
        <dgm:presLayoutVars>
          <dgm:bulletEnabled val="1"/>
        </dgm:presLayoutVars>
      </dgm:prSet>
      <dgm:spPr/>
    </dgm:pt>
    <dgm:pt modelId="{A74D0690-9A75-4C63-B366-118DE54E434A}" type="pres">
      <dgm:prSet presAssocID="{12DF5057-EC36-4999-90E5-249C9A3FAAED}" presName="sibTrans" presStyleCnt="0"/>
      <dgm:spPr/>
    </dgm:pt>
    <dgm:pt modelId="{C1BCDA0A-BBD7-479C-AABD-7042C8C4C403}" type="pres">
      <dgm:prSet presAssocID="{4131800E-5B4F-4E9D-8E89-42015A63DA27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B1D72F1B-6FE8-47B1-8A90-415E3E0592DC}" type="presOf" srcId="{4B0DB46D-10A9-4647-8F76-C8B8D623F60D}" destId="{96FF2367-B19E-4111-A355-9EE6D166FA27}" srcOrd="0" destOrd="0" presId="urn:microsoft.com/office/officeart/2005/8/layout/hProcess9"/>
    <dgm:cxn modelId="{44BF541C-5F36-4D0A-84F4-14E03DE5783E}" srcId="{1DCC4320-97BD-4E93-8CFB-1B6934186792}" destId="{4B0DB46D-10A9-4647-8F76-C8B8D623F60D}" srcOrd="0" destOrd="0" parTransId="{C278E8BF-DAE5-44AB-BB1C-016A07947FC6}" sibTransId="{921480A9-5112-4D3A-816F-103F75AD2B5C}"/>
    <dgm:cxn modelId="{F067DC5B-14E3-4055-867C-265AA492B3B6}" type="presOf" srcId="{54A3895E-BA42-4711-99CB-88E402AD1896}" destId="{D4E9859F-F790-4ACB-B797-0F5FE06BD1E2}" srcOrd="0" destOrd="0" presId="urn:microsoft.com/office/officeart/2005/8/layout/hProcess9"/>
    <dgm:cxn modelId="{21EB0D5E-492E-4017-845A-2209C2730837}" srcId="{1DCC4320-97BD-4E93-8CFB-1B6934186792}" destId="{54A3895E-BA42-4711-99CB-88E402AD1896}" srcOrd="1" destOrd="0" parTransId="{F255738E-3746-4F24-9CAF-EFE47795402A}" sibTransId="{12DF5057-EC36-4999-90E5-249C9A3FAAED}"/>
    <dgm:cxn modelId="{2917D363-E529-402A-853D-D75AB58EB250}" type="presOf" srcId="{4131800E-5B4F-4E9D-8E89-42015A63DA27}" destId="{C1BCDA0A-BBD7-479C-AABD-7042C8C4C403}" srcOrd="0" destOrd="0" presId="urn:microsoft.com/office/officeart/2005/8/layout/hProcess9"/>
    <dgm:cxn modelId="{7869F845-ED36-43F0-8D28-06663F3E7D94}" srcId="{1DCC4320-97BD-4E93-8CFB-1B6934186792}" destId="{4131800E-5B4F-4E9D-8E89-42015A63DA27}" srcOrd="2" destOrd="0" parTransId="{E64ED027-CE19-48DD-8B9F-3975DDB2AEB1}" sibTransId="{37785ED2-E4E8-4883-B692-07D1A8657FA7}"/>
    <dgm:cxn modelId="{B012A78F-951F-4D96-9460-3435D490701A}" type="presOf" srcId="{1DCC4320-97BD-4E93-8CFB-1B6934186792}" destId="{7A78E555-9907-4F18-855C-34A61939B6D4}" srcOrd="0" destOrd="0" presId="urn:microsoft.com/office/officeart/2005/8/layout/hProcess9"/>
    <dgm:cxn modelId="{E2A30D4E-286D-4AA6-B5DB-C7758E17D1B1}" type="presParOf" srcId="{7A78E555-9907-4F18-855C-34A61939B6D4}" destId="{CED79B5D-1168-45D3-9338-0A10F3C0ACB8}" srcOrd="0" destOrd="0" presId="urn:microsoft.com/office/officeart/2005/8/layout/hProcess9"/>
    <dgm:cxn modelId="{6C4EDA52-89AA-43A6-A20D-6B60B46923B6}" type="presParOf" srcId="{7A78E555-9907-4F18-855C-34A61939B6D4}" destId="{A5A7D7B6-A79A-40AC-B386-AB3CAAABAD8A}" srcOrd="1" destOrd="0" presId="urn:microsoft.com/office/officeart/2005/8/layout/hProcess9"/>
    <dgm:cxn modelId="{1AF9DD0C-14E9-417C-AD4D-CBC68B41B6A8}" type="presParOf" srcId="{A5A7D7B6-A79A-40AC-B386-AB3CAAABAD8A}" destId="{96FF2367-B19E-4111-A355-9EE6D166FA27}" srcOrd="0" destOrd="0" presId="urn:microsoft.com/office/officeart/2005/8/layout/hProcess9"/>
    <dgm:cxn modelId="{1250887C-4871-4009-BD9A-7E61BDA8D0F2}" type="presParOf" srcId="{A5A7D7B6-A79A-40AC-B386-AB3CAAABAD8A}" destId="{9EC930CE-C47D-480A-9829-57A16654448D}" srcOrd="1" destOrd="0" presId="urn:microsoft.com/office/officeart/2005/8/layout/hProcess9"/>
    <dgm:cxn modelId="{1894F964-E270-4563-8D03-317B1B3AB18D}" type="presParOf" srcId="{A5A7D7B6-A79A-40AC-B386-AB3CAAABAD8A}" destId="{D4E9859F-F790-4ACB-B797-0F5FE06BD1E2}" srcOrd="2" destOrd="0" presId="urn:microsoft.com/office/officeart/2005/8/layout/hProcess9"/>
    <dgm:cxn modelId="{25E5760E-C297-4F8C-B842-F7DFBDFF6CF0}" type="presParOf" srcId="{A5A7D7B6-A79A-40AC-B386-AB3CAAABAD8A}" destId="{A74D0690-9A75-4C63-B366-118DE54E434A}" srcOrd="3" destOrd="0" presId="urn:microsoft.com/office/officeart/2005/8/layout/hProcess9"/>
    <dgm:cxn modelId="{9B94AE2D-11DC-4B98-B6F9-59338ABC5B78}" type="presParOf" srcId="{A5A7D7B6-A79A-40AC-B386-AB3CAAABAD8A}" destId="{C1BCDA0A-BBD7-479C-AABD-7042C8C4C40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79B5D-1168-45D3-9338-0A10F3C0ACB8}">
      <dsp:nvSpPr>
        <dsp:cNvPr id="0" name=""/>
        <dsp:cNvSpPr/>
      </dsp:nvSpPr>
      <dsp:spPr>
        <a:xfrm>
          <a:off x="556498" y="0"/>
          <a:ext cx="6306978" cy="441801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FF2367-B19E-4111-A355-9EE6D166FA27}">
      <dsp:nvSpPr>
        <dsp:cNvPr id="0" name=""/>
        <dsp:cNvSpPr/>
      </dsp:nvSpPr>
      <dsp:spPr>
        <a:xfrm>
          <a:off x="7970" y="1325403"/>
          <a:ext cx="2388304" cy="17672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Policy Change</a:t>
          </a:r>
        </a:p>
      </dsp:txBody>
      <dsp:txXfrm>
        <a:off x="94238" y="1411671"/>
        <a:ext cx="2215768" cy="1594668"/>
      </dsp:txXfrm>
    </dsp:sp>
    <dsp:sp modelId="{D4E9859F-F790-4ACB-B797-0F5FE06BD1E2}">
      <dsp:nvSpPr>
        <dsp:cNvPr id="0" name=""/>
        <dsp:cNvSpPr/>
      </dsp:nvSpPr>
      <dsp:spPr>
        <a:xfrm>
          <a:off x="2515835" y="1325403"/>
          <a:ext cx="2388304" cy="17672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Business environment change</a:t>
          </a:r>
        </a:p>
      </dsp:txBody>
      <dsp:txXfrm>
        <a:off x="2602103" y="1411671"/>
        <a:ext cx="2215768" cy="1594668"/>
      </dsp:txXfrm>
    </dsp:sp>
    <dsp:sp modelId="{C1BCDA0A-BBD7-479C-AABD-7042C8C4C403}">
      <dsp:nvSpPr>
        <dsp:cNvPr id="0" name=""/>
        <dsp:cNvSpPr/>
      </dsp:nvSpPr>
      <dsp:spPr>
        <a:xfrm>
          <a:off x="5023699" y="1325403"/>
          <a:ext cx="2388304" cy="17672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Change in corporate strategy</a:t>
          </a:r>
        </a:p>
      </dsp:txBody>
      <dsp:txXfrm>
        <a:off x="5109967" y="1411671"/>
        <a:ext cx="2215768" cy="15946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8346F3-4770-46A0-858D-2C0D7381416F}" type="datetimeFigureOut">
              <a:rPr lang="de-CH" smtClean="0"/>
              <a:t>04.07.2017</a:t>
            </a:fld>
            <a:endParaRPr lang="de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5D1460-704F-4B2F-9B18-9D1B9486CEBD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066419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7" y="1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r">
              <a:defRPr sz="1200"/>
            </a:lvl1pPr>
          </a:lstStyle>
          <a:p>
            <a:fld id="{A02D8B8C-A07F-4F86-91C0-8300805952DE}" type="datetimeFigureOut">
              <a:rPr lang="de-DE" smtClean="0"/>
              <a:pPr/>
              <a:t>04.07.2017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0" rIns="91420" bIns="4571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1420" tIns="45710" rIns="91420" bIns="4571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3" y="9428586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7" y="9428586"/>
            <a:ext cx="2945659" cy="496332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r">
              <a:defRPr sz="1200"/>
            </a:lvl1pPr>
          </a:lstStyle>
          <a:p>
            <a:fld id="{3281C78C-DF60-43AA-9025-896AF7F51202}" type="slidenum">
              <a:rPr lang="de-CH" smtClean="0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4830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81C78C-DF60-43AA-9025-896AF7F51202}" type="slidenum">
              <a:rPr lang="de-CH" smtClean="0">
                <a:solidFill>
                  <a:prstClr val="black"/>
                </a:solidFill>
              </a:rPr>
              <a:pPr/>
              <a:t>1</a:t>
            </a:fld>
            <a:endParaRPr lang="de-C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99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54248" y="3390744"/>
            <a:ext cx="7418280" cy="966950"/>
          </a:xfr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762000" rtl="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None/>
              <a:defRPr lang="de-CH" altLang="de-DE" sz="3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de-CH" dirty="0"/>
          </a:p>
        </p:txBody>
      </p:sp>
      <p:sp>
        <p:nvSpPr>
          <p:cNvPr id="23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154247" y="5400000"/>
            <a:ext cx="7421151" cy="365125"/>
          </a:xfrm>
        </p:spPr>
        <p:txBody>
          <a:bodyPr lIns="0" tIns="0" rIns="0" bIns="0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de-CH">
                <a:solidFill>
                  <a:prstClr val="black"/>
                </a:solidFill>
              </a:rPr>
              <a:t>Author</a:t>
            </a:r>
            <a:endParaRPr lang="de-CH" dirty="0">
              <a:solidFill>
                <a:prstClr val="black"/>
              </a:solidFill>
            </a:endParaRPr>
          </a:p>
        </p:txBody>
      </p:sp>
      <p:sp>
        <p:nvSpPr>
          <p:cNvPr id="24" name="Datumsplatzhalter 10"/>
          <p:cNvSpPr>
            <a:spLocks noGrp="1"/>
          </p:cNvSpPr>
          <p:nvPr>
            <p:ph type="dt" sz="half" idx="2"/>
          </p:nvPr>
        </p:nvSpPr>
        <p:spPr>
          <a:xfrm>
            <a:off x="1154247" y="5904000"/>
            <a:ext cx="7421151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de-DE">
                <a:solidFill>
                  <a:prstClr val="black"/>
                </a:solidFill>
              </a:rPr>
              <a:t>Date</a:t>
            </a:r>
            <a:endParaRPr lang="de-CH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1928802"/>
            <a:ext cx="9144000" cy="1000132"/>
          </a:xfrm>
          <a:prstGeom prst="rect">
            <a:avLst/>
          </a:prstGeom>
          <a:solidFill>
            <a:srgbClr val="B4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prstClr val="white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2976" y="2206686"/>
            <a:ext cx="7418280" cy="1008000"/>
          </a:xfr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algn="l" defTabSz="762000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de-CH" altLang="de-DE" sz="4000" dirty="0">
                <a:solidFill>
                  <a:srgbClr val="1A5D1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de-CH" dirty="0"/>
          </a:p>
        </p:txBody>
      </p:sp>
      <p:pic>
        <p:nvPicPr>
          <p:cNvPr id="4098" name="Picture 2" descr="Q:\MBA\Direktion\Other 2014 documents\SIAW_E_A4_CMYK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3605213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33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SG PPP image 1"/>
          <p:cNvPicPr>
            <a:picLocks noChangeAspect="1" noChangeArrowheads="1"/>
          </p:cNvPicPr>
          <p:nvPr userDrawn="1"/>
        </p:nvPicPr>
        <p:blipFill>
          <a:blip r:embed="rId2"/>
          <a:srcRect l="54688" t="22515"/>
          <a:stretch>
            <a:fillRect/>
          </a:stretch>
        </p:blipFill>
        <p:spPr>
          <a:xfrm>
            <a:off x="4643438" y="1785926"/>
            <a:ext cx="4143372" cy="4714884"/>
          </a:xfrm>
          <a:prstGeom prst="rect">
            <a:avLst/>
          </a:prstGeom>
          <a:noFill/>
          <a:ln/>
        </p:spPr>
      </p:pic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152594" y="359438"/>
            <a:ext cx="7419934" cy="1008000"/>
          </a:xfrm>
        </p:spPr>
        <p:txBody>
          <a:bodyPr lIns="0" tIns="0" rIns="0" bIns="0">
            <a:noAutofit/>
          </a:bodyPr>
          <a:lstStyle>
            <a:lvl1pPr algn="l">
              <a:defRPr/>
            </a:lvl1pPr>
          </a:lstStyle>
          <a:p>
            <a:r>
              <a:rPr lang="de-DE" dirty="0"/>
              <a:t>Click </a:t>
            </a:r>
            <a:r>
              <a:rPr lang="de-DE" dirty="0" err="1"/>
              <a:t>here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enter title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1152594" y="1439438"/>
            <a:ext cx="7419934" cy="4418454"/>
          </a:xfrm>
        </p:spPr>
        <p:txBody>
          <a:bodyPr lIns="0" tIns="0" rIns="0" bIns="0">
            <a:noAutofit/>
          </a:bodyPr>
          <a:lstStyle>
            <a:lvl1pPr marL="457200" indent="-457200">
              <a:buFont typeface="+mj-lt"/>
              <a:buAutoNum type="arabicPeriod"/>
              <a:defRPr>
                <a:latin typeface="+mn-lt"/>
              </a:defRPr>
            </a:lvl1pPr>
            <a:lvl2pPr>
              <a:defRPr sz="2000">
                <a:latin typeface="+mn-lt"/>
              </a:defRPr>
            </a:lvl2pPr>
            <a:lvl3pPr>
              <a:defRPr sz="1800">
                <a:latin typeface="+mn-lt"/>
              </a:defRPr>
            </a:lvl3pPr>
          </a:lstStyle>
          <a:p>
            <a:pPr lvl="0"/>
            <a:r>
              <a:rPr lang="de-DE" dirty="0"/>
              <a:t>Enter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de-DE" dirty="0"/>
          </a:p>
          <a:p>
            <a:pPr lvl="1"/>
            <a:r>
              <a:rPr lang="de-DE" dirty="0" err="1"/>
              <a:t>2nd</a:t>
            </a:r>
            <a:r>
              <a:rPr lang="de-DE" dirty="0"/>
              <a:t> Level </a:t>
            </a:r>
          </a:p>
          <a:p>
            <a:pPr lvl="2"/>
            <a:r>
              <a:rPr lang="de-DE" dirty="0" err="1"/>
              <a:t>3rd</a:t>
            </a:r>
            <a:r>
              <a:rPr lang="de-DE" dirty="0"/>
              <a:t> Level</a:t>
            </a:r>
          </a:p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35927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SG PPP image 1"/>
          <p:cNvPicPr>
            <a:picLocks noChangeAspect="1" noChangeArrowheads="1"/>
          </p:cNvPicPr>
          <p:nvPr userDrawn="1"/>
        </p:nvPicPr>
        <p:blipFill>
          <a:blip r:embed="rId2"/>
          <a:srcRect l="54688" t="22515"/>
          <a:stretch>
            <a:fillRect/>
          </a:stretch>
        </p:blipFill>
        <p:spPr>
          <a:xfrm>
            <a:off x="4643438" y="1785926"/>
            <a:ext cx="4143372" cy="4714884"/>
          </a:xfrm>
          <a:prstGeom prst="rect">
            <a:avLst/>
          </a:prstGeom>
          <a:noFill/>
          <a:ln/>
        </p:spPr>
      </p:pic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5481D-800C-4F34-B3D6-C18BC0A4FD2D}" type="slidenum">
              <a:rPr lang="de-C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-3071866" y="2143116"/>
            <a:ext cx="2071702" cy="12144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prstClr val="white"/>
              </a:solidFill>
            </a:endParaRPr>
          </a:p>
        </p:txBody>
      </p:sp>
      <p:pic>
        <p:nvPicPr>
          <p:cNvPr id="5122" name="Picture 2" descr="Q:\MBA\Direktion\Other 2014 documents\SIAW_E_A4_CMYK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5805264"/>
            <a:ext cx="1512168" cy="69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411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 ohne Au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SG PPP image 1"/>
          <p:cNvPicPr>
            <a:picLocks noChangeAspect="1" noChangeArrowheads="1"/>
          </p:cNvPicPr>
          <p:nvPr userDrawn="1"/>
        </p:nvPicPr>
        <p:blipFill>
          <a:blip r:embed="rId2"/>
          <a:srcRect l="54688" t="22515"/>
          <a:stretch>
            <a:fillRect/>
          </a:stretch>
        </p:blipFill>
        <p:spPr>
          <a:xfrm>
            <a:off x="4643438" y="1785926"/>
            <a:ext cx="4143372" cy="4714884"/>
          </a:xfrm>
          <a:prstGeom prst="rect">
            <a:avLst/>
          </a:prstGeom>
          <a:noFill/>
          <a:ln/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085652" y="3024000"/>
            <a:ext cx="7486876" cy="1008000"/>
          </a:xfr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algn="l" defTabSz="762000" rtl="0" eaLnBrk="1" fontAlgn="base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de-CH" altLang="de-DE" sz="4000" dirty="0">
                <a:solidFill>
                  <a:srgbClr val="1A5D1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de-CH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085652" y="4248000"/>
            <a:ext cx="7486876" cy="966950"/>
          </a:xfr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762000" rtl="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None/>
              <a:defRPr lang="de-CH" altLang="de-DE" sz="3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de-CH" dirty="0"/>
          </a:p>
        </p:txBody>
      </p:sp>
      <p:pic>
        <p:nvPicPr>
          <p:cNvPr id="4" name="Picture 3" descr="MBA-HSG Logo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28596" y="5857892"/>
            <a:ext cx="2000442" cy="56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61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142844" y="142852"/>
            <a:ext cx="8858312" cy="6572296"/>
          </a:xfrm>
          <a:prstGeom prst="rect">
            <a:avLst/>
          </a:prstGeom>
          <a:solidFill>
            <a:schemeClr val="bg1"/>
          </a:solidFill>
          <a:ln w="317500">
            <a:solidFill>
              <a:srgbClr val="B4D05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prstClr val="white"/>
              </a:solidFill>
            </a:endParaRP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080000" y="288000"/>
            <a:ext cx="7920000" cy="1008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Click </a:t>
            </a:r>
            <a:r>
              <a:rPr lang="de-DE" dirty="0" err="1"/>
              <a:t>here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enter title</a:t>
            </a:r>
            <a:endParaRPr lang="de-CH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80000" y="1368000"/>
            <a:ext cx="7920000" cy="45259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Enter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de-DE" dirty="0"/>
          </a:p>
          <a:p>
            <a:pPr lvl="1"/>
            <a:r>
              <a:rPr lang="de-DE" dirty="0" err="1"/>
              <a:t>2nd</a:t>
            </a:r>
            <a:r>
              <a:rPr lang="de-DE" dirty="0"/>
              <a:t> Level </a:t>
            </a:r>
          </a:p>
          <a:p>
            <a:pPr lvl="2"/>
            <a:r>
              <a:rPr lang="de-DE" dirty="0" err="1"/>
              <a:t>3rd</a:t>
            </a:r>
            <a:r>
              <a:rPr lang="de-DE" dirty="0"/>
              <a:t> Level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21508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CH">
                <a:solidFill>
                  <a:prstClr val="black">
                    <a:tint val="75000"/>
                  </a:prstClr>
                </a:solidFill>
              </a:rPr>
              <a:t>Autor</a:t>
            </a:r>
            <a:endParaRPr lang="de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21508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5481D-800C-4F34-B3D6-C18BC0A4FD2D}" type="slidenum">
              <a:rPr lang="de-C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CH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42910" y="63579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CH" dirty="0">
              <a:solidFill>
                <a:prstClr val="black"/>
              </a:solidFill>
            </a:endParaRPr>
          </a:p>
        </p:txBody>
      </p:sp>
      <p:sp>
        <p:nvSpPr>
          <p:cNvPr id="11" name="Datumsplatzhalter 10"/>
          <p:cNvSpPr>
            <a:spLocks noGrp="1"/>
          </p:cNvSpPr>
          <p:nvPr>
            <p:ph type="dt" sz="half" idx="2"/>
          </p:nvPr>
        </p:nvSpPr>
        <p:spPr>
          <a:xfrm>
            <a:off x="457200" y="621508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Datum</a:t>
            </a:r>
            <a:endParaRPr lang="de-C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feld 7"/>
          <p:cNvSpPr txBox="1"/>
          <p:nvPr/>
        </p:nvSpPr>
        <p:spPr>
          <a:xfrm>
            <a:off x="642910" y="63579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CH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31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</p:sldLayoutIdLst>
  <p:hf sldNum="0" hdr="0"/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ct val="20000"/>
        </a:spcBef>
        <a:buFont typeface="+mj-lt"/>
        <a:buAutoNum type="arabicPeriod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tradealert.org/reports/13" TargetMode="External"/><Relationship Id="rId2" Type="http://schemas.openxmlformats.org/officeDocument/2006/relationships/hyperlink" Target="http://www.globaltradealert.org/data_extracti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hyperlink" Target="http://www.globaltradealert.org/reports/1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95536" y="1988840"/>
            <a:ext cx="8064896" cy="1008000"/>
          </a:xfrm>
        </p:spPr>
        <p:txBody>
          <a:bodyPr/>
          <a:lstStyle/>
          <a:p>
            <a:r>
              <a:rPr lang="de-CH" sz="3200" b="1" dirty="0"/>
              <a:t>The Return of the Leviathan: Public Policy and Evoluting Corporate Strategy</a:t>
            </a:r>
            <a:br>
              <a:rPr lang="de-CH" sz="3200" b="1" dirty="0"/>
            </a:br>
            <a:endParaRPr lang="de-CH" sz="3600" b="1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654121" y="5223823"/>
            <a:ext cx="7456042" cy="365125"/>
          </a:xfrm>
        </p:spPr>
        <p:txBody>
          <a:bodyPr/>
          <a:lstStyle/>
          <a:p>
            <a:r>
              <a:rPr lang="de-CH" b="1" dirty="0">
                <a:solidFill>
                  <a:schemeClr val="tx2"/>
                </a:solidFill>
              </a:rPr>
              <a:t>Simon J. Evenett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2"/>
          </p:nvPr>
        </p:nvSpPr>
        <p:spPr>
          <a:xfrm>
            <a:off x="671567" y="5641829"/>
            <a:ext cx="7421151" cy="365125"/>
          </a:xfrm>
        </p:spPr>
        <p:txBody>
          <a:bodyPr/>
          <a:lstStyle/>
          <a:p>
            <a:r>
              <a:rPr lang="de-CH" b="1" dirty="0">
                <a:solidFill>
                  <a:schemeClr val="tx2"/>
                </a:solidFill>
              </a:rPr>
              <a:t>July 2017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867" y="620688"/>
            <a:ext cx="3174242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5154142-FEB4-405A-B2D8-49C1420FBC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4921" y="4946620"/>
            <a:ext cx="2647239" cy="128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70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A68A5-0BE2-490B-9992-C7F766BE6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Motivation: In what ways is international business adjusting to...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CBA8F1-B8CC-4066-A028-08BDAE0F42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287"/>
          <a:stretch/>
        </p:blipFill>
        <p:spPr>
          <a:xfrm>
            <a:off x="4788024" y="1542457"/>
            <a:ext cx="3572497" cy="46870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85B0D7-647D-44D1-960D-791CBE2D26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42457"/>
            <a:ext cx="3698958" cy="4701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365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Returns on FDI by OECD firms have fallen sharply</a:t>
            </a:r>
            <a:endParaRPr lang="de-C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500956"/>
            <a:ext cx="4248472" cy="45041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6093296"/>
            <a:ext cx="4489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Source: The Economist, 28 January 2017.</a:t>
            </a:r>
            <a:endParaRPr lang="de-CH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124744"/>
            <a:ext cx="3908973" cy="4792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67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270C6-B70D-4544-9D1B-B7A7820F7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Unidirectional logic developed here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84214CC-C1E0-4E92-BCDA-F4293A67AF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1473994"/>
              </p:ext>
            </p:extLst>
          </p:nvPr>
        </p:nvGraphicFramePr>
        <p:xfrm>
          <a:off x="1152525" y="1439863"/>
          <a:ext cx="7419975" cy="4418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05BFCEF-42C1-4C19-998D-B9535E2291B3}"/>
              </a:ext>
            </a:extLst>
          </p:cNvPr>
          <p:cNvSpPr txBox="1"/>
          <p:nvPr/>
        </p:nvSpPr>
        <p:spPr>
          <a:xfrm>
            <a:off x="1185452" y="5959847"/>
            <a:ext cx="7751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want, ask me about the causation going the other way in Q and A</a:t>
            </a:r>
          </a:p>
        </p:txBody>
      </p:sp>
    </p:spTree>
    <p:extLst>
      <p:ext uri="{BB962C8B-B14F-4D97-AF65-F5344CB8AC3E}">
        <p14:creationId xmlns:p14="http://schemas.microsoft.com/office/powerpoint/2010/main" val="4080641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A79D1-B390-4695-8F33-A40BADAAC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Hints of changing corporate strategies (1)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8ACBF1-8A47-4350-AC6E-A9AD28B94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000" dirty="0"/>
              <a:t>“I think, without a doubt, any form of protectionism or nationalism, on the whole, is not beneficial for a company like ours, any global company… We will adjust. We will have to adjust, but it takes time for a manufacturer to adjust. It’s much more efficient if we can have open free trade, understandably fair trade, but free trade.” Samuel Allan, CEO and Chairman, Deere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“Our strategy has changed. If you go back [several] years, there was a strategy of producing at huge facilities at certain places around the world, and shipping it to other countries. But now we have a strategy of localisation and regionalisation. We think you should invest in your domestic market as much as you can.” Inge </a:t>
            </a:r>
            <a:r>
              <a:rPr lang="en-GB" sz="2000" dirty="0" err="1"/>
              <a:t>Thulin</a:t>
            </a:r>
            <a:r>
              <a:rPr lang="en-GB" sz="2000" dirty="0"/>
              <a:t>, CEO, 3M</a:t>
            </a:r>
          </a:p>
        </p:txBody>
      </p:sp>
    </p:spTree>
    <p:extLst>
      <p:ext uri="{BB962C8B-B14F-4D97-AF65-F5344CB8AC3E}">
        <p14:creationId xmlns:p14="http://schemas.microsoft.com/office/powerpoint/2010/main" val="2356817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A79D1-B390-4695-8F33-A40BADAAC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Hints of changing corporate strategies (2): May 2016 GE CEO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8ACBF1-8A47-4350-AC6E-A9AD28B940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000" i="1" dirty="0"/>
              <a:t>“In the face of a </a:t>
            </a:r>
            <a:r>
              <a:rPr lang="en-GB" sz="2000" i="1" dirty="0">
                <a:solidFill>
                  <a:srgbClr val="FF0000"/>
                </a:solidFill>
              </a:rPr>
              <a:t>protectionist </a:t>
            </a:r>
            <a:r>
              <a:rPr lang="en-GB" sz="2000" i="1" dirty="0"/>
              <a:t>global environment, companies must navigate the world </a:t>
            </a:r>
            <a:r>
              <a:rPr lang="en-GB" sz="2000" i="1" dirty="0">
                <a:solidFill>
                  <a:srgbClr val="FF0000"/>
                </a:solidFill>
              </a:rPr>
              <a:t>on their own</a:t>
            </a:r>
            <a:r>
              <a:rPr lang="en-GB" sz="2000" i="1" dirty="0"/>
              <a:t>. We must level the playing field, without government engagement. This requires dramatic transformation. Going forward: </a:t>
            </a:r>
            <a:r>
              <a:rPr lang="en-GB" sz="2000" i="1" dirty="0">
                <a:solidFill>
                  <a:srgbClr val="FF0000"/>
                </a:solidFill>
              </a:rPr>
              <a:t>We will localize</a:t>
            </a:r>
            <a:r>
              <a:rPr lang="en-GB" sz="2000" i="1" dirty="0"/>
              <a:t>. In the future, sustainable growth will require a </a:t>
            </a:r>
            <a:r>
              <a:rPr lang="en-GB" sz="2000" i="1" dirty="0">
                <a:solidFill>
                  <a:srgbClr val="FF0000"/>
                </a:solidFill>
              </a:rPr>
              <a:t>local capability inside a global footprint.</a:t>
            </a:r>
            <a:r>
              <a:rPr lang="en-GB" sz="2000" i="1" dirty="0"/>
              <a:t>” </a:t>
            </a:r>
          </a:p>
          <a:p>
            <a:pPr marL="0" indent="0">
              <a:buNone/>
              <a:defRPr/>
            </a:pPr>
            <a:r>
              <a:rPr lang="en-GB" sz="2000" dirty="0"/>
              <a:t>GE has already begun adjusting.  Rather than produce locomotives at a single location in the US, Immelt noted “now we have multiple global sites that give us market access.”  </a:t>
            </a:r>
          </a:p>
          <a:p>
            <a:pPr marL="0" indent="0">
              <a:buNone/>
              <a:defRPr/>
            </a:pPr>
            <a:r>
              <a:rPr lang="en-GB" sz="2000" dirty="0"/>
              <a:t>GE is pursuing similar strategies with its other manufacturing, services and software businesses.  </a:t>
            </a:r>
            <a:r>
              <a:rPr lang="en-GB" sz="2000" i="1" dirty="0">
                <a:solidFill>
                  <a:srgbClr val="FF0000"/>
                </a:solidFill>
              </a:rPr>
              <a:t>“A localisation strategy can’t be shut down by protectionist politics.”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  <a:defRPr/>
            </a:pPr>
            <a:r>
              <a:rPr lang="en-GB" sz="2000" dirty="0"/>
              <a:t>As foreign investment shifts to serve local demands: </a:t>
            </a:r>
            <a:r>
              <a:rPr lang="en-GB" sz="2000" i="1" dirty="0"/>
              <a:t>“We will produce for the U.S. in the U.S., but our exports may decline. At the same time, we will localize production in big end-use markets like Saudi Arabia.”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385878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162BC-38E3-4C73-BDF6-F6B9406F3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Investment policy hasn’t been as benign as the UN reports claim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734CE-9B51-4930-9AE9-AD058F159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9" y="1367438"/>
            <a:ext cx="7200800" cy="4653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C2AD9F-9AC3-4D21-8C05-F6596DFEC3B0}"/>
              </a:ext>
            </a:extLst>
          </p:cNvPr>
          <p:cNvSpPr txBox="1"/>
          <p:nvPr/>
        </p:nvSpPr>
        <p:spPr>
          <a:xfrm>
            <a:off x="1043609" y="6021288"/>
            <a:ext cx="3583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Source: Evenett and Fritz (2016).</a:t>
            </a:r>
          </a:p>
        </p:txBody>
      </p:sp>
    </p:spTree>
    <p:extLst>
      <p:ext uri="{BB962C8B-B14F-4D97-AF65-F5344CB8AC3E}">
        <p14:creationId xmlns:p14="http://schemas.microsoft.com/office/powerpoint/2010/main" val="1577369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41A12-791B-4805-80F3-21B1E33F3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Trade in investment goods heavily affected by discriminatory policy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7B720A-38F2-4E50-8FBE-2AAAD83CE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482" y="1367438"/>
            <a:ext cx="8159298" cy="44872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7AB49F-F04F-4D08-A2EC-3DC1DD8CBE87}"/>
              </a:ext>
            </a:extLst>
          </p:cNvPr>
          <p:cNvSpPr txBox="1"/>
          <p:nvPr/>
        </p:nvSpPr>
        <p:spPr>
          <a:xfrm>
            <a:off x="1043609" y="6021288"/>
            <a:ext cx="3583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Source: Evenett and Fritz (2016).</a:t>
            </a:r>
          </a:p>
        </p:txBody>
      </p:sp>
    </p:spTree>
    <p:extLst>
      <p:ext uri="{BB962C8B-B14F-4D97-AF65-F5344CB8AC3E}">
        <p14:creationId xmlns:p14="http://schemas.microsoft.com/office/powerpoint/2010/main" val="31615593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50567-ED5E-40BE-B7C6-5C51A99F0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Localisation requirements have spread since the onset of the crisis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289EA4-1827-40D3-8E13-C2BC8CD66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63787"/>
            <a:ext cx="8253968" cy="49777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689840-08EA-49ED-936D-C0B497CC7D5F}"/>
              </a:ext>
            </a:extLst>
          </p:cNvPr>
          <p:cNvSpPr txBox="1"/>
          <p:nvPr/>
        </p:nvSpPr>
        <p:spPr>
          <a:xfrm>
            <a:off x="683568" y="6165304"/>
            <a:ext cx="4138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Source: </a:t>
            </a:r>
            <a:r>
              <a:rPr lang="en-GB" i="1" dirty="0"/>
              <a:t>Global Trade Alert</a:t>
            </a:r>
            <a:r>
              <a:rPr lang="en-GB" dirty="0"/>
              <a:t> database.</a:t>
            </a:r>
          </a:p>
        </p:txBody>
      </p:sp>
    </p:spTree>
    <p:extLst>
      <p:ext uri="{BB962C8B-B14F-4D97-AF65-F5344CB8AC3E}">
        <p14:creationId xmlns:p14="http://schemas.microsoft.com/office/powerpoint/2010/main" val="6763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Bad practices spread fast—example of 2009 Buy America measures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94" y="1556792"/>
            <a:ext cx="7339263" cy="4248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4344" y="6165304"/>
            <a:ext cx="3967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Source: </a:t>
            </a:r>
            <a:r>
              <a:rPr lang="en-GB" i="1" dirty="0"/>
              <a:t>Global Trade Alert</a:t>
            </a:r>
            <a:r>
              <a:rPr lang="en-GB" dirty="0"/>
              <a:t> database.</a:t>
            </a:r>
          </a:p>
        </p:txBody>
      </p:sp>
    </p:spTree>
    <p:extLst>
      <p:ext uri="{BB962C8B-B14F-4D97-AF65-F5344CB8AC3E}">
        <p14:creationId xmlns:p14="http://schemas.microsoft.com/office/powerpoint/2010/main" val="953487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137B4-1C21-42A2-805F-2BD30739F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growing scale of crisis-era trade distortions faced by G20 exporters 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8F3566E0-9EE4-4C91-ADBB-FB1FD105B1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2633311"/>
              </p:ext>
            </p:extLst>
          </p:nvPr>
        </p:nvGraphicFramePr>
        <p:xfrm>
          <a:off x="1152594" y="1447800"/>
          <a:ext cx="7419933" cy="4789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FAD1287-9CA8-42A7-93E4-771D8BCA4C6E}"/>
              </a:ext>
            </a:extLst>
          </p:cNvPr>
          <p:cNvSpPr txBox="1"/>
          <p:nvPr/>
        </p:nvSpPr>
        <p:spPr>
          <a:xfrm>
            <a:off x="683568" y="6237312"/>
            <a:ext cx="61734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Recall: 10% of G20 exports exceeded $900 billion in 2016.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50275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58C98-D911-4B45-A49C-E3A64725B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But then add in the impact of 230+ crisis-era export incentives schemes…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A216FE64-8FC0-47BB-AD4F-738D56407E9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9720937"/>
              </p:ext>
            </p:extLst>
          </p:nvPr>
        </p:nvGraphicFramePr>
        <p:xfrm>
          <a:off x="1152594" y="1447800"/>
          <a:ext cx="7419933" cy="4933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29145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79386-BAC5-4A08-A33E-24FFFE8EC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Don’t take my word for it...roll up your sleeves and dig into the data yourself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DD27C-6031-4D1A-ADC8-C52E83E8A6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594" y="1700808"/>
            <a:ext cx="7419934" cy="4157084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Check out the source at www.globaltradealert.org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Data freely downloaded at </a:t>
            </a:r>
            <a:r>
              <a:rPr lang="en-GB" sz="2000" dirty="0">
                <a:hlinkClick r:id="rId2"/>
              </a:rPr>
              <a:t>http://www.globaltradealert.org/data_extraction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Report focusing on crisis-era policy response and FDI available at </a:t>
            </a:r>
            <a:r>
              <a:rPr lang="en-GB" sz="2000" dirty="0">
                <a:hlinkClick r:id="rId3"/>
              </a:rPr>
              <a:t>http://www.globaltradealert.org/reports/13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Report with a chapter on localisation measures available at </a:t>
            </a:r>
            <a:r>
              <a:rPr lang="en-GB" sz="2000" dirty="0">
                <a:hlinkClick r:id="rId4"/>
              </a:rPr>
              <a:t>http://www.globaltradealert.org/reports/15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Analysis of Kazakhstan’s industrial policy soon available too.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B4EFB5-927D-4F76-AC9D-FB295D14E5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4128" y="4680531"/>
            <a:ext cx="2647239" cy="128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956421"/>
      </p:ext>
    </p:extLst>
  </p:cSld>
  <p:clrMapOvr>
    <a:masterClrMapping/>
  </p:clrMapOvr>
</p:sld>
</file>

<file path=ppt/theme/theme1.xml><?xml version="1.0" encoding="utf-8"?>
<a:theme xmlns:a="http://schemas.openxmlformats.org/drawingml/2006/main" name="1_blank">
  <a:themeElements>
    <a:clrScheme name="MBA-HSG">
      <a:dk1>
        <a:sysClr val="windowText" lastClr="000000"/>
      </a:dk1>
      <a:lt1>
        <a:sysClr val="window" lastClr="FFFFFF"/>
      </a:lt1>
      <a:dk2>
        <a:srgbClr val="115C2E"/>
      </a:dk2>
      <a:lt2>
        <a:srgbClr val="CCCCCC"/>
      </a:lt2>
      <a:accent1>
        <a:srgbClr val="115C2E"/>
      </a:accent1>
      <a:accent2>
        <a:srgbClr val="249662"/>
      </a:accent2>
      <a:accent3>
        <a:srgbClr val="54A47C"/>
      </a:accent3>
      <a:accent4>
        <a:srgbClr val="8FBFA9"/>
      </a:accent4>
      <a:accent5>
        <a:srgbClr val="B4D050"/>
      </a:accent5>
      <a:accent6>
        <a:srgbClr val="8AA42C"/>
      </a:accent6>
      <a:hlink>
        <a:srgbClr val="B4D050"/>
      </a:hlink>
      <a:folHlink>
        <a:srgbClr val="8AA42C"/>
      </a:folHlink>
    </a:clrScheme>
    <a:fontScheme name="UNISG CD 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4">
            <a:lumMod val="20000"/>
            <a:lumOff val="80000"/>
          </a:schemeClr>
        </a:solidFill>
        <a:ln>
          <a:solidFill>
            <a:schemeClr val="tx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389</TotalTime>
  <Words>539</Words>
  <Application>Microsoft Office PowerPoint</Application>
  <PresentationFormat>On-screen Show (4:3)</PresentationFormat>
  <Paragraphs>40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1_blank</vt:lpstr>
      <vt:lpstr>The Return of the Leviathan: Public Policy and Evoluting Corporate Strategy </vt:lpstr>
      <vt:lpstr>Motivation: In what ways is international business adjusting to...</vt:lpstr>
      <vt:lpstr>Returns on FDI by OECD firms have fallen sharply</vt:lpstr>
      <vt:lpstr>Unidirectional logic developed here</vt:lpstr>
      <vt:lpstr>Hints of changing corporate strategies (1)</vt:lpstr>
      <vt:lpstr>Hints of changing corporate strategies (2): May 2016 GE CEO statement</vt:lpstr>
      <vt:lpstr>Investment policy hasn’t been as benign as the UN reports claim</vt:lpstr>
      <vt:lpstr>Trade in investment goods heavily affected by discriminatory policy</vt:lpstr>
      <vt:lpstr>Localisation requirements have spread since the onset of the crisis</vt:lpstr>
      <vt:lpstr>Bad practices spread fast—example of 2009 Buy America measures</vt:lpstr>
      <vt:lpstr>The growing scale of crisis-era trade distortions faced by G20 exporters </vt:lpstr>
      <vt:lpstr>But then add in the impact of 230+ crisis-era export incentives schemes…</vt:lpstr>
      <vt:lpstr>Don’t take my word for it...roll up your sleeves and dig into the data yourself</vt:lpstr>
    </vt:vector>
  </TitlesOfParts>
  <Company>Universität St. Gallen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St.Gallen MBA</dc:title>
  <dc:creator>llorz</dc:creator>
  <cp:lastModifiedBy>Simon Evenett</cp:lastModifiedBy>
  <cp:revision>505</cp:revision>
  <cp:lastPrinted>2017-04-04T15:27:32Z</cp:lastPrinted>
  <dcterms:created xsi:type="dcterms:W3CDTF">2012-08-29T13:39:30Z</dcterms:created>
  <dcterms:modified xsi:type="dcterms:W3CDTF">2017-07-04T08:40:39Z</dcterms:modified>
</cp:coreProperties>
</file>