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1" r:id="rId1"/>
  </p:sldMasterIdLst>
  <p:notesMasterIdLst>
    <p:notesMasterId r:id="rId17"/>
  </p:notesMasterIdLst>
  <p:handoutMasterIdLst>
    <p:handoutMasterId r:id="rId18"/>
  </p:handoutMasterIdLst>
  <p:sldIdLst>
    <p:sldId id="277" r:id="rId2"/>
    <p:sldId id="263" r:id="rId3"/>
    <p:sldId id="288" r:id="rId4"/>
    <p:sldId id="272" r:id="rId5"/>
    <p:sldId id="286" r:id="rId6"/>
    <p:sldId id="280" r:id="rId7"/>
    <p:sldId id="282" r:id="rId8"/>
    <p:sldId id="281" r:id="rId9"/>
    <p:sldId id="275" r:id="rId10"/>
    <p:sldId id="279" r:id="rId11"/>
    <p:sldId id="289" r:id="rId12"/>
    <p:sldId id="285" r:id="rId13"/>
    <p:sldId id="290" r:id="rId14"/>
    <p:sldId id="287" r:id="rId15"/>
    <p:sldId id="284" r:id="rId16"/>
  </p:sldIdLst>
  <p:sldSz cx="12192000" cy="6858000"/>
  <p:notesSz cx="6805613" cy="9944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rner Schnell" initials="WS" lastIdx="2" clrIdx="0">
    <p:extLst>
      <p:ext uri="{19B8F6BF-5375-455C-9EA6-DF929625EA0E}">
        <p15:presenceInfo xmlns:p15="http://schemas.microsoft.com/office/powerpoint/2012/main" userId="S-1-5-21-616792354-2620807815-2135598770-73727" providerId="AD"/>
      </p:ext>
    </p:extLst>
  </p:cmAuthor>
  <p:cmAuthor id="2" name="Hsiaoyin Chang" initials="HC" lastIdx="0" clrIdx="1">
    <p:extLst>
      <p:ext uri="{19B8F6BF-5375-455C-9EA6-DF929625EA0E}">
        <p15:presenceInfo xmlns:p15="http://schemas.microsoft.com/office/powerpoint/2012/main" userId="S-1-5-21-616792354-2620807815-2135598770-755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A2C7"/>
    <a:srgbClr val="77933C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76129" autoAdjust="0"/>
  </p:normalViewPr>
  <p:slideViewPr>
    <p:cSldViewPr snapToGrid="0">
      <p:cViewPr varScale="1">
        <p:scale>
          <a:sx n="53" d="100"/>
          <a:sy n="53" d="100"/>
        </p:scale>
        <p:origin x="94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0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350CE-C298-4D8A-A72A-FA5D956AB6F4}" type="datetimeFigureOut">
              <a:rPr lang="en-US" smtClean="0"/>
              <a:t>8/10/2016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BA3B3-C20B-445B-AE4B-141866BFCF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51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31C69-598D-47C5-9F0C-77C37C65A8F4}" type="datetimeFigureOut">
              <a:rPr lang="de-CH" smtClean="0"/>
              <a:t>10.08.2016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BC92B-D9D5-4FB3-9C13-88B433EB28A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4273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8346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7944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right to left:</a:t>
            </a:r>
          </a:p>
          <a:p>
            <a:endParaRPr lang="en-US" dirty="0" smtClean="0"/>
          </a:p>
          <a:p>
            <a:r>
              <a:rPr lang="en-US" dirty="0" smtClean="0"/>
              <a:t>Frequency:</a:t>
            </a:r>
            <a:r>
              <a:rPr lang="en-US" baseline="0" dirty="0" smtClean="0"/>
              <a:t> for a portfolio of 50 (0.15*50), here Poisson model</a:t>
            </a:r>
          </a:p>
          <a:p>
            <a:r>
              <a:rPr lang="en-US" baseline="0" dirty="0" smtClean="0"/>
              <a:t>Severity: Caped at 50 Mio. USD, empirical distribution (defined on a lattice, h=0.1 Mio. USD)</a:t>
            </a:r>
          </a:p>
          <a:p>
            <a:endParaRPr lang="en-US" baseline="0" dirty="0" smtClean="0"/>
          </a:p>
          <a:p>
            <a:r>
              <a:rPr lang="en-US" baseline="0" dirty="0" smtClean="0"/>
              <a:t>SAS Data from Biener et al. (2015)</a:t>
            </a:r>
          </a:p>
          <a:p>
            <a:endParaRPr lang="en-US" baseline="0" dirty="0" smtClean="0"/>
          </a:p>
          <a:p>
            <a:r>
              <a:rPr lang="en-US" baseline="0" dirty="0" smtClean="0"/>
              <a:t>Aggregation: Panjer alg. (recursive)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22399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CH" dirty="0" smtClean="0"/>
              <a:t>SCR relevant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avoid</a:t>
            </a:r>
            <a:r>
              <a:rPr lang="de-CH" baseline="0" dirty="0" smtClean="0"/>
              <a:t> </a:t>
            </a:r>
            <a:r>
              <a:rPr lang="de-CH" baseline="0" dirty="0" err="1" smtClean="0"/>
              <a:t>interventions</a:t>
            </a:r>
            <a:endParaRPr lang="de-CH" baseline="0" dirty="0" smtClean="0"/>
          </a:p>
          <a:p>
            <a:pPr marL="171450" indent="-171450">
              <a:buFontTx/>
              <a:buChar char="-"/>
            </a:pPr>
            <a:r>
              <a:rPr lang="de-CH" baseline="0" dirty="0" smtClean="0"/>
              <a:t>Square </a:t>
            </a:r>
            <a:r>
              <a:rPr lang="de-CH" baseline="0" dirty="0" err="1" smtClean="0"/>
              <a:t>root</a:t>
            </a:r>
            <a:r>
              <a:rPr lang="de-CH" baseline="0" dirty="0" smtClean="0"/>
              <a:t> </a:t>
            </a:r>
            <a:r>
              <a:rPr lang="de-CH" baseline="0" dirty="0" err="1" smtClean="0"/>
              <a:t>formula</a:t>
            </a:r>
            <a:r>
              <a:rPr lang="de-CH" baseline="0" dirty="0" smtClean="0"/>
              <a:t> </a:t>
            </a:r>
            <a:r>
              <a:rPr lang="de-CH" baseline="0" dirty="0" err="1" smtClean="0"/>
              <a:t>simmilar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to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the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calculation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of</a:t>
            </a:r>
            <a:r>
              <a:rPr lang="de-CH" baseline="0" dirty="0" smtClean="0"/>
              <a:t> a </a:t>
            </a:r>
            <a:r>
              <a:rPr lang="de-CH" baseline="0" dirty="0" err="1" smtClean="0"/>
              <a:t>potfolio’s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standard</a:t>
            </a:r>
            <a:r>
              <a:rPr lang="de-CH" baseline="0" dirty="0" smtClean="0"/>
              <a:t> </a:t>
            </a:r>
            <a:r>
              <a:rPr lang="de-CH" baseline="0" dirty="0" err="1" smtClean="0"/>
              <a:t>deviation</a:t>
            </a:r>
            <a:r>
              <a:rPr lang="de-CH" baseline="0" dirty="0" smtClean="0"/>
              <a:t> (SCR </a:t>
            </a:r>
            <a:r>
              <a:rPr lang="de-CH" baseline="0" dirty="0" err="1" smtClean="0"/>
              <a:t>is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simply</a:t>
            </a:r>
            <a:r>
              <a:rPr lang="de-CH" baseline="0" dirty="0" smtClean="0"/>
              <a:t> a linear </a:t>
            </a:r>
            <a:r>
              <a:rPr lang="de-CH" baseline="0" dirty="0" err="1" smtClean="0"/>
              <a:t>transformation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of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the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variance</a:t>
            </a:r>
            <a:r>
              <a:rPr lang="de-CH" baseline="0" dirty="0" smtClean="0"/>
              <a:t>)</a:t>
            </a:r>
          </a:p>
          <a:p>
            <a:pPr marL="171450" indent="-171450">
              <a:buFontTx/>
              <a:buChar char="-"/>
            </a:pPr>
            <a:r>
              <a:rPr lang="de-CH" baseline="0" dirty="0" err="1" smtClean="0"/>
              <a:t>Correlation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matrix</a:t>
            </a:r>
            <a:endParaRPr lang="de-CH" baseline="0" dirty="0" smtClean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9338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3348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 smtClean="0"/>
                  <a:t>where the factor (coefficient of variation) is given by the regulator (depending on the </a:t>
                </a:r>
                <a:r>
                  <a:rPr lang="en-US" sz="1200" dirty="0" err="1" smtClean="0"/>
                  <a:t>LoB</a:t>
                </a:r>
                <a:r>
                  <a:rPr lang="en-US" sz="1200" dirty="0" smtClean="0"/>
                  <a:t>, normal vs cat risk, and premium vs reserve risk) and </a:t>
                </a:r>
                <a14:m>
                  <m:oMath xmlns:m="http://schemas.openxmlformats.org/officeDocument/2006/math">
                    <m:r>
                      <a:rPr lang="de-CH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200" dirty="0" smtClean="0"/>
                  <a:t> stands for the volume measure (usually total written premium or reserves).</a:t>
                </a:r>
                <a:endParaRPr lang="en-US" sz="1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izenplatzhalt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 smtClean="0"/>
                  <a:t>where the factor (coefficient of variation) is given by the regulator (depending on the </a:t>
                </a:r>
                <a:r>
                  <a:rPr lang="en-US" sz="1200" dirty="0" err="1" smtClean="0"/>
                  <a:t>LoB</a:t>
                </a:r>
                <a:r>
                  <a:rPr lang="en-US" sz="1200" dirty="0" smtClean="0"/>
                  <a:t>, normal vs cat risk, and premium vs reserve risk) and </a:t>
                </a:r>
                <a:r>
                  <a:rPr lang="de-CH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𝑣</a:t>
                </a:r>
                <a:r>
                  <a:rPr lang="en-US" sz="1200" dirty="0" smtClean="0"/>
                  <a:t> stands for the volume measure (usually total written premium or reserves).</a:t>
                </a:r>
                <a:endParaRPr lang="en-US" sz="120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5288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Authorized Control Level (ACL): 50% * RBC</a:t>
            </a:r>
          </a:p>
          <a:p>
            <a:r>
              <a:rPr lang="de-CH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</a:t>
            </a:r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CH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correlation</a:t>
            </a:r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CH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</a:t>
            </a:r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different </a:t>
            </a:r>
            <a:r>
              <a:rPr lang="de-CH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</a:t>
            </a:r>
            <a:r>
              <a:rPr lang="de-CH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type (</a:t>
            </a:r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R0 – Investments in Insurance Affiliates &amp; Off-BS Risks, R1 – Fixed Income Securities, R2 – Equity Investments, R3 – Credit Risk, R4 – Reserving Risk (incl. basic &amp; growth), R5 – Premium Risk (incl. basic &amp; growth)</a:t>
            </a:r>
            <a:endParaRPr lang="de-CH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74111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451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- </a:t>
            </a:r>
            <a:r>
              <a:rPr lang="de-CH" dirty="0" err="1" smtClean="0"/>
              <a:t>Mu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standard</a:t>
            </a:r>
            <a:r>
              <a:rPr lang="de-CH" baseline="0" dirty="0" smtClean="0"/>
              <a:t> </a:t>
            </a:r>
            <a:r>
              <a:rPr lang="de-CH" baseline="0" dirty="0" err="1" smtClean="0"/>
              <a:t>deviation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are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calibrated</a:t>
            </a:r>
            <a:r>
              <a:rPr lang="de-CH" baseline="0" dirty="0" smtClean="0"/>
              <a:t> </a:t>
            </a:r>
            <a:r>
              <a:rPr lang="de-CH" baseline="0" dirty="0" err="1" smtClean="0"/>
              <a:t>according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to</a:t>
            </a:r>
            <a:r>
              <a:rPr lang="de-CH" baseline="0" dirty="0" smtClean="0"/>
              <a:t> </a:t>
            </a:r>
            <a:r>
              <a:rPr lang="de-CH" baseline="0" dirty="0" err="1" smtClean="0"/>
              <a:t>the</a:t>
            </a:r>
            <a:r>
              <a:rPr lang="de-CH" baseline="0" dirty="0" smtClean="0"/>
              <a:t> </a:t>
            </a:r>
            <a:r>
              <a:rPr lang="de-CH" baseline="0" dirty="0" err="1" smtClean="0"/>
              <a:t>insurers</a:t>
            </a:r>
            <a:r>
              <a:rPr lang="de-CH" baseline="0" dirty="0" smtClean="0"/>
              <a:t> </a:t>
            </a:r>
            <a:r>
              <a:rPr lang="de-CH" baseline="0" dirty="0" err="1" smtClean="0"/>
              <a:t>own</a:t>
            </a:r>
            <a:r>
              <a:rPr lang="de-CH" baseline="0" dirty="0" smtClean="0"/>
              <a:t> </a:t>
            </a:r>
            <a:r>
              <a:rPr lang="de-CH" baseline="0" dirty="0" err="1" smtClean="0"/>
              <a:t>data</a:t>
            </a:r>
            <a:r>
              <a:rPr lang="de-CH" baseline="0" dirty="0" smtClean="0"/>
              <a:t>.</a:t>
            </a:r>
          </a:p>
          <a:p>
            <a:r>
              <a:rPr lang="de-CH" dirty="0" smtClean="0"/>
              <a:t>- Extreme </a:t>
            </a:r>
            <a:r>
              <a:rPr lang="de-CH" dirty="0" err="1" smtClean="0"/>
              <a:t>Losses</a:t>
            </a:r>
            <a:r>
              <a:rPr lang="de-CH" baseline="0" dirty="0" smtClean="0"/>
              <a:t> &gt;5 Mio. CHF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31655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4809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BC92B-D9D5-4FB3-9C13-88B433EB28AA}" type="slidenum">
              <a:rPr lang="de-CH" smtClean="0"/>
              <a:t>15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676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it Titel 26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 userDrawn="1"/>
        </p:nvSpPr>
        <p:spPr>
          <a:xfrm>
            <a:off x="1939515" y="303085"/>
            <a:ext cx="7814085" cy="635699"/>
          </a:xfrm>
          <a:prstGeom prst="rect">
            <a:avLst/>
          </a:prstGeom>
        </p:spPr>
        <p:txBody>
          <a:bodyPr/>
          <a:lstStyle>
            <a:lvl1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Arial"/>
                <a:ea typeface="+mj-ea"/>
                <a:cs typeface="Arial"/>
              </a:defRPr>
            </a:lvl1pPr>
            <a:lvl2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2pPr>
            <a:lvl3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3pPr>
            <a:lvl4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4pPr>
            <a:lvl5pPr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5pPr>
            <a:lvl6pPr marL="4572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6pPr>
            <a:lvl7pPr marL="9144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7pPr>
            <a:lvl8pPr marL="13716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8pPr>
            <a:lvl9pPr marL="1828800" algn="l" defTabSz="957263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115C2E"/>
                </a:solidFill>
                <a:latin typeface="Gill Alt One MT" pitchFamily="50" charset="0"/>
              </a:defRPr>
            </a:lvl9pPr>
          </a:lstStyle>
          <a:p>
            <a:endParaRPr lang="de-CH" kern="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5600" y="365125"/>
            <a:ext cx="10998200" cy="476123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55600" y="1341438"/>
            <a:ext cx="11166475" cy="466921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305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7225" y="365125"/>
            <a:ext cx="8270875" cy="4730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838200" y="1341438"/>
            <a:ext cx="10683875" cy="466921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3106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/>
          <p:cNvSpPr>
            <a:spLocks noChangeArrowheads="1"/>
          </p:cNvSpPr>
          <p:nvPr userDrawn="1"/>
        </p:nvSpPr>
        <p:spPr bwMode="auto">
          <a:xfrm>
            <a:off x="8275516" y="6465725"/>
            <a:ext cx="326681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/>
          <a:p>
            <a:pPr algn="r" defTabSz="81438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de-DE" sz="1200" noProof="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Regulatory Treatment of Cyber Risk</a:t>
            </a:r>
            <a:endParaRPr lang="en-US" altLang="de-DE" sz="1200" baseline="0" noProof="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>
            <a:spLocks noChangeArrowheads="1"/>
          </p:cNvSpPr>
          <p:nvPr userDrawn="1"/>
        </p:nvSpPr>
        <p:spPr bwMode="auto">
          <a:xfrm>
            <a:off x="4617907" y="6414925"/>
            <a:ext cx="300501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indent="0" algn="ctr" defTabSz="814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Page </a:t>
            </a:r>
            <a:fld id="{EE4993F3-715B-43F1-808D-3CC4BCD0BEBE}" type="slidenum">
              <a:rPr lang="de-DE" sz="12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marL="0" marR="0" indent="0" algn="ctr" defTabSz="81438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lang="de-DE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 userDrawn="1"/>
        </p:nvSpPr>
        <p:spPr bwMode="auto">
          <a:xfrm>
            <a:off x="617855" y="6422992"/>
            <a:ext cx="25954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indent="0" algn="l" defTabSz="81438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de-DE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August 10th, 2016</a:t>
            </a:r>
            <a:endParaRPr lang="de-DE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Gerader Verbinder 9"/>
          <p:cNvCxnSpPr/>
          <p:nvPr userDrawn="1"/>
        </p:nvCxnSpPr>
        <p:spPr bwMode="auto">
          <a:xfrm>
            <a:off x="698500" y="902208"/>
            <a:ext cx="10843831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 userDrawn="1"/>
        </p:nvCxnSpPr>
        <p:spPr bwMode="auto">
          <a:xfrm>
            <a:off x="698500" y="6325108"/>
            <a:ext cx="10843831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282147"/>
            <a:ext cx="1712531" cy="52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1990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ransition>
    <p:cover dir="d"/>
  </p:transition>
  <p:timing>
    <p:tnLst>
      <p:par>
        <p:cTn id="1" dur="indefinite" restart="never" nodeType="tmRoot"/>
      </p:par>
    </p:tnLst>
  </p:timing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600">
          <a:solidFill>
            <a:srgbClr val="115C2E"/>
          </a:solidFill>
          <a:latin typeface="Gill Alt One MT" pitchFamily="50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2pPr>
      <a:lvl3pPr marL="1187450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7025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05013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462213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19413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376613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33813" indent="-238125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923924" y="1341438"/>
            <a:ext cx="10667062" cy="4669218"/>
          </a:xfrm>
        </p:spPr>
        <p:txBody>
          <a:bodyPr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Does insurance regulation adequately reflect cyber risk?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An Analysis of Solvency II, the Swiss Solvency Test, and the US RBC Standards</a:t>
            </a:r>
          </a:p>
          <a:p>
            <a:pPr marL="0" indent="0" algn="ctr">
              <a:buNone/>
            </a:pPr>
            <a:endParaRPr lang="de-CH" sz="26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CH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ARIA 2016 Annual Meeting</a:t>
            </a:r>
            <a:endParaRPr lang="de-CH" sz="26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CH" sz="26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Presenting author:</a:t>
            </a:r>
          </a:p>
          <a:p>
            <a:pPr marL="0" indent="0"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Werner Schnell, Ph.D. Student, Institute of Insurance Economics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St.Gallen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(joint work with Martin Eling,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Institute of Insurance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Economics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St.Gallen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600" dirty="0" smtClean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8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990600" y="1341438"/>
            <a:ext cx="10531475" cy="4669218"/>
          </a:xfrm>
        </p:spPr>
        <p:txBody>
          <a:bodyPr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/>
              <a:t>Cyber </a:t>
            </a:r>
            <a:r>
              <a:rPr lang="en-GB" sz="1800" dirty="0" smtClean="0"/>
              <a:t>Risk </a:t>
            </a:r>
            <a:r>
              <a:rPr lang="en-GB" sz="1800" dirty="0"/>
              <a:t>and Insurance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 smtClean="0"/>
              <a:t>Methodology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 smtClean="0"/>
              <a:t>Solvency II and Cyber Risk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 smtClean="0"/>
              <a:t>US Risk </a:t>
            </a:r>
            <a:r>
              <a:rPr lang="en-GB" sz="1800" dirty="0"/>
              <a:t>B</a:t>
            </a:r>
            <a:r>
              <a:rPr lang="en-GB" sz="1800" dirty="0" smtClean="0"/>
              <a:t>ased </a:t>
            </a:r>
            <a:r>
              <a:rPr lang="en-GB" sz="1800" dirty="0"/>
              <a:t>C</a:t>
            </a:r>
            <a:r>
              <a:rPr lang="en-GB" sz="1800" dirty="0" smtClean="0"/>
              <a:t>apital (RBC) and Cyber Risk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 smtClean="0"/>
              <a:t>Swiss Solvency </a:t>
            </a:r>
            <a:r>
              <a:rPr lang="en-GB" sz="1800" dirty="0"/>
              <a:t>T</a:t>
            </a:r>
            <a:r>
              <a:rPr lang="en-GB" sz="1800" dirty="0" smtClean="0"/>
              <a:t>est (SST) and Cyber Risk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1800" dirty="0" smtClean="0"/>
              <a:t>Conclusion &amp; Extensions</a:t>
            </a:r>
          </a:p>
        </p:txBody>
      </p:sp>
    </p:spTree>
    <p:extLst>
      <p:ext uri="{BB962C8B-B14F-4D97-AF65-F5344CB8AC3E}">
        <p14:creationId xmlns:p14="http://schemas.microsoft.com/office/powerpoint/2010/main" val="1264407242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Cyber Risk and Insurance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899886" y="1604220"/>
            <a:ext cx="1040674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Operational Cyber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</a:p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Solvency II: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Factor approach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US Risk Based Capital: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Reporting requirements (Factor approach is planned)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Swiss Solvency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Test: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Reporting requirements</a:t>
            </a:r>
          </a:p>
          <a:p>
            <a:pPr lvl="0"/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GB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Underwriting Cyber Risk</a:t>
            </a:r>
          </a:p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Solvency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II: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Factor approach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US Risk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Based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Capital: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Factor approach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Swiss Solvency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Test: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Stochastic modelling</a:t>
            </a:r>
          </a:p>
          <a:p>
            <a:pPr lvl="0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13537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38201" y="1341438"/>
            <a:ext cx="10420350" cy="4669218"/>
          </a:xfrm>
        </p:spPr>
        <p:txBody>
          <a:bodyPr/>
          <a:lstStyle/>
          <a:p>
            <a:pPr marL="0" indent="0" defTabSz="914400" eaLnBrk="1" hangingPunct="1">
              <a:buNone/>
              <a:tabLst>
                <a:tab pos="1524000" algn="l"/>
              </a:tabLst>
            </a:pPr>
            <a:r>
              <a:rPr lang="en-GB" sz="1800" kern="1200" dirty="0" smtClean="0">
                <a:latin typeface="Arial" panose="020B0604020202020204" pitchFamily="34" charset="0"/>
                <a:cs typeface="Arial" panose="020B0604020202020204" pitchFamily="34" charset="0"/>
              </a:rPr>
              <a:t>Using SAS Operational Risk Data (Cyber incidence extracted) to evaluate the adequacy of regulatory models:</a:t>
            </a:r>
          </a:p>
        </p:txBody>
      </p:sp>
      <p:sp>
        <p:nvSpPr>
          <p:cNvPr id="5" name="Abgerundetes Rechteck 4"/>
          <p:cNvSpPr/>
          <p:nvPr/>
        </p:nvSpPr>
        <p:spPr bwMode="auto">
          <a:xfrm>
            <a:off x="761726" y="5227767"/>
            <a:ext cx="1868520" cy="41879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Regulatory Model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630281" y="5549660"/>
            <a:ext cx="2632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Required </a:t>
            </a:r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(empirical)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capital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47624" y="3624388"/>
            <a:ext cx="19730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Empirical </a:t>
            </a:r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(required) </a:t>
            </a:r>
          </a:p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safety level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Gerader Verbinder 21"/>
          <p:cNvCxnSpPr/>
          <p:nvPr/>
        </p:nvCxnSpPr>
        <p:spPr bwMode="auto">
          <a:xfrm>
            <a:off x="4711829" y="3050277"/>
            <a:ext cx="9525" cy="198120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5" name="Grafik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591" y="1684062"/>
            <a:ext cx="4166381" cy="2104233"/>
          </a:xfrm>
          <a:prstGeom prst="rect">
            <a:avLst/>
          </a:prstGeom>
        </p:spPr>
      </p:pic>
      <p:pic>
        <p:nvPicPr>
          <p:cNvPr id="36" name="Grafik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156" y="4038600"/>
            <a:ext cx="4427738" cy="2236232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8595" y="2266550"/>
            <a:ext cx="3523741" cy="28189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hteck 37"/>
              <p:cNvSpPr/>
              <p:nvPr/>
            </p:nvSpPr>
            <p:spPr>
              <a:xfrm>
                <a:off x="6512336" y="3477189"/>
                <a:ext cx="1253484" cy="8712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Rechteck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336" y="3477189"/>
                <a:ext cx="1253484" cy="87126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Gewinkelte Verbindung 40"/>
          <p:cNvCxnSpPr/>
          <p:nvPr/>
        </p:nvCxnSpPr>
        <p:spPr bwMode="auto">
          <a:xfrm rot="5400000">
            <a:off x="7021965" y="3006656"/>
            <a:ext cx="695522" cy="154566"/>
          </a:xfrm>
          <a:prstGeom prst="bentConnector3">
            <a:avLst>
              <a:gd name="adj1" fmla="val 699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8" name="Gewinkelte Verbindung 47"/>
          <p:cNvCxnSpPr/>
          <p:nvPr/>
        </p:nvCxnSpPr>
        <p:spPr bwMode="auto">
          <a:xfrm rot="16200000" flipV="1">
            <a:off x="7028170" y="4662346"/>
            <a:ext cx="984260" cy="146582"/>
          </a:xfrm>
          <a:prstGeom prst="bentConnector3">
            <a:avLst>
              <a:gd name="adj1" fmla="val -32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Gewinkelte Verbindung 8"/>
          <p:cNvCxnSpPr/>
          <p:nvPr/>
        </p:nvCxnSpPr>
        <p:spPr bwMode="auto">
          <a:xfrm flipV="1">
            <a:off x="3576356" y="4694991"/>
            <a:ext cx="1135473" cy="742174"/>
          </a:xfrm>
          <a:prstGeom prst="bentConnector3">
            <a:avLst>
              <a:gd name="adj1" fmla="val 99852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Gewinkelte Verbindung 22"/>
          <p:cNvCxnSpPr>
            <a:endCxn id="5" idx="0"/>
          </p:cNvCxnSpPr>
          <p:nvPr/>
        </p:nvCxnSpPr>
        <p:spPr bwMode="auto">
          <a:xfrm rot="5400000">
            <a:off x="1327701" y="3418564"/>
            <a:ext cx="2177489" cy="1440917"/>
          </a:xfrm>
          <a:prstGeom prst="bentConnector3">
            <a:avLst>
              <a:gd name="adj1" fmla="val 8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0" name="Textfeld 59"/>
          <p:cNvSpPr txBox="1"/>
          <p:nvPr/>
        </p:nvSpPr>
        <p:spPr>
          <a:xfrm>
            <a:off x="657225" y="2298247"/>
            <a:ext cx="197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GB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  <a:endParaRPr lang="en-GB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Gerade Verbindung mit Pfeil 61"/>
          <p:cNvCxnSpPr/>
          <p:nvPr/>
        </p:nvCxnSpPr>
        <p:spPr bwMode="auto">
          <a:xfrm>
            <a:off x="2419076" y="3053833"/>
            <a:ext cx="835869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Gerade Verbindung mit Pfeil 63"/>
          <p:cNvCxnSpPr/>
          <p:nvPr/>
        </p:nvCxnSpPr>
        <p:spPr bwMode="auto">
          <a:xfrm flipH="1">
            <a:off x="2593246" y="5437165"/>
            <a:ext cx="983110" cy="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2423278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800" dirty="0" smtClean="0"/>
              <a:t>Base Scenario Assumptions: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Frequency distribution: Poisson (negative binomial with correlations as additional test)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Severity distribution: Coverage limits of 50 Mio. USD, not correlated, histogram is taken (no correction for outliers, no smoothing, approximation, or estimation techniques applied)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Portfolio size: 50 policies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SAS Data representative for a specific underwriting portfolio / operational cyber risk exposure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8258941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 smtClean="0"/>
              <a:t>Solvency II and Cyber Risk</a:t>
            </a:r>
            <a:endParaRPr lang="en-GB" dirty="0"/>
          </a:p>
        </p:txBody>
      </p:sp>
      <p:sp>
        <p:nvSpPr>
          <p:cNvPr id="5" name="Rechteck 2"/>
          <p:cNvSpPr/>
          <p:nvPr/>
        </p:nvSpPr>
        <p:spPr>
          <a:xfrm>
            <a:off x="1074420" y="1317048"/>
            <a:ext cx="102603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pPr marL="285750" indent="-285750">
              <a:buFontTx/>
              <a:buChar char="-"/>
            </a:pPr>
            <a:endParaRPr lang="en-GB" dirty="0" smtClean="0"/>
          </a:p>
          <a:p>
            <a:pPr marL="285750" indent="-285750">
              <a:buFontTx/>
              <a:buChar char="-"/>
            </a:pPr>
            <a:endParaRPr lang="en-GB" dirty="0" smtClean="0"/>
          </a:p>
          <a:p>
            <a:pPr marL="285750" indent="-285750">
              <a:buFontTx/>
              <a:buChar char="-"/>
            </a:pPr>
            <a:endParaRPr lang="en-GB" dirty="0" smtClean="0"/>
          </a:p>
          <a:p>
            <a:pPr marL="285750" indent="-285750">
              <a:buFontTx/>
              <a:buChar char="-"/>
            </a:pPr>
            <a:endParaRPr lang="en-GB" dirty="0" smtClean="0"/>
          </a:p>
          <a:p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>
              <a:tabLst>
                <a:tab pos="1524000" algn="l"/>
              </a:tabLst>
            </a:pPr>
            <a:endParaRPr lang="en-GB" dirty="0" smtClean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9357" y="1107439"/>
            <a:ext cx="6948550" cy="5111407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 bwMode="auto">
          <a:xfrm>
            <a:off x="3262700" y="3050643"/>
            <a:ext cx="5061397" cy="3168203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ill Alt One MT" pitchFamily="50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7342272" y="1801393"/>
            <a:ext cx="1342435" cy="64921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solidFill>
                  <a:srgbClr val="C00000"/>
                </a:solidFill>
              </a:ln>
              <a:solidFill>
                <a:schemeClr val="tx1"/>
              </a:solidFill>
              <a:effectLst/>
              <a:latin typeface="Gill Alt One MT" pitchFamily="50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>
            <a:off x="8228768" y="3050643"/>
            <a:ext cx="1342435" cy="69546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solidFill>
                  <a:srgbClr val="C00000"/>
                </a:solidFill>
              </a:ln>
              <a:solidFill>
                <a:schemeClr val="tx1"/>
              </a:solidFill>
              <a:effectLst/>
              <a:latin typeface="Gill Alt One MT" pitchFamily="50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>
            <a:off x="8261408" y="4244013"/>
            <a:ext cx="1342435" cy="69546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solidFill>
                  <a:srgbClr val="C00000"/>
                </a:solidFill>
              </a:ln>
              <a:solidFill>
                <a:schemeClr val="tx1"/>
              </a:solidFill>
              <a:effectLst/>
              <a:latin typeface="Gill Alt One MT" pitchFamily="50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9603843" y="1534669"/>
            <a:ext cx="275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Operational Cyber Risk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976001" y="3815777"/>
            <a:ext cx="275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Underwriting Cyber Risk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Gerade Verbindung mit Pfeil 15"/>
          <p:cNvCxnSpPr>
            <a:endCxn id="13" idx="1"/>
          </p:cNvCxnSpPr>
          <p:nvPr/>
        </p:nvCxnSpPr>
        <p:spPr bwMode="auto">
          <a:xfrm flipV="1">
            <a:off x="8684707" y="1719335"/>
            <a:ext cx="919136" cy="34111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/>
              <p:cNvSpPr txBox="1"/>
              <p:nvPr/>
            </p:nvSpPr>
            <p:spPr>
              <a:xfrm>
                <a:off x="916674" y="4014213"/>
                <a:ext cx="4199329" cy="20762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Required capital:</a:t>
                </a:r>
                <a:endParaRPr lang="en-GB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𝑠𝑐𝑟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3∙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𝑓𝑎𝑐𝑡𝑜𝑟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∙</m:t>
                      </m:r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endParaRPr lang="en-GB" i="1" dirty="0" smtClean="0"/>
              </a:p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Aggregation by the square root formula:</a:t>
                </a:r>
              </a:p>
              <a:p>
                <a:endParaRPr lang="en-GB" i="1" dirty="0" smtClean="0"/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𝑠𝑐𝑟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>
                                <a:latin typeface="Cambria Math" panose="02040503050406030204" pitchFamily="18" charset="0"/>
                              </a:rPr>
                              <m:t>𝒔𝒄</m:t>
                            </m:r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𝚺</m:t>
                        </m:r>
                        <m:r>
                          <a:rPr lang="en-GB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𝒔𝒄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</m:rad>
                  </m:oMath>
                </a14:m>
                <a:r>
                  <a:rPr lang="en-GB" dirty="0"/>
                  <a:t>	</a:t>
                </a:r>
              </a:p>
            </p:txBody>
          </p:sp>
        </mc:Choice>
        <mc:Fallback xmlns="">
          <p:sp>
            <p:nvSpPr>
              <p:cNvPr id="2" name="Textfeld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74" y="4014213"/>
                <a:ext cx="4199329" cy="2076274"/>
              </a:xfrm>
              <a:prstGeom prst="rect">
                <a:avLst/>
              </a:prstGeom>
              <a:blipFill rotWithShape="0">
                <a:blip r:embed="rId4"/>
                <a:stretch>
                  <a:fillRect l="-1161" t="-14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Gerade Verbindung mit Pfeil 14"/>
          <p:cNvCxnSpPr>
            <a:stCxn id="11" idx="2"/>
          </p:cNvCxnSpPr>
          <p:nvPr/>
        </p:nvCxnSpPr>
        <p:spPr bwMode="auto">
          <a:xfrm flipH="1">
            <a:off x="7432161" y="3398373"/>
            <a:ext cx="796607" cy="41740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Gerade Verbindung mit Pfeil 16"/>
          <p:cNvCxnSpPr/>
          <p:nvPr/>
        </p:nvCxnSpPr>
        <p:spPr bwMode="auto">
          <a:xfrm flipH="1" flipV="1">
            <a:off x="7462029" y="4233181"/>
            <a:ext cx="784251" cy="33629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3084285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2"/>
          <p:cNvSpPr/>
          <p:nvPr/>
        </p:nvSpPr>
        <p:spPr>
          <a:xfrm>
            <a:off x="1074420" y="1317048"/>
            <a:ext cx="1004125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endParaRPr lang="en-GB" dirty="0" smtClean="0"/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GB" dirty="0" smtClean="0">
                <a:latin typeface="Calibri" pitchFamily="34" charset="0"/>
                <a:cs typeface="Calibri" pitchFamily="34" charset="0"/>
              </a:rPr>
            </a:br>
            <a:endParaRPr lang="en-GB" dirty="0" smtClean="0"/>
          </a:p>
          <a:p>
            <a:pPr algn="just">
              <a:defRPr/>
            </a:pPr>
            <a:r>
              <a:rPr lang="en-GB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just">
              <a:defRPr/>
            </a:pPr>
            <a:r>
              <a:rPr lang="en-GB" dirty="0" smtClean="0"/>
              <a:t>                                    </a:t>
            </a:r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>
              <a:tabLst>
                <a:tab pos="1524000" algn="l"/>
              </a:tabLst>
            </a:pPr>
            <a:endParaRPr lang="en-GB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Solvency II and Cyber Risk (Underwriting)</a:t>
            </a:r>
          </a:p>
        </p:txBody>
      </p:sp>
      <p:pic>
        <p:nvPicPr>
          <p:cNvPr id="17" name="Grafik 16"/>
          <p:cNvPicPr/>
          <p:nvPr/>
        </p:nvPicPr>
        <p:blipFill>
          <a:blip r:embed="rId3"/>
          <a:stretch>
            <a:fillRect/>
          </a:stretch>
        </p:blipFill>
        <p:spPr>
          <a:xfrm>
            <a:off x="2456122" y="2000736"/>
            <a:ext cx="7115694" cy="42512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hteck 3"/>
              <p:cNvSpPr/>
              <p:nvPr/>
            </p:nvSpPr>
            <p:spPr>
              <a:xfrm>
                <a:off x="669845" y="1168188"/>
                <a:ext cx="8901970" cy="4531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The </a:t>
                </a: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SII model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is meant to approximate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Pre>
                          <m:sPre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/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𝑉𝑎𝑅</m:t>
                            </m:r>
                          </m:e>
                        </m:sPre>
                      </m:e>
                      <m:sub>
                        <m:r>
                          <a:rPr lang="en-GB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b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995</m:t>
                        </m:r>
                        <m:r>
                          <a:rPr lang="en-GB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</m:sSubSup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of </a:t>
                </a:r>
                <a:r>
                  <a:rPr lang="en-US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log-normally distributed losses:</a:t>
                </a:r>
              </a:p>
            </p:txBody>
          </p:sp>
        </mc:Choice>
        <mc:Fallback xmlns="">
          <p:sp>
            <p:nvSpPr>
              <p:cNvPr id="4" name="Rechtec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45" y="1168188"/>
                <a:ext cx="8901970" cy="453137"/>
              </a:xfrm>
              <a:prstGeom prst="rect">
                <a:avLst/>
              </a:prstGeom>
              <a:blipFill rotWithShape="0">
                <a:blip r:embed="rId4"/>
                <a:stretch>
                  <a:fillRect l="-616" b="-1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7933049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Solvency II and Cyber </a:t>
            </a:r>
            <a:r>
              <a:rPr lang="en-GB" dirty="0" smtClean="0"/>
              <a:t>Risk (Underwriting)</a:t>
            </a:r>
            <a:endParaRPr lang="en-GB" dirty="0"/>
          </a:p>
        </p:txBody>
      </p:sp>
      <p:sp>
        <p:nvSpPr>
          <p:cNvPr id="4" name="Rechteck 2"/>
          <p:cNvSpPr/>
          <p:nvPr/>
        </p:nvSpPr>
        <p:spPr>
          <a:xfrm>
            <a:off x="1074420" y="1317048"/>
            <a:ext cx="1004125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pPr marL="285750" indent="-285750">
              <a:buFontTx/>
              <a:buChar char="-"/>
            </a:pPr>
            <a:endParaRPr lang="en-GB" dirty="0" smtClean="0">
              <a:cs typeface="Calibri" pitchFamily="34" charset="0"/>
            </a:endParaRPr>
          </a:p>
          <a:p>
            <a:pPr marL="285750" indent="-285750">
              <a:buFontTx/>
              <a:buChar char="-"/>
            </a:pPr>
            <a:endParaRPr lang="en-GB" dirty="0" smtClean="0">
              <a:cs typeface="Calibri" pitchFamily="34" charset="0"/>
            </a:endParaRPr>
          </a:p>
          <a:p>
            <a:pPr marL="285750" indent="-285750"/>
            <a:endParaRPr lang="en-GB" dirty="0" smtClean="0">
              <a:cs typeface="Calibri" pitchFamily="34" charset="0"/>
            </a:endParaRPr>
          </a:p>
          <a:p>
            <a:pPr marL="285750" indent="-285750">
              <a:buFontTx/>
              <a:buChar char="-"/>
            </a:pPr>
            <a:endParaRPr lang="en-GB" dirty="0" smtClean="0">
              <a:cs typeface="Calibri" pitchFamily="34" charset="0"/>
            </a:endParaRPr>
          </a:p>
          <a:p>
            <a:pPr marL="285750" indent="-285750"/>
            <a:endParaRPr lang="en-GB" dirty="0" smtClean="0">
              <a:cs typeface="Calibri" pitchFamily="34" charset="0"/>
            </a:endParaRPr>
          </a:p>
          <a:p>
            <a:pPr marL="285750" indent="-285750">
              <a:buFontTx/>
              <a:buChar char="-"/>
            </a:pPr>
            <a:endParaRPr lang="en-GB" dirty="0" smtClean="0">
              <a:cs typeface="Calibri" pitchFamily="34" charset="0"/>
            </a:endParaRPr>
          </a:p>
          <a:p>
            <a:r>
              <a:rPr lang="en-GB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GB" dirty="0" smtClean="0">
                <a:latin typeface="Calibri" pitchFamily="34" charset="0"/>
                <a:cs typeface="Calibri" pitchFamily="34" charset="0"/>
              </a:rPr>
            </a:br>
            <a:endParaRPr lang="en-GB" dirty="0" smtClean="0"/>
          </a:p>
          <a:p>
            <a:pPr algn="just">
              <a:defRPr/>
            </a:pPr>
            <a:r>
              <a:rPr lang="en-GB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just">
              <a:defRPr/>
            </a:pPr>
            <a:r>
              <a:rPr lang="en-GB" dirty="0" smtClean="0"/>
              <a:t>                                    </a:t>
            </a:r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>
              <a:tabLst>
                <a:tab pos="1524000" algn="l"/>
              </a:tabLst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3943270"/>
                  </p:ext>
                </p:extLst>
              </p:nvPr>
            </p:nvGraphicFramePr>
            <p:xfrm>
              <a:off x="2264231" y="1317048"/>
              <a:ext cx="6976158" cy="38684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69399"/>
                    <a:gridCol w="1268253"/>
                    <a:gridCol w="771092"/>
                    <a:gridCol w="718278"/>
                    <a:gridCol w="887284"/>
                    <a:gridCol w="760529"/>
                    <a:gridCol w="792218"/>
                    <a:gridCol w="1109105"/>
                  </a:tblGrid>
                  <a:tr h="55718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Calibri Light" panose="020F03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(.)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Calibri Light" panose="020F0302020204030204" pitchFamily="3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𝜹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(.)</m:t>
                                    </m:r>
                                  </m:sub>
                                  <m:sup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𝒔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Calibri Light" panose="020F03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𝜹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(.)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Calibri Light" panose="020F03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𝒔𝒄𝒓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(.)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Calibri Light" panose="020F0302020204030204" pitchFamily="34" charset="0"/>
                                      </a:rPr>
                                    </m:ctrlPr>
                                  </m:sSubSupPr>
                                  <m:e>
                                    <m:sPre>
                                      <m:sPrePr>
                                        <m:ctrlPr>
                                          <a:rPr lang="en-GB" sz="1800" b="1" i="1" kern="100">
                                            <a:effectLst/>
                                            <a:latin typeface="Cambria Math" panose="02040503050406030204" pitchFamily="18" charset="0"/>
                                            <a:ea typeface="SimSun" panose="02010600030101010101" pitchFamily="2" charset="-122"/>
                                            <a:cs typeface="Calibri Light" panose="020F0302020204030204" pitchFamily="34" charset="0"/>
                                          </a:rPr>
                                        </m:ctrlPr>
                                      </m:sPrePr>
                                      <m:sub/>
                                      <m:sup/>
                                      <m:e>
                                        <m:r>
                                          <a:rPr lang="en-GB" sz="1800" b="1" i="1" kern="100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Calibri Light" panose="020F0302020204030204" pitchFamily="34" charset="0"/>
                                          </a:rPr>
                                          <m:t>𝑽𝒂𝑹</m:t>
                                        </m:r>
                                      </m:e>
                                    </m:sPre>
                                  </m:e>
                                  <m:sub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(.)</m:t>
                                    </m:r>
                                  </m:sub>
                                  <m:sup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𝟎</m:t>
                                    </m:r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.</m:t>
                                    </m:r>
                                    <m:r>
                                      <a:rPr lang="en-GB" sz="1800" b="1" i="1" kern="100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Calibri Light" panose="020F0302020204030204" pitchFamily="34" charset="0"/>
                                      </a:rPr>
                                      <m:t>𝟗𝟗𝟓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58787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b="1" kern="10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SII Model</a:t>
                          </a:r>
                          <a:r>
                            <a:rPr lang="de-CH" sz="1800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GB" sz="1800" b="0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0.11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5878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𝑐𝑎𝑡</m:t>
                                </m:r>
                              </m:oMath>
                            </m:oMathPara>
                          </a14:m>
                          <a:endParaRPr lang="en-GB" sz="1800" b="0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5878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𝑛𝑙</m:t>
                                </m:r>
                              </m:oMath>
                            </m:oMathPara>
                          </a14:m>
                          <a:endParaRPr lang="en-GB" sz="1800" b="0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79.1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0.44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34.8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104.4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183.5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rowSpan="4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00" dirty="0" smtClean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  <a:endParaRPr lang="en-GB" sz="1800" kern="100" dirty="0" smtClean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i="1" kern="100" dirty="0" err="1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0.72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45.7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271.4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508756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=0.1)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kern="10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344.7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=0.2)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453.6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</a:t>
                          </a:r>
                          <a:r>
                            <a:rPr lang="de-CH" sz="1800" i="1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</a:t>
                          </a:r>
                          <a:r>
                            <a:rPr lang="de-CH" sz="1800" i="1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550.8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53943270"/>
                  </p:ext>
                </p:extLst>
              </p:nvPr>
            </p:nvGraphicFramePr>
            <p:xfrm>
              <a:off x="2264231" y="1317048"/>
              <a:ext cx="6976158" cy="3868456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69399"/>
                    <a:gridCol w="1268253"/>
                    <a:gridCol w="771092"/>
                    <a:gridCol w="718278"/>
                    <a:gridCol w="887284"/>
                    <a:gridCol w="760529"/>
                    <a:gridCol w="792218"/>
                    <a:gridCol w="1109105"/>
                  </a:tblGrid>
                  <a:tr h="55718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250394" t="-4396" r="-553543" b="-6087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80342" t="-4396" r="-500855" b="-6087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84932" t="-4396" r="-301370" b="-6087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66400" t="-4396" r="-252000" b="-6087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640769" t="-4396" r="-142308" b="-6087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29121" t="-4396" r="-1648" b="-608791"/>
                          </a:stretch>
                        </a:blipFill>
                      </a:tcPr>
                    </a:tc>
                  </a:tr>
                  <a:tr h="458787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b="1" kern="10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SII Model</a:t>
                          </a:r>
                          <a:r>
                            <a:rPr lang="de-CH" sz="1800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0">
                          <a:blip r:embed="rId3"/>
                          <a:stretch>
                            <a:fillRect l="-52885" t="-125000" r="-399038" b="-6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0.11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5878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2885" t="-228000" r="-399038" b="-5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58787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2885" t="-328000" r="-399038" b="-437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79.1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0.44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34.8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104.4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183.5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rowSpan="4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00" dirty="0" smtClean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  <a:endParaRPr lang="en-GB" sz="1800" kern="100" dirty="0" smtClean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i="1" kern="100" dirty="0" err="1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0.72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45.7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271.4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508756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2885" t="-475000" r="-399038" b="-197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de-CH" sz="1800" kern="10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</a:t>
                          </a: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344.7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2885" t="-619231" r="-399038" b="-112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453.6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75385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200" kern="100" dirty="0"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2885" t="-719231" r="-399038" b="-128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550.8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Rechteck 6"/>
          <p:cNvSpPr/>
          <p:nvPr/>
        </p:nvSpPr>
        <p:spPr>
          <a:xfrm>
            <a:off x="667857" y="5468697"/>
            <a:ext cx="10889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Solvency II misses the safety level it aims for (1 in 200) when an insurer underwrites cyber risk (even higher mismatch as the correlation increases)</a:t>
            </a:r>
          </a:p>
        </p:txBody>
      </p:sp>
    </p:spTree>
    <p:extLst>
      <p:ext uri="{BB962C8B-B14F-4D97-AF65-F5344CB8AC3E}">
        <p14:creationId xmlns:p14="http://schemas.microsoft.com/office/powerpoint/2010/main" val="679473585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Cyber Risk and US Risk </a:t>
            </a:r>
            <a:r>
              <a:rPr lang="en-GB" dirty="0"/>
              <a:t>B</a:t>
            </a:r>
            <a:r>
              <a:rPr lang="en-GB" dirty="0" smtClean="0"/>
              <a:t>ased Capital (Underwriting)</a:t>
            </a:r>
            <a:endParaRPr lang="en-GB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121846" y="179029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hteck 10"/>
              <p:cNvSpPr/>
              <p:nvPr/>
            </p:nvSpPr>
            <p:spPr>
              <a:xfrm>
                <a:off x="963680" y="1284302"/>
                <a:ext cx="10122196" cy="3711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Aggregation 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by the square root formula:</a:t>
                </a:r>
              </a:p>
              <a:p>
                <a:endParaRPr lang="en-GB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𝑟𝑏𝑐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𝑟𝑏𝑐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𝑟𝑏𝑐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+…</m:t>
                          </m:r>
                        </m:e>
                      </m:rad>
                    </m:oMath>
                  </m:oMathPara>
                </a14:m>
                <a:endParaRPr lang="en-GB" dirty="0" smtClean="0"/>
              </a:p>
              <a:p>
                <a:endParaRPr lang="en-GB" dirty="0" smtClean="0"/>
              </a:p>
              <a:p>
                <a:endParaRPr lang="en-GB" dirty="0"/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Required 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capital (factor based approach):</a:t>
                </a:r>
                <a:endParaRPr lang="en-GB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𝑟𝑏𝑐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 ∙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endParaRPr lang="en-GB" i="1" dirty="0"/>
              </a:p>
              <a:p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w</a:t>
                </a:r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here volume measure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/>
                    </m:sSub>
                  </m:oMath>
                </a14:m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correspondents to the written </a:t>
                </a:r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premium /</a:t>
                </a:r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reserves and r </a:t>
                </a:r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is </a:t>
                </a:r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the stressed </a:t>
                </a:r>
                <a:r>
                  <a:rPr lang="en-GB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risk factor or cost ratio given by </a:t>
                </a:r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NAIC.</a:t>
                </a:r>
              </a:p>
              <a:p>
                <a:endParaRPr lang="en-GB" i="1" dirty="0"/>
              </a:p>
              <a:p>
                <a:r>
                  <a:rPr lang="en-GB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 far no explicit consideration of cat risk.</a:t>
                </a:r>
                <a:endParaRPr lang="en-GB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Rechtec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680" y="1284302"/>
                <a:ext cx="10122196" cy="3711657"/>
              </a:xfrm>
              <a:prstGeom prst="rect">
                <a:avLst/>
              </a:prstGeom>
              <a:blipFill rotWithShape="0">
                <a:blip r:embed="rId3"/>
                <a:stretch>
                  <a:fillRect l="-482" t="-985" r="-482" b="-16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084628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Cyber Risk </a:t>
            </a:r>
            <a:r>
              <a:rPr lang="en-GB" dirty="0" smtClean="0"/>
              <a:t>and US </a:t>
            </a:r>
            <a:r>
              <a:rPr lang="en-GB" dirty="0"/>
              <a:t>Risk Based Capital (Underwriting)</a:t>
            </a:r>
          </a:p>
        </p:txBody>
      </p:sp>
      <p:sp>
        <p:nvSpPr>
          <p:cNvPr id="3" name="Rechteck 2"/>
          <p:cNvSpPr/>
          <p:nvPr/>
        </p:nvSpPr>
        <p:spPr>
          <a:xfrm>
            <a:off x="1042522" y="1133858"/>
            <a:ext cx="101269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r>
              <a:rPr lang="en-GB" dirty="0" smtClean="0"/>
              <a:t>                                     </a:t>
            </a:r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 algn="just">
              <a:defRPr/>
            </a:pPr>
            <a:endParaRPr lang="en-GB" dirty="0" smtClean="0"/>
          </a:p>
          <a:p>
            <a:pPr>
              <a:tabLst>
                <a:tab pos="1524000" algn="l"/>
              </a:tabLst>
            </a:pPr>
            <a:endParaRPr lang="en-GB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226136"/>
                  </p:ext>
                </p:extLst>
              </p:nvPr>
            </p:nvGraphicFramePr>
            <p:xfrm>
              <a:off x="2191657" y="1275819"/>
              <a:ext cx="6990443" cy="371743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77928"/>
                    <a:gridCol w="1925118"/>
                    <a:gridCol w="669089"/>
                    <a:gridCol w="669089"/>
                    <a:gridCol w="802340"/>
                    <a:gridCol w="719990"/>
                    <a:gridCol w="785443"/>
                    <a:gridCol w="641446"/>
                  </a:tblGrid>
                  <a:tr h="5160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noProof="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𝒙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(.)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b="1" i="1" kern="100" noProof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b="1" i="1" kern="100" noProof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𝒓</m:t>
                                    </m:r>
                                  </m:e>
                                  <m:sub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(.)</m:t>
                                    </m:r>
                                  </m:sub>
                                  <m:sup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𝒕𝒐𝒕𝒂𝒍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𝑹𝑩𝑪</m:t>
                                    </m:r>
                                  </m:e>
                                  <m:sub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(.)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𝑹𝑩𝑪</m:t>
                                    </m:r>
                                    <m:r>
                                      <a:rPr lang="en-GB" sz="1800" b="1" i="1" kern="100" noProof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 noProof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 noProof="0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𝒂</m:t>
                                    </m:r>
                                  </m:e>
                                  <m:sub/>
                                </m:sSub>
                              </m:oMath>
                            </m:oMathPara>
                          </a14:m>
                          <a:endParaRPr lang="en-GB" sz="1800" b="1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48079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RBC</a:t>
                          </a:r>
                          <a:r>
                            <a:rPr lang="en-GB" sz="1800" b="1" kern="100" baseline="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Model</a:t>
                          </a:r>
                          <a:endParaRPr lang="en-GB" sz="1800" b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 noProof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𝑃𝑟𝑒𝑚𝑖𝑢𝑚</m:t>
                                </m:r>
                              </m:oMath>
                            </m:oMathPara>
                          </a14:m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48079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 noProof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𝑅𝑒𝑠𝑒𝑟𝑣𝑒𝑠</m:t>
                                </m:r>
                              </m:oMath>
                            </m:oMathPara>
                          </a14:m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48079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0" i="1" kern="100" noProof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𝑈𝑛𝑑𝑒𝑟𝑤𝑟𝑖𝑡𝑖𝑛𝑔</m:t>
                                </m:r>
                              </m:oMath>
                            </m:oMathPara>
                          </a14:m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79.1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24.5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103.6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87.5</a:t>
                          </a: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rowSpan="4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</a:p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82.0</a:t>
                          </a: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 kern="100" noProof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=0.1)</a:t>
                          </a:r>
                          <a:endParaRPr lang="en-GB" sz="1800" i="1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78.0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 kern="100" noProof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=0.2)</a:t>
                          </a:r>
                          <a:endParaRPr lang="en-GB" sz="1800" i="1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78.0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</a:t>
                          </a:r>
                          <a:r>
                            <a:rPr lang="en-GB" sz="1800" i="1" kern="100" baseline="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GB" sz="1800" i="1" kern="100" noProof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en-GB" sz="1800" i="1" kern="10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</a:t>
                          </a:r>
                          <a:r>
                            <a:rPr lang="en-GB" sz="1800" i="1" kern="100" baseline="0" noProof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0.3)</a:t>
                          </a:r>
                          <a:endParaRPr lang="en-GB" sz="1800" i="1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78.7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65226136"/>
                  </p:ext>
                </p:extLst>
              </p:nvPr>
            </p:nvGraphicFramePr>
            <p:xfrm>
              <a:off x="2191657" y="1275819"/>
              <a:ext cx="6990443" cy="3717433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77928"/>
                    <a:gridCol w="1925118"/>
                    <a:gridCol w="669089"/>
                    <a:gridCol w="669089"/>
                    <a:gridCol w="802340"/>
                    <a:gridCol w="719990"/>
                    <a:gridCol w="785443"/>
                    <a:gridCol w="641446"/>
                  </a:tblGrid>
                  <a:tr h="51604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noProof="0" dirty="0"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kern="100" noProof="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03636" t="-3529" r="-542727" b="-6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03636" t="-3529" r="-442727" b="-6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506870" t="-3529" r="-271756" b="-6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668067" t="-3529" r="-199160" b="-6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708527" t="-3529" r="-83721" b="-6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993333" t="-3529" r="-2857" b="-631765"/>
                          </a:stretch>
                        </a:blipFill>
                      </a:tcPr>
                    </a:tc>
                  </a:tr>
                  <a:tr h="448079"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RBC</a:t>
                          </a:r>
                          <a:r>
                            <a:rPr lang="en-GB" sz="1800" b="1" kern="100" baseline="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 Model</a:t>
                          </a:r>
                          <a:endParaRPr lang="en-GB" sz="1800" b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 rotWithShape="0">
                          <a:blip r:embed="rId3"/>
                          <a:stretch>
                            <a:fillRect l="-40506" t="-120548" r="-223734" b="-6356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0.32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48079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0506" t="-217568" r="-223734" b="-527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48079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40506" t="-317568" r="-223734" b="-427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79.1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0.31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24.5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103.6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87.5</a:t>
                          </a: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rowSpan="4"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</a:p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l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0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82.0</a:t>
                          </a:r>
                          <a:endParaRPr lang="en-GB" sz="1800" b="0" i="0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40506" t="-506579" r="-223734" b="-21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78.0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40506" t="-598701" r="-223734" b="-1129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78.0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  <a:tr h="464288">
                    <a:tc vMerge="1"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0" i="1" kern="10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40506" t="-707895" r="-223734" b="-14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just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i="1" kern="100" noProof="0" dirty="0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78.7</a:t>
                          </a:r>
                          <a:endParaRPr lang="en-GB" sz="1800" b="0" i="1" kern="100" noProof="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2"/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/>
              <p:cNvSpPr txBox="1"/>
              <p:nvPr/>
            </p:nvSpPr>
            <p:spPr>
              <a:xfrm>
                <a:off x="9563100" y="1431513"/>
                <a:ext cx="199449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1" i="1" kern="10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𝒂</m:t>
                    </m:r>
                    <m:r>
                      <a:rPr lang="en-GB" b="1" i="1" kern="10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safety level (probability not to default)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feld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3100" y="1431513"/>
                <a:ext cx="1994490" cy="923330"/>
              </a:xfrm>
              <a:prstGeom prst="rect">
                <a:avLst/>
              </a:prstGeom>
              <a:blipFill rotWithShape="0">
                <a:blip r:embed="rId4"/>
                <a:stretch>
                  <a:fillRect l="-2752" t="-3974" r="-2752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hteck 5"/>
          <p:cNvSpPr/>
          <p:nvPr/>
        </p:nvSpPr>
        <p:spPr>
          <a:xfrm>
            <a:off x="999467" y="5468697"/>
            <a:ext cx="10558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Safety level of 87.5 is rather low</a:t>
            </a:r>
          </a:p>
        </p:txBody>
      </p:sp>
    </p:spTree>
    <p:extLst>
      <p:ext uri="{BB962C8B-B14F-4D97-AF65-F5344CB8AC3E}">
        <p14:creationId xmlns:p14="http://schemas.microsoft.com/office/powerpoint/2010/main" val="2598243622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/>
        </p:nvSpPr>
        <p:spPr bwMode="auto">
          <a:xfrm>
            <a:off x="1838288" y="2841496"/>
            <a:ext cx="3017882" cy="255511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CY: Premium risk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Cyber Risk and </a:t>
            </a:r>
            <a:r>
              <a:rPr lang="en-GB" dirty="0" smtClean="0"/>
              <a:t>Swiss Solvency Test </a:t>
            </a:r>
            <a:r>
              <a:rPr lang="en-GB" dirty="0"/>
              <a:t>(Underwriting)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Abgerundetes Rechteck 3"/>
              <p:cNvSpPr/>
              <p:nvPr/>
            </p:nvSpPr>
            <p:spPr bwMode="auto">
              <a:xfrm>
                <a:off x="2077519" y="1749885"/>
                <a:ext cx="2470009" cy="414432"/>
              </a:xfrm>
              <a:prstGeom prst="round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Reserves</a:t>
                </a:r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kern="10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  <m:sub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  <m:sup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" name="Abgerundetes Rechteck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7519" y="1749885"/>
                <a:ext cx="2470009" cy="414432"/>
              </a:xfrm>
              <a:prstGeom prst="roundRect">
                <a:avLst/>
              </a:prstGeom>
              <a:blipFill rotWithShape="0">
                <a:blip r:embed="rId3"/>
                <a:stretch>
                  <a:fillRect l="-983" b="-18571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Abgerundetes Rechteck 5"/>
              <p:cNvSpPr/>
              <p:nvPr/>
            </p:nvSpPr>
            <p:spPr bwMode="auto">
              <a:xfrm>
                <a:off x="2077519" y="3491332"/>
                <a:ext cx="2470009" cy="386840"/>
              </a:xfrm>
              <a:prstGeom prst="round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Normal</a:t>
                </a:r>
                <a:r>
                  <a:rPr kumimoji="0" lang="en-GB" b="0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losses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kern="10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  <m:sub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sub>
                    </m:sSub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kern="1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sub>
                      <m:sup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" name="Abgerundetes Rechtec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77519" y="3491332"/>
                <a:ext cx="2470009" cy="386840"/>
              </a:xfrm>
              <a:prstGeom prst="roundRect">
                <a:avLst/>
              </a:prstGeom>
              <a:blipFill rotWithShape="0">
                <a:blip r:embed="rId4"/>
                <a:stretch>
                  <a:fillRect l="-1229" r="-5160" b="-2769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bgerundetes Rechteck 6"/>
          <p:cNvSpPr/>
          <p:nvPr/>
        </p:nvSpPr>
        <p:spPr bwMode="auto">
          <a:xfrm>
            <a:off x="2077519" y="4487769"/>
            <a:ext cx="2470009" cy="685561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Extreme Losses </a:t>
            </a:r>
            <a:b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(comp. Pareto)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Abgerundetes Rechteck 7"/>
              <p:cNvSpPr/>
              <p:nvPr/>
            </p:nvSpPr>
            <p:spPr bwMode="auto">
              <a:xfrm>
                <a:off x="5402923" y="2627313"/>
                <a:ext cx="2583415" cy="428367"/>
              </a:xfrm>
              <a:prstGeom prst="roundRect">
                <a:avLst/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GB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LogN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kern="10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  <m:sub>
                        <m:r>
                          <a:rPr lang="en-GB" b="1" i="1" kern="10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</m:sSub>
                    <m:r>
                      <a:rPr lang="en-GB" b="1" i="1" kern="100" smtClean="0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GB" b="1" i="1" kern="100">
                            <a:latin typeface="Cambria Math" panose="02040503050406030204" pitchFamily="18" charset="0"/>
                            <a:ea typeface="SimSun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𝝁</m:t>
                        </m:r>
                      </m:e>
                      <m:sub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𝑹</m:t>
                        </m:r>
                      </m:sub>
                      <m:sup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  <m:r>
                      <a:rPr lang="en-GB" b="1" i="1" kern="10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Sup>
                      <m:sSubSupPr>
                        <m:ctrlP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𝝈</m:t>
                        </m:r>
                      </m:e>
                      <m:sub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sub>
                      <m:sup>
                        <m:r>
                          <a:rPr lang="en-GB" b="1" i="1" kern="10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kumimoji="0" lang="en-GB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Abgerundetes Rechtec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2923" y="2627313"/>
                <a:ext cx="2583415" cy="428367"/>
              </a:xfrm>
              <a:prstGeom prst="roundRect">
                <a:avLst/>
              </a:prstGeom>
              <a:blipFill rotWithShape="0">
                <a:blip r:embed="rId5"/>
                <a:stretch>
                  <a:fillRect l="-939" r="-5634" b="-15278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bgerundetes Rechteck 9"/>
          <p:cNvSpPr/>
          <p:nvPr/>
        </p:nvSpPr>
        <p:spPr bwMode="auto">
          <a:xfrm>
            <a:off x="7468234" y="3977526"/>
            <a:ext cx="1449275" cy="398482"/>
          </a:xfrm>
          <a:prstGeom prst="round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Convolution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Gerader Verbinder 11"/>
          <p:cNvCxnSpPr>
            <a:stCxn id="4" idx="3"/>
            <a:endCxn id="8" idx="1"/>
          </p:cNvCxnSpPr>
          <p:nvPr/>
        </p:nvCxnSpPr>
        <p:spPr bwMode="auto">
          <a:xfrm>
            <a:off x="4547528" y="1957101"/>
            <a:ext cx="855395" cy="88439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3" name="Gerader Verbinder 12"/>
          <p:cNvCxnSpPr>
            <a:stCxn id="6" idx="3"/>
            <a:endCxn id="8" idx="1"/>
          </p:cNvCxnSpPr>
          <p:nvPr/>
        </p:nvCxnSpPr>
        <p:spPr bwMode="auto">
          <a:xfrm flipV="1">
            <a:off x="4547528" y="2841497"/>
            <a:ext cx="855395" cy="8432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1" name="Gerader Verbinder 30"/>
          <p:cNvCxnSpPr>
            <a:stCxn id="7" idx="3"/>
            <a:endCxn id="10" idx="2"/>
          </p:cNvCxnSpPr>
          <p:nvPr/>
        </p:nvCxnSpPr>
        <p:spPr bwMode="auto">
          <a:xfrm flipV="1">
            <a:off x="4547528" y="4376008"/>
            <a:ext cx="3645344" cy="454542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38" name="Gerader Verbinder 37"/>
          <p:cNvCxnSpPr>
            <a:stCxn id="8" idx="3"/>
            <a:endCxn id="10" idx="0"/>
          </p:cNvCxnSpPr>
          <p:nvPr/>
        </p:nvCxnSpPr>
        <p:spPr bwMode="auto">
          <a:xfrm>
            <a:off x="7986338" y="2841497"/>
            <a:ext cx="206534" cy="1136029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43" name="Abgerundetes Rechteck 42"/>
          <p:cNvSpPr/>
          <p:nvPr/>
        </p:nvSpPr>
        <p:spPr bwMode="auto">
          <a:xfrm>
            <a:off x="9463322" y="3958889"/>
            <a:ext cx="1199559" cy="435756"/>
          </a:xfrm>
          <a:prstGeom prst="roundRect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Total Loss</a:t>
            </a:r>
            <a:endPara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Gerader Verbinder 43"/>
          <p:cNvCxnSpPr>
            <a:stCxn id="10" idx="3"/>
            <a:endCxn id="43" idx="1"/>
          </p:cNvCxnSpPr>
          <p:nvPr/>
        </p:nvCxnSpPr>
        <p:spPr bwMode="auto">
          <a:xfrm>
            <a:off x="8917509" y="4176767"/>
            <a:ext cx="545813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07391888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/>
          <p:cNvPicPr/>
          <p:nvPr/>
        </p:nvPicPr>
        <p:blipFill>
          <a:blip r:embed="rId2"/>
          <a:stretch>
            <a:fillRect/>
          </a:stretch>
        </p:blipFill>
        <p:spPr>
          <a:xfrm>
            <a:off x="2310840" y="1611755"/>
            <a:ext cx="6705570" cy="398097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Cyber Risk and Swiss Solvency Test (Underwriting)</a:t>
            </a:r>
          </a:p>
        </p:txBody>
      </p:sp>
    </p:spTree>
    <p:extLst>
      <p:ext uri="{BB962C8B-B14F-4D97-AF65-F5344CB8AC3E}">
        <p14:creationId xmlns:p14="http://schemas.microsoft.com/office/powerpoint/2010/main" val="317990969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Cyber Risk and Swiss Solvency Test (Underwriting)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481692"/>
                  </p:ext>
                </p:extLst>
              </p:nvPr>
            </p:nvGraphicFramePr>
            <p:xfrm>
              <a:off x="2780190" y="2230491"/>
              <a:ext cx="6486676" cy="246138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96239"/>
                    <a:gridCol w="1582103"/>
                    <a:gridCol w="1076652"/>
                    <a:gridCol w="1077515"/>
                    <a:gridCol w="1076652"/>
                    <a:gridCol w="1077515"/>
                  </a:tblGrid>
                  <a:tr h="387574"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dirty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180975" indent="84138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𝑬</m:t>
                                </m:r>
                                <m:r>
                                  <a:rPr lang="en-GB" sz="1800" b="1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𝒖</m:t>
                                    </m:r>
                                  </m:sub>
                                </m:sSub>
                                <m:r>
                                  <a:rPr lang="en-GB" sz="1800" b="1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180975" indent="276225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𝜹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𝒖</m:t>
                                    </m:r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sub>
                                  <m:sup/>
                                </m:sSubSup>
                              </m:oMath>
                            </m:oMathPara>
                          </a14:m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85725" indent="371475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𝑬𝑺</m:t>
                                    </m:r>
                                  </m:e>
                                  <m:sub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.</m:t>
                                    </m:r>
                                    <m:r>
                                      <a:rPr lang="en-GB" sz="1800" b="1" i="1" kern="10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SimSun" panose="02010600030101010101" pitchFamily="2" charset="-122"/>
                                        <a:cs typeface="Times New Roman" panose="02020603050405020304" pitchFamily="18" charset="0"/>
                                      </a:rPr>
                                      <m:t>𝟗𝟗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85725" indent="371475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b="1" i="1" kern="10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Times New Roman" panose="02020603050405020304" pitchFamily="18" charset="0"/>
                                  </a:rPr>
                                  <m:t>𝑺𝑪𝑹</m:t>
                                </m:r>
                              </m:oMath>
                            </m:oMathPara>
                          </a14:m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</a:tr>
                  <a:tr h="39470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SST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38.2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20.8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115.1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76.9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470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CH" sz="1800" i="1" kern="100" dirty="0" err="1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i="1" kern="100" dirty="0" smtClean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45.7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225.1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161.8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470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=0.1)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363.4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9470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=0.2)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483.0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9470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NB</a:t>
                          </a:r>
                          <a:r>
                            <a:rPr lang="de-CH" sz="1800" i="1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de-CH" sz="1800" i="1" kern="10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oMath>
                          </a14:m>
                          <a:r>
                            <a:rPr lang="de-CH" sz="1800" i="1" kern="10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=</a:t>
                          </a:r>
                          <a:r>
                            <a:rPr lang="de-CH" sz="1800" i="1" kern="100" baseline="0" dirty="0" smtClean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0.3)</a:t>
                          </a:r>
                          <a:endParaRPr lang="en-GB" sz="1800" i="1" kern="100" dirty="0"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590.9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39481692"/>
                  </p:ext>
                </p:extLst>
              </p:nvPr>
            </p:nvGraphicFramePr>
            <p:xfrm>
              <a:off x="2780190" y="2230491"/>
              <a:ext cx="6486676" cy="2444607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596239"/>
                    <a:gridCol w="1582103"/>
                    <a:gridCol w="1076652"/>
                    <a:gridCol w="1077515"/>
                    <a:gridCol w="1076652"/>
                    <a:gridCol w="1077515"/>
                  </a:tblGrid>
                  <a:tr h="403987"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dirty="0"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1800" dirty="0">
                            <a:effectLst/>
                            <a:latin typeface="Arial" panose="020B0604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457200"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endParaRPr lang="en-GB" sz="1800" b="1" i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3409" t="-4545" r="-303409" b="-5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01695" t="-4545" r="-201695" b="-5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401695" t="-4545" r="-101695" b="-5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501695" t="-4545" r="-1695" b="-533333"/>
                          </a:stretch>
                        </a:blipFill>
                      </a:tcPr>
                    </a:tc>
                  </a:tr>
                  <a:tr h="411480">
                    <a:tc>
                      <a:txBody>
                        <a:bodyPr/>
                        <a:lstStyle/>
                        <a:p>
                          <a:pPr algn="l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SST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38.2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20.8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115.1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76.9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394700"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Empirical</a:t>
                          </a:r>
                        </a:p>
                      </a:txBody>
                      <a:tcPr marL="68580" marR="68580" marT="0" marB="0" vert="vert27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CH" sz="1800" i="1" kern="100" dirty="0" err="1" smtClean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Poisson</a:t>
                          </a:r>
                          <a:endParaRPr lang="en-GB" sz="1800" i="1" kern="100" dirty="0" smtClean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63.3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45.7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225.1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161.8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</a:tr>
                  <a:tr h="41148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37692" t="-297059" r="-273077" b="-222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363.4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1148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37692" t="-402985" r="-273077" b="-1253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483.0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411480">
                    <a:tc vMerge="1"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600" b="1" kern="100" dirty="0">
                            <a:solidFill>
                              <a:schemeClr val="tx1"/>
                            </a:solidFill>
                            <a:effectLst/>
                            <a:latin typeface="Palatino Linotype" panose="0204050205050503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2"/>
                          <a:stretch>
                            <a:fillRect l="-37692" t="-495588" r="-273077" b="-235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GB" sz="1800" b="1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SimSun" panose="02010600030101010101" pitchFamily="2" charset="-122"/>
                              <a:cs typeface="Arial" panose="020B0604020202020204" pitchFamily="34" charset="0"/>
                            </a:rPr>
                            <a:t>590.9</a:t>
                          </a: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  <a:spcBef>
                              <a:spcPts val="600"/>
                            </a:spcBef>
                            <a:spcAft>
                              <a:spcPts val="0"/>
                            </a:spcAft>
                          </a:pPr>
                          <a:endParaRPr lang="en-GB" sz="1800" b="1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SimSun" panose="02010600030101010101" pitchFamily="2" charset="-122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076110963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 &amp; Extensions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de-CH" sz="18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Possible extensions:</a:t>
            </a:r>
            <a:endParaRPr lang="en-GB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Severity </a:t>
            </a:r>
            <a:r>
              <a:rPr lang="en-GB" sz="1800" dirty="0"/>
              <a:t>distribution: </a:t>
            </a:r>
            <a:r>
              <a:rPr lang="en-GB" sz="1800" dirty="0" smtClean="0"/>
              <a:t>Other coverage limits, correlated</a:t>
            </a:r>
            <a:r>
              <a:rPr lang="en-GB" sz="1800" dirty="0"/>
              <a:t>, </a:t>
            </a:r>
            <a:r>
              <a:rPr lang="en-GB" sz="1800" dirty="0" smtClean="0"/>
              <a:t>smoothing </a:t>
            </a:r>
            <a:r>
              <a:rPr lang="en-GB" sz="1800" dirty="0"/>
              <a:t>or approximation </a:t>
            </a:r>
            <a:r>
              <a:rPr lang="en-GB" sz="1800" dirty="0" smtClean="0"/>
              <a:t>techniques</a:t>
            </a:r>
            <a:endParaRPr lang="en-GB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Correlation between </a:t>
            </a:r>
            <a:r>
              <a:rPr lang="en-GB" sz="1800" dirty="0"/>
              <a:t>f</a:t>
            </a:r>
            <a:r>
              <a:rPr lang="en-GB" sz="1800" dirty="0" smtClean="0"/>
              <a:t>requency &amp; severity distributions, non linear dependencies</a:t>
            </a:r>
            <a:endParaRPr lang="en-GB" sz="1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Other portfolio size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1800" dirty="0" smtClean="0"/>
              <a:t>Other data sets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588" y="838200"/>
            <a:ext cx="8805630" cy="328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05537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 and Discussion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838200" y="2959100"/>
            <a:ext cx="10683875" cy="56027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 smtClean="0"/>
              <a:t>Thanks a lot for your attention and feedback!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377206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VW">
  <a:themeElements>
    <a:clrScheme name="">
      <a:dk1>
        <a:srgbClr val="000000"/>
      </a:dk1>
      <a:lt1>
        <a:srgbClr val="FFFFFF"/>
      </a:lt1>
      <a:dk2>
        <a:srgbClr val="115C2E"/>
      </a:dk2>
      <a:lt2>
        <a:srgbClr val="1C964A"/>
      </a:lt2>
      <a:accent1>
        <a:srgbClr val="115C2E"/>
      </a:accent1>
      <a:accent2>
        <a:srgbClr val="20AA55"/>
      </a:accent2>
      <a:accent3>
        <a:srgbClr val="FFFFFF"/>
      </a:accent3>
      <a:accent4>
        <a:srgbClr val="000000"/>
      </a:accent4>
      <a:accent5>
        <a:srgbClr val="AAB5AD"/>
      </a:accent5>
      <a:accent6>
        <a:srgbClr val="1C9A4C"/>
      </a:accent6>
      <a:hlink>
        <a:srgbClr val="6EE49B"/>
      </a:hlink>
      <a:folHlink>
        <a:srgbClr val="EAEAEA"/>
      </a:folHlink>
    </a:clrScheme>
    <a:fontScheme name="IVW">
      <a:majorFont>
        <a:latin typeface="Gill Alt One MT"/>
        <a:ea typeface=""/>
        <a:cs typeface=""/>
      </a:majorFont>
      <a:minorFont>
        <a:latin typeface="Gill Alt One M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Alt One MT" pitchFamily="5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Alt One MT" pitchFamily="50" charset="0"/>
          </a:defRPr>
        </a:defPPr>
      </a:lstStyle>
    </a:lnDef>
  </a:objectDefaults>
  <a:extraClrSchemeLst>
    <a:extraClrScheme>
      <a:clrScheme name="IVW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813</Words>
  <Application>Microsoft Office PowerPoint</Application>
  <PresentationFormat>Breitbild</PresentationFormat>
  <Paragraphs>268</Paragraphs>
  <Slides>15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4" baseType="lpstr">
      <vt:lpstr>SimSun</vt:lpstr>
      <vt:lpstr>Arial</vt:lpstr>
      <vt:lpstr>Calibri</vt:lpstr>
      <vt:lpstr>Calibri Light</vt:lpstr>
      <vt:lpstr>Cambria Math</vt:lpstr>
      <vt:lpstr>Gill Alt One MT</vt:lpstr>
      <vt:lpstr>Times New Roman</vt:lpstr>
      <vt:lpstr>Wingdings</vt:lpstr>
      <vt:lpstr>IVW</vt:lpstr>
      <vt:lpstr>PowerPoint-Präsentation</vt:lpstr>
      <vt:lpstr>Content</vt:lpstr>
      <vt:lpstr>Cyber Risk and Insurance</vt:lpstr>
      <vt:lpstr>Methodology</vt:lpstr>
      <vt:lpstr>Methodology</vt:lpstr>
      <vt:lpstr>Solvency II and Cyber Risk</vt:lpstr>
      <vt:lpstr>Solvency II and Cyber Risk (Underwriting)</vt:lpstr>
      <vt:lpstr>Solvency II and Cyber Risk (Underwriting)</vt:lpstr>
      <vt:lpstr>Cyber Risk and US Risk Based Capital (Underwriting)</vt:lpstr>
      <vt:lpstr>Cyber Risk and US Risk Based Capital (Underwriting)</vt:lpstr>
      <vt:lpstr>Cyber Risk and Swiss Solvency Test (Underwriting)</vt:lpstr>
      <vt:lpstr>Cyber Risk and Swiss Solvency Test (Underwriting)</vt:lpstr>
      <vt:lpstr>Cyber Risk and Swiss Solvency Test (Underwriting)</vt:lpstr>
      <vt:lpstr>Conclusion &amp; Extensions</vt:lpstr>
      <vt:lpstr>Questions and Discussion</vt:lpstr>
    </vt:vector>
  </TitlesOfParts>
  <Company>Universität St. Gallen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Philipp Schaper</dc:creator>
  <cp:lastModifiedBy>Werner Schnell</cp:lastModifiedBy>
  <cp:revision>208</cp:revision>
  <cp:lastPrinted>2016-05-26T09:21:04Z</cp:lastPrinted>
  <dcterms:created xsi:type="dcterms:W3CDTF">2015-11-24T08:38:59Z</dcterms:created>
  <dcterms:modified xsi:type="dcterms:W3CDTF">2016-08-10T11:40:59Z</dcterms:modified>
</cp:coreProperties>
</file>