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customXml/itemProps1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2"/>
  </p:sldMasterIdLst>
  <p:notesMasterIdLst>
    <p:notesMasterId r:id="rId24"/>
  </p:notesMasterIdLst>
  <p:handoutMasterIdLst>
    <p:handoutMasterId r:id="rId25"/>
  </p:handoutMasterIdLst>
  <p:sldIdLst>
    <p:sldId id="260" r:id="rId13"/>
    <p:sldId id="263" r:id="rId14"/>
    <p:sldId id="273" r:id="rId15"/>
    <p:sldId id="274" r:id="rId16"/>
    <p:sldId id="281" r:id="rId17"/>
    <p:sldId id="284" r:id="rId18"/>
    <p:sldId id="272" r:id="rId19"/>
    <p:sldId id="277" r:id="rId20"/>
    <p:sldId id="279" r:id="rId21"/>
    <p:sldId id="285" r:id="rId22"/>
    <p:sldId id="271" r:id="rId23"/>
  </p:sldIdLst>
  <p:sldSz cx="9144000" cy="5143500" type="screen16x9"/>
  <p:notesSz cx="6858000" cy="9144000"/>
  <p:defaultTextStyle>
    <a:defPPr>
      <a:defRPr lang="de-DE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43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1C3D"/>
    <a:srgbClr val="F46A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8B8E317-65D2-4847-994C-2EB31CD45AFB}" v="250" dt="2024-04-16T13:17:40.248"/>
  </p1510:revLst>
</p1510:revInfo>
</file>

<file path=ppt/tableStyles.xml><?xml version="1.0" encoding="utf-8"?>
<a:tblStyleLst xmlns:a="http://schemas.openxmlformats.org/drawingml/2006/main" def="{0E3FDE45-AF77-4B5C-9715-49D594BDF05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54" y="82"/>
      </p:cViewPr>
      <p:guideLst>
        <p:guide orient="horz" pos="164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8.xml"/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9.xml"/><Relationship Id="rId7" Type="http://schemas.openxmlformats.org/officeDocument/2006/relationships/customXml" Target="../customXml/item7.xml"/><Relationship Id="rId12" Type="http://schemas.openxmlformats.org/officeDocument/2006/relationships/slideMaster" Target="slideMasters/slideMaster1.xml"/><Relationship Id="rId17" Type="http://schemas.openxmlformats.org/officeDocument/2006/relationships/slide" Target="slides/slide5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customXml" Target="../customXml/item11.xml"/><Relationship Id="rId24" Type="http://schemas.openxmlformats.org/officeDocument/2006/relationships/notesMaster" Target="notesMasters/notesMaster1.xml"/><Relationship Id="rId5" Type="http://schemas.openxmlformats.org/officeDocument/2006/relationships/customXml" Target="../customXml/item5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theme" Target="theme/theme1.xml"/><Relationship Id="rId10" Type="http://schemas.openxmlformats.org/officeDocument/2006/relationships/customXml" Target="../customXml/item10.xml"/><Relationship Id="rId19" Type="http://schemas.openxmlformats.org/officeDocument/2006/relationships/slide" Target="slides/slide7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F45CE27-0FC1-4345-A9D1-813E9F3C96B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4FAFF02-ADA2-494F-92F2-18E0CD47E82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F4C96F-5C6D-48ED-8D42-B768302B23AD}" type="datetimeFigureOut">
              <a:rPr lang="de-CH" smtClean="0"/>
              <a:t>16.04.2024</a:t>
            </a:fld>
            <a:endParaRPr lang="de-CH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D7311C-885A-4219-9687-E8E9C81D348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755352-F100-4DC1-827B-1EFA0F247A0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76BEFE-BF9F-47C0-9B2B-37E6860B00C1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2454366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6D3A44-FA09-4C0A-99A6-1BA009890161}" type="datetimeFigureOut">
              <a:rPr lang="de-CH" smtClean="0"/>
              <a:t>12.04.2024</a:t>
            </a:fld>
            <a:endParaRPr lang="de-C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EFE3F1-1C0D-4780-BCDC-4F7033F6C9E1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872188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EFE3F1-1C0D-4780-BCDC-4F7033F6C9E1}" type="slidenum">
              <a:rPr lang="de-CH" smtClean="0"/>
              <a:t>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324826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CH" sz="1800">
              <a:effectLst/>
              <a:latin typeface="Palatino Linotype" panose="02040502050505030304" pitchFamily="18" charset="0"/>
              <a:ea typeface="Palatino Linotype" panose="0204050205050503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EFE3F1-1C0D-4780-BCDC-4F7033F6C9E1}" type="slidenum">
              <a:rPr lang="de-CH" smtClean="0"/>
              <a:t>9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6152703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Slid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picture containing skating, building, ramp, board&#10;&#10;Description automatically generated">
            <a:extLst>
              <a:ext uri="{FF2B5EF4-FFF2-40B4-BE49-F238E27FC236}">
                <a16:creationId xmlns:a16="http://schemas.microsoft.com/office/drawing/2014/main" id="{9F7E1813-5682-4AAE-8DC8-5A613DE12B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9" r="7910" b="19850"/>
          <a:stretch/>
        </p:blipFill>
        <p:spPr>
          <a:xfrm>
            <a:off x="0" y="0"/>
            <a:ext cx="9136420" cy="5143500"/>
          </a:xfrm>
          <a:prstGeom prst="rect">
            <a:avLst/>
          </a:pr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43D7A234-EBF8-4A9A-ACFF-4329BD747ADC}"/>
              </a:ext>
            </a:extLst>
          </p:cNvPr>
          <p:cNvSpPr>
            <a:spLocks noChangeAspect="1"/>
          </p:cNvSpPr>
          <p:nvPr userDrawn="1"/>
        </p:nvSpPr>
        <p:spPr>
          <a:xfrm>
            <a:off x="4575791" y="3166310"/>
            <a:ext cx="4568210" cy="5009983"/>
          </a:xfrm>
          <a:custGeom>
            <a:avLst/>
            <a:gdLst>
              <a:gd name="connsiteX0" fmla="*/ 0 w 3106057"/>
              <a:gd name="connsiteY0" fmla="*/ 711200 h 3403600"/>
              <a:gd name="connsiteX1" fmla="*/ 3106057 w 3106057"/>
              <a:gd name="connsiteY1" fmla="*/ 0 h 3403600"/>
              <a:gd name="connsiteX2" fmla="*/ 3106057 w 3106057"/>
              <a:gd name="connsiteY2" fmla="*/ 3403600 h 3403600"/>
              <a:gd name="connsiteX3" fmla="*/ 449943 w 3106057"/>
              <a:gd name="connsiteY3" fmla="*/ 3222171 h 3403600"/>
              <a:gd name="connsiteX4" fmla="*/ 0 w 3106057"/>
              <a:gd name="connsiteY4" fmla="*/ 711200 h 340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06057" h="3403600">
                <a:moveTo>
                  <a:pt x="0" y="711200"/>
                </a:moveTo>
                <a:lnTo>
                  <a:pt x="3106057" y="0"/>
                </a:lnTo>
                <a:lnTo>
                  <a:pt x="3106057" y="3403600"/>
                </a:lnTo>
                <a:lnTo>
                  <a:pt x="449943" y="3222171"/>
                </a:lnTo>
                <a:lnTo>
                  <a:pt x="0" y="7112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9B6FC2A-29C4-4742-B32D-604659C0CB22}"/>
              </a:ext>
            </a:extLst>
          </p:cNvPr>
          <p:cNvSpPr txBox="1"/>
          <p:nvPr userDrawn="1"/>
        </p:nvSpPr>
        <p:spPr>
          <a:xfrm>
            <a:off x="6789318" y="4613375"/>
            <a:ext cx="1995907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CH" sz="1000">
                <a:solidFill>
                  <a:schemeClr val="bg2"/>
                </a:solidFill>
              </a:rPr>
              <a:t>From </a:t>
            </a:r>
            <a:r>
              <a:rPr lang="de-CH" sz="1000" err="1">
                <a:solidFill>
                  <a:schemeClr val="bg2"/>
                </a:solidFill>
              </a:rPr>
              <a:t>insight</a:t>
            </a:r>
            <a:r>
              <a:rPr lang="de-CH" sz="1000">
                <a:solidFill>
                  <a:schemeClr val="bg2"/>
                </a:solidFill>
              </a:rPr>
              <a:t> </a:t>
            </a:r>
            <a:r>
              <a:rPr lang="de-CH" sz="1000" err="1">
                <a:solidFill>
                  <a:schemeClr val="bg2"/>
                </a:solidFill>
              </a:rPr>
              <a:t>to</a:t>
            </a:r>
            <a:r>
              <a:rPr lang="de-CH" sz="1000">
                <a:solidFill>
                  <a:schemeClr val="bg2"/>
                </a:solidFill>
              </a:rPr>
              <a:t> </a:t>
            </a:r>
            <a:r>
              <a:rPr lang="de-CH" sz="1000" err="1">
                <a:solidFill>
                  <a:schemeClr val="bg2"/>
                </a:solidFill>
              </a:rPr>
              <a:t>impact</a:t>
            </a:r>
            <a:r>
              <a:rPr lang="de-CH" sz="1000">
                <a:solidFill>
                  <a:schemeClr val="bg2"/>
                </a:solidFill>
              </a:rPr>
              <a:t>.</a:t>
            </a:r>
          </a:p>
        </p:txBody>
      </p:sp>
      <p:pic>
        <p:nvPicPr>
          <p:cNvPr id="426678937" name="Rectangle 2" descr="{&quot;templafy&quot;:{&quot;id&quot;:&quot;de985e6f-ec6d-4fa4-9b27-3f11f5d8a9e7&quot;}}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173" y="313025"/>
            <a:ext cx="2088000" cy="450000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A891F29F-BED8-4555-9938-829D3AC332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015" y="1098178"/>
            <a:ext cx="7958210" cy="1792800"/>
          </a:xfrm>
        </p:spPr>
        <p:txBody>
          <a:bodyPr anchor="b"/>
          <a:lstStyle>
            <a:lvl1pPr>
              <a:lnSpc>
                <a:spcPts val="4200"/>
              </a:lnSpc>
              <a:defRPr sz="4000">
                <a:latin typeface="Gill Sans Nova Light" panose="020B0302020104020203" pitchFamily="34" charset="0"/>
              </a:defRPr>
            </a:lvl1pPr>
          </a:lstStyle>
          <a:p>
            <a:r>
              <a:rPr lang="de-CH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3654089-CB0E-4321-8557-8E0B4ACD847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1027" y="3123868"/>
            <a:ext cx="3650486" cy="1356057"/>
          </a:xfrm>
        </p:spPr>
        <p:txBody>
          <a:bodyPr>
            <a:normAutofit/>
          </a:bodyPr>
          <a:lstStyle>
            <a:lvl1pPr marL="0" indent="0">
              <a:spcAft>
                <a:spcPts val="0"/>
              </a:spcAft>
              <a:buFont typeface="Arial" panose="020B0604020202020204" pitchFamily="34" charset="0"/>
              <a:buNone/>
              <a:defRPr sz="1600"/>
            </a:lvl1pPr>
            <a:lvl2pPr marL="0" indent="0">
              <a:spcAft>
                <a:spcPts val="0"/>
              </a:spcAft>
              <a:buNone/>
              <a:defRPr sz="1600"/>
            </a:lvl2pPr>
            <a:lvl3pPr marL="0" indent="0">
              <a:spcAft>
                <a:spcPts val="0"/>
              </a:spcAft>
              <a:buNone/>
              <a:defRPr sz="1600"/>
            </a:lvl3pPr>
            <a:lvl4pPr marL="0" indent="0">
              <a:spcAft>
                <a:spcPts val="0"/>
              </a:spcAft>
              <a:buNone/>
              <a:defRPr sz="1600"/>
            </a:lvl4pPr>
            <a:lvl5pPr marL="0" indent="0">
              <a:spcAft>
                <a:spcPts val="0"/>
              </a:spcAft>
              <a:buNone/>
              <a:defRPr sz="1600"/>
            </a:lvl5pPr>
          </a:lstStyle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057651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Bilder mit Le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FFEC9FF2-0829-44EA-809D-F5C42173624F}"/>
              </a:ext>
            </a:extLst>
          </p:cNvPr>
          <p:cNvSpPr>
            <a:spLocks noChangeAspect="1"/>
          </p:cNvSpPr>
          <p:nvPr userDrawn="1"/>
        </p:nvSpPr>
        <p:spPr>
          <a:xfrm>
            <a:off x="8570473" y="4701166"/>
            <a:ext cx="213389" cy="233831"/>
          </a:xfrm>
          <a:custGeom>
            <a:avLst/>
            <a:gdLst>
              <a:gd name="connsiteX0" fmla="*/ 0 w 3106057"/>
              <a:gd name="connsiteY0" fmla="*/ 711200 h 3403600"/>
              <a:gd name="connsiteX1" fmla="*/ 3106057 w 3106057"/>
              <a:gd name="connsiteY1" fmla="*/ 0 h 3403600"/>
              <a:gd name="connsiteX2" fmla="*/ 3106057 w 3106057"/>
              <a:gd name="connsiteY2" fmla="*/ 3403600 h 3403600"/>
              <a:gd name="connsiteX3" fmla="*/ 449943 w 3106057"/>
              <a:gd name="connsiteY3" fmla="*/ 3222171 h 3403600"/>
              <a:gd name="connsiteX4" fmla="*/ 0 w 3106057"/>
              <a:gd name="connsiteY4" fmla="*/ 711200 h 340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06057" h="3403600">
                <a:moveTo>
                  <a:pt x="0" y="711200"/>
                </a:moveTo>
                <a:lnTo>
                  <a:pt x="3106057" y="0"/>
                </a:lnTo>
                <a:lnTo>
                  <a:pt x="3106057" y="3403600"/>
                </a:lnTo>
                <a:lnTo>
                  <a:pt x="449943" y="3222171"/>
                </a:lnTo>
                <a:lnTo>
                  <a:pt x="0" y="7112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D794AC-1E69-4E4D-9E6D-26F34827B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9FC98-AF75-4A00-A03C-DF9FEBF6BCB9}" type="slidenum">
              <a:rPr lang="de-CH" smtClean="0"/>
              <a:t>‹Nr.›</a:t>
            </a:fld>
            <a:endParaRPr lang="de-CH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46547A73-96B4-4B49-A320-28015EA72F8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4571999" cy="3887599"/>
          </a:xfrm>
        </p:spPr>
        <p:txBody>
          <a:bodyPr/>
          <a:lstStyle/>
          <a:p>
            <a:r>
              <a:rPr lang="de-CH"/>
              <a:t>Click icon to add picture</a:t>
            </a:r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43F6FA5C-D25E-4346-815E-CF6B33F724A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572000" y="0"/>
            <a:ext cx="4572000" cy="3887599"/>
          </a:xfrm>
        </p:spPr>
        <p:txBody>
          <a:bodyPr/>
          <a:lstStyle/>
          <a:p>
            <a:r>
              <a:rPr lang="de-CH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9FAD45-6EEE-4522-8CA6-5189DCDD487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58775" y="3989388"/>
            <a:ext cx="4122738" cy="490537"/>
          </a:xfrm>
        </p:spPr>
        <p:txBody>
          <a:bodyPr anchor="b"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0" indent="0">
              <a:buNone/>
              <a:defRPr sz="1400"/>
            </a:lvl2pPr>
            <a:lvl3pPr marL="0" indent="0">
              <a:buNone/>
              <a:defRPr sz="1400"/>
            </a:lvl3pPr>
            <a:lvl4pPr marL="0" indent="0">
              <a:buNone/>
              <a:defRPr sz="1400"/>
            </a:lvl4pPr>
            <a:lvl5pPr marL="0" indent="0">
              <a:buFont typeface="Arial" panose="020B0604020202020204" pitchFamily="34" charset="0"/>
              <a:buNone/>
              <a:defRPr sz="1400"/>
            </a:lvl5pPr>
          </a:lstStyle>
          <a:p>
            <a:pPr lvl="0"/>
            <a:r>
              <a:rPr lang="de-CH"/>
              <a:t>Click to edit Master text styles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447F9A9E-BA08-4C8F-96E1-0E7C7D71B39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662487" y="3989387"/>
            <a:ext cx="4122738" cy="490537"/>
          </a:xfrm>
        </p:spPr>
        <p:txBody>
          <a:bodyPr anchor="b"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0" indent="0">
              <a:buNone/>
              <a:defRPr sz="1400"/>
            </a:lvl2pPr>
            <a:lvl3pPr marL="0" indent="0">
              <a:buNone/>
              <a:defRPr sz="1400"/>
            </a:lvl3pPr>
            <a:lvl4pPr marL="0" indent="0">
              <a:buNone/>
              <a:defRPr sz="1400"/>
            </a:lvl4pPr>
            <a:lvl5pPr marL="0" indent="0">
              <a:buFont typeface="Arial" panose="020B0604020202020204" pitchFamily="34" charset="0"/>
              <a:buNone/>
              <a:defRPr sz="1400"/>
            </a:lvl5pPr>
          </a:lstStyle>
          <a:p>
            <a:pPr lvl="0"/>
            <a:r>
              <a:rPr lang="de-CH"/>
              <a:t>Click to edit Master text styles</a:t>
            </a:r>
          </a:p>
        </p:txBody>
      </p:sp>
      <p:sp>
        <p:nvSpPr>
          <p:cNvPr id="13" name="Rectangle 12" descr="{&quot;templafy&quot;:{&quot;id&quot;:&quot;624c5ff9-3e0f-433c-a68d-244f5017db70&quot;}}">
            <a:extLst>
              <a:ext uri="{FF2B5EF4-FFF2-40B4-BE49-F238E27FC236}">
                <a16:creationId xmlns:a16="http://schemas.microsoft.com/office/drawing/2014/main" id="{9387BB4B-AFF2-4440-B25E-89CDD9B79F05}"/>
              </a:ext>
            </a:extLst>
          </p:cNvPr>
          <p:cNvSpPr/>
          <p:nvPr userDrawn="1"/>
        </p:nvSpPr>
        <p:spPr>
          <a:xfrm>
            <a:off x="6804000" y="4770373"/>
            <a:ext cx="1177196" cy="1843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l"/>
            <a:r>
              <a:rPr lang="de-CH" sz="800">
                <a:solidFill>
                  <a:schemeClr val="tx1"/>
                </a:solidFill>
              </a:rPr>
              <a:t>11. April 2024</a:t>
            </a:r>
          </a:p>
        </p:txBody>
      </p:sp>
      <p:pic>
        <p:nvPicPr>
          <p:cNvPr id="1256337829" name="Rectangle 14" descr="{&quot;templafy&quot;:{&quot;id&quot;:&quot;a91ed710-95cb-4f1a-9e6d-2bf7d2218374&quot;}}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775" y="4668427"/>
            <a:ext cx="964800" cy="208800"/>
          </a:xfrm>
          <a:prstGeom prst="rect">
            <a:avLst/>
          </a:prstGeom>
        </p:spPr>
      </p:pic>
      <p:sp>
        <p:nvSpPr>
          <p:cNvPr id="14" name="Rectangle 13" descr="{&quot;templafy&quot;:{&quot;id&quot;:&quot;068cb56f-4f84-4d9a-962b-1ce98006b5c7&quot;}}">
            <a:extLst>
              <a:ext uri="{FF2B5EF4-FFF2-40B4-BE49-F238E27FC236}">
                <a16:creationId xmlns:a16="http://schemas.microsoft.com/office/drawing/2014/main" id="{EF755AF0-F63E-4747-9211-327C44DA029F}"/>
              </a:ext>
            </a:extLst>
          </p:cNvPr>
          <p:cNvSpPr/>
          <p:nvPr userDrawn="1"/>
        </p:nvSpPr>
        <p:spPr>
          <a:xfrm>
            <a:off x="2516261" y="4767263"/>
            <a:ext cx="3884539" cy="2254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l"/>
            <a:r>
              <a:rPr lang="de-CH" sz="800">
                <a:solidFill>
                  <a:schemeClr val="tx1"/>
                </a:solidFill>
              </a:rPr>
              <a:t>Generative AI as a Tool for Creating Qualitative Rubrics</a:t>
            </a:r>
          </a:p>
        </p:txBody>
      </p:sp>
      <p:sp>
        <p:nvSpPr>
          <p:cNvPr id="16" name="Rectangle 15" descr="{&quot;templafy&quot;:{&quot;id&quot;:&quot;bc19b608-789a-4da2-814d-0929201f7176&quot;}}" hidden="1">
            <a:extLst>
              <a:ext uri="{FF2B5EF4-FFF2-40B4-BE49-F238E27FC236}">
                <a16:creationId xmlns:a16="http://schemas.microsoft.com/office/drawing/2014/main" id="{97ACC166-7757-4B59-A180-1D797D03E7B1}"/>
              </a:ext>
            </a:extLst>
          </p:cNvPr>
          <p:cNvSpPr/>
          <p:nvPr userDrawn="1"/>
        </p:nvSpPr>
        <p:spPr>
          <a:xfrm>
            <a:off x="358775" y="4768290"/>
            <a:ext cx="2569063" cy="1885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l"/>
            <a:r>
              <a:rPr lang="de-CH" sz="800" u="none">
                <a:solidFill>
                  <a:schemeClr val="tx1"/>
                </a:solidFill>
              </a:rPr>
              <a:t>Universität St.Gallen (HSG)</a:t>
            </a:r>
          </a:p>
        </p:txBody>
      </p:sp>
    </p:spTree>
    <p:extLst>
      <p:ext uri="{BB962C8B-B14F-4D97-AF65-F5344CB8AC3E}">
        <p14:creationId xmlns:p14="http://schemas.microsoft.com/office/powerpoint/2010/main" val="20812013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BD8E670C-89F1-48DF-ADBA-904A263650AF}"/>
              </a:ext>
            </a:extLst>
          </p:cNvPr>
          <p:cNvSpPr>
            <a:spLocks noChangeAspect="1"/>
          </p:cNvSpPr>
          <p:nvPr userDrawn="1"/>
        </p:nvSpPr>
        <p:spPr>
          <a:xfrm>
            <a:off x="8570473" y="4701166"/>
            <a:ext cx="213389" cy="233831"/>
          </a:xfrm>
          <a:custGeom>
            <a:avLst/>
            <a:gdLst>
              <a:gd name="connsiteX0" fmla="*/ 0 w 3106057"/>
              <a:gd name="connsiteY0" fmla="*/ 711200 h 3403600"/>
              <a:gd name="connsiteX1" fmla="*/ 3106057 w 3106057"/>
              <a:gd name="connsiteY1" fmla="*/ 0 h 3403600"/>
              <a:gd name="connsiteX2" fmla="*/ 3106057 w 3106057"/>
              <a:gd name="connsiteY2" fmla="*/ 3403600 h 3403600"/>
              <a:gd name="connsiteX3" fmla="*/ 449943 w 3106057"/>
              <a:gd name="connsiteY3" fmla="*/ 3222171 h 3403600"/>
              <a:gd name="connsiteX4" fmla="*/ 0 w 3106057"/>
              <a:gd name="connsiteY4" fmla="*/ 711200 h 340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06057" h="3403600">
                <a:moveTo>
                  <a:pt x="0" y="711200"/>
                </a:moveTo>
                <a:lnTo>
                  <a:pt x="3106057" y="0"/>
                </a:lnTo>
                <a:lnTo>
                  <a:pt x="3106057" y="3403600"/>
                </a:lnTo>
                <a:lnTo>
                  <a:pt x="449943" y="3222171"/>
                </a:lnTo>
                <a:lnTo>
                  <a:pt x="0" y="7112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AFF4CC-30A2-4B7B-BA9D-1A66D4764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D39D30-BB72-44AA-B142-468FFB51D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9FC98-AF75-4A00-A03C-DF9FEBF6BCB9}" type="slidenum">
              <a:rPr lang="de-CH" smtClean="0"/>
              <a:t>‹Nr.›</a:t>
            </a:fld>
            <a:endParaRPr lang="de-CH"/>
          </a:p>
        </p:txBody>
      </p:sp>
      <p:sp>
        <p:nvSpPr>
          <p:cNvPr id="9" name="Rectangle 8" descr="{&quot;templafy&quot;:{&quot;id&quot;:&quot;ffd767ff-a84e-4ce3-9fcd-24fbd995297b&quot;}}">
            <a:extLst>
              <a:ext uri="{FF2B5EF4-FFF2-40B4-BE49-F238E27FC236}">
                <a16:creationId xmlns:a16="http://schemas.microsoft.com/office/drawing/2014/main" id="{137F4E36-F083-4FA0-9705-29ABDA1A5220}"/>
              </a:ext>
            </a:extLst>
          </p:cNvPr>
          <p:cNvSpPr/>
          <p:nvPr userDrawn="1"/>
        </p:nvSpPr>
        <p:spPr>
          <a:xfrm>
            <a:off x="6804000" y="4770373"/>
            <a:ext cx="1177196" cy="1843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l"/>
            <a:r>
              <a:rPr lang="de-CH" sz="800">
                <a:solidFill>
                  <a:schemeClr val="tx1"/>
                </a:solidFill>
              </a:rPr>
              <a:t>11. April 2024</a:t>
            </a:r>
          </a:p>
        </p:txBody>
      </p:sp>
      <p:pic>
        <p:nvPicPr>
          <p:cNvPr id="186292666" name="Rectangle 9" descr="{&quot;templafy&quot;:{&quot;id&quot;:&quot;c88813d3-fcc0-48a6-bd11-f2ac7d7fd332&quot;}}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775" y="4668427"/>
            <a:ext cx="964800" cy="208800"/>
          </a:xfrm>
          <a:prstGeom prst="rect">
            <a:avLst/>
          </a:prstGeom>
        </p:spPr>
      </p:pic>
      <p:sp>
        <p:nvSpPr>
          <p:cNvPr id="11" name="Rectangle 10" descr="{&quot;templafy&quot;:{&quot;id&quot;:&quot;b4fadb22-fb5d-4289-b884-3badf3217f10&quot;}}">
            <a:extLst>
              <a:ext uri="{FF2B5EF4-FFF2-40B4-BE49-F238E27FC236}">
                <a16:creationId xmlns:a16="http://schemas.microsoft.com/office/drawing/2014/main" id="{3ED3541B-0C4B-4AD3-A0FB-BB276047ADCE}"/>
              </a:ext>
            </a:extLst>
          </p:cNvPr>
          <p:cNvSpPr/>
          <p:nvPr userDrawn="1"/>
        </p:nvSpPr>
        <p:spPr>
          <a:xfrm>
            <a:off x="2516261" y="4767263"/>
            <a:ext cx="3884539" cy="2254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l"/>
            <a:r>
              <a:rPr lang="de-CH" sz="800">
                <a:solidFill>
                  <a:schemeClr val="tx1"/>
                </a:solidFill>
              </a:rPr>
              <a:t>Generative AI as a Tool for Creating Qualitative Rubrics</a:t>
            </a:r>
          </a:p>
        </p:txBody>
      </p:sp>
      <p:sp>
        <p:nvSpPr>
          <p:cNvPr id="12" name="Rectangle 11" descr="{&quot;templafy&quot;:{&quot;id&quot;:&quot;ad2d2be6-31aa-407c-99e9-11accf88b650&quot;}}" hidden="1">
            <a:extLst>
              <a:ext uri="{FF2B5EF4-FFF2-40B4-BE49-F238E27FC236}">
                <a16:creationId xmlns:a16="http://schemas.microsoft.com/office/drawing/2014/main" id="{87F7EA06-4518-4086-9E1C-ACD1F4782ADD}"/>
              </a:ext>
            </a:extLst>
          </p:cNvPr>
          <p:cNvSpPr/>
          <p:nvPr userDrawn="1"/>
        </p:nvSpPr>
        <p:spPr>
          <a:xfrm>
            <a:off x="358775" y="4768290"/>
            <a:ext cx="2569063" cy="1885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l"/>
            <a:r>
              <a:rPr lang="de-CH" sz="800" u="none">
                <a:solidFill>
                  <a:schemeClr val="tx1"/>
                </a:solidFill>
              </a:rPr>
              <a:t>Universität St.Gallen (HSG)</a:t>
            </a:r>
          </a:p>
        </p:txBody>
      </p:sp>
    </p:spTree>
    <p:extLst>
      <p:ext uri="{BB962C8B-B14F-4D97-AF65-F5344CB8AC3E}">
        <p14:creationId xmlns:p14="http://schemas.microsoft.com/office/powerpoint/2010/main" val="38514031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Vollflä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FC11C186-C392-4982-A2C0-7824EE98FA4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r>
              <a:rPr lang="de-CH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4893341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itat schwarze Schrif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95F94A4-74DF-4FC6-AF8D-8F883B56E71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28000" y="735013"/>
            <a:ext cx="7957225" cy="2525712"/>
          </a:xfrm>
        </p:spPr>
        <p:txBody>
          <a:bodyPr anchor="b">
            <a:normAutofit/>
          </a:bodyPr>
          <a:lstStyle>
            <a:lvl1pPr marL="0">
              <a:lnSpc>
                <a:spcPct val="110000"/>
              </a:lnSpc>
              <a:buFontTx/>
              <a:buNone/>
              <a:defRPr sz="5000">
                <a:solidFill>
                  <a:schemeClr val="tx1"/>
                </a:solidFill>
                <a:latin typeface="Gill Sans Nova Light" panose="020B0302020104020203" pitchFamily="34" charset="0"/>
              </a:defRPr>
            </a:lvl1pPr>
            <a:lvl2pPr marL="0" indent="0">
              <a:lnSpc>
                <a:spcPts val="5200"/>
              </a:lnSpc>
              <a:buFontTx/>
              <a:buNone/>
              <a:defRPr sz="5000">
                <a:solidFill>
                  <a:schemeClr val="tx1"/>
                </a:solidFill>
                <a:latin typeface="Gill Alt One MT Light" panose="020B0302020104020203" pitchFamily="34" charset="0"/>
              </a:defRPr>
            </a:lvl2pPr>
            <a:lvl3pPr marL="0" indent="0">
              <a:lnSpc>
                <a:spcPts val="5200"/>
              </a:lnSpc>
              <a:buFontTx/>
              <a:buNone/>
              <a:defRPr sz="5000">
                <a:solidFill>
                  <a:schemeClr val="tx1"/>
                </a:solidFill>
                <a:latin typeface="Gill Alt One MT Light" panose="020B0302020104020203" pitchFamily="34" charset="0"/>
              </a:defRPr>
            </a:lvl3pPr>
            <a:lvl4pPr marL="0" indent="0">
              <a:lnSpc>
                <a:spcPts val="5200"/>
              </a:lnSpc>
              <a:buFontTx/>
              <a:buNone/>
              <a:defRPr sz="5000">
                <a:solidFill>
                  <a:schemeClr val="tx1"/>
                </a:solidFill>
                <a:latin typeface="Gill Alt One MT Light" panose="020B0302020104020203" pitchFamily="34" charset="0"/>
              </a:defRPr>
            </a:lvl4pPr>
            <a:lvl5pPr marL="0">
              <a:lnSpc>
                <a:spcPts val="5200"/>
              </a:lnSpc>
              <a:buFontTx/>
              <a:buNone/>
              <a:defRPr sz="5000">
                <a:solidFill>
                  <a:schemeClr val="tx1"/>
                </a:solidFill>
                <a:latin typeface="Gill Alt One MT Light" panose="020B0302020104020203" pitchFamily="34" charset="0"/>
              </a:defRPr>
            </a:lvl5pPr>
          </a:lstStyle>
          <a:p>
            <a:pPr lvl="0"/>
            <a:r>
              <a:rPr lang="de-CH"/>
              <a:t>Click to edit Master text styles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D8D12DF-4F43-44AF-B5F9-5E632D8CD5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27999" y="3548063"/>
            <a:ext cx="5741765" cy="931862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0" indent="0">
              <a:buNone/>
              <a:defRPr sz="1800"/>
            </a:lvl2pPr>
            <a:lvl3pPr marL="0" indent="0">
              <a:buNone/>
              <a:defRPr sz="1800"/>
            </a:lvl3pPr>
            <a:lvl4pPr marL="0" indent="0">
              <a:buNone/>
              <a:defRPr sz="1800"/>
            </a:lvl4pPr>
            <a:lvl5pPr marL="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de-CH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041204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itat weisse Schrif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95F94A4-74DF-4FC6-AF8D-8F883B56E71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28000" y="735013"/>
            <a:ext cx="7957225" cy="2525712"/>
          </a:xfrm>
        </p:spPr>
        <p:txBody>
          <a:bodyPr anchor="b">
            <a:normAutofit/>
          </a:bodyPr>
          <a:lstStyle>
            <a:lvl1pPr marL="0">
              <a:lnSpc>
                <a:spcPct val="110000"/>
              </a:lnSpc>
              <a:buFontTx/>
              <a:buNone/>
              <a:defRPr sz="5000">
                <a:solidFill>
                  <a:schemeClr val="tx1"/>
                </a:solidFill>
                <a:latin typeface="Gill Sans Nova Light" panose="020B0302020104020203" pitchFamily="34" charset="0"/>
              </a:defRPr>
            </a:lvl1pPr>
            <a:lvl2pPr marL="0" indent="0">
              <a:lnSpc>
                <a:spcPts val="5200"/>
              </a:lnSpc>
              <a:buFontTx/>
              <a:buNone/>
              <a:defRPr sz="5000">
                <a:solidFill>
                  <a:schemeClr val="tx1"/>
                </a:solidFill>
                <a:latin typeface="Gill Alt One MT Light" panose="020B0302020104020203" pitchFamily="34" charset="0"/>
              </a:defRPr>
            </a:lvl2pPr>
            <a:lvl3pPr marL="0" indent="0">
              <a:lnSpc>
                <a:spcPts val="5200"/>
              </a:lnSpc>
              <a:buFontTx/>
              <a:buNone/>
              <a:defRPr sz="5000">
                <a:solidFill>
                  <a:schemeClr val="tx1"/>
                </a:solidFill>
                <a:latin typeface="Gill Alt One MT Light" panose="020B0302020104020203" pitchFamily="34" charset="0"/>
              </a:defRPr>
            </a:lvl3pPr>
            <a:lvl4pPr marL="0" indent="0">
              <a:lnSpc>
                <a:spcPts val="5200"/>
              </a:lnSpc>
              <a:buFontTx/>
              <a:buNone/>
              <a:defRPr sz="5000">
                <a:solidFill>
                  <a:schemeClr val="tx1"/>
                </a:solidFill>
                <a:latin typeface="Gill Alt One MT Light" panose="020B0302020104020203" pitchFamily="34" charset="0"/>
              </a:defRPr>
            </a:lvl4pPr>
            <a:lvl5pPr marL="0">
              <a:lnSpc>
                <a:spcPts val="5200"/>
              </a:lnSpc>
              <a:buFontTx/>
              <a:buNone/>
              <a:defRPr sz="5000">
                <a:solidFill>
                  <a:schemeClr val="tx1"/>
                </a:solidFill>
                <a:latin typeface="Gill Alt One MT Light" panose="020B0302020104020203" pitchFamily="34" charset="0"/>
              </a:defRPr>
            </a:lvl5pPr>
          </a:lstStyle>
          <a:p>
            <a:pPr lvl="0"/>
            <a:r>
              <a:rPr lang="de-CH"/>
              <a:t>Click to edit Master text styles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D8D12DF-4F43-44AF-B5F9-5E632D8CD5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27999" y="3548063"/>
            <a:ext cx="5741765" cy="931862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>
                <a:solidFill>
                  <a:schemeClr val="tx1"/>
                </a:solidFill>
              </a:defRPr>
            </a:lvl1pPr>
            <a:lvl2pPr marL="0" indent="0">
              <a:buNone/>
              <a:defRPr sz="1800"/>
            </a:lvl2pPr>
            <a:lvl3pPr marL="0" indent="0">
              <a:buNone/>
              <a:defRPr sz="1800"/>
            </a:lvl3pPr>
            <a:lvl4pPr marL="0" indent="0">
              <a:buNone/>
              <a:defRPr sz="1800"/>
            </a:lvl4pPr>
            <a:lvl5pPr marL="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de-CH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188518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0D1F60-1436-43F1-AAD9-4C2415299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000" y="735013"/>
            <a:ext cx="5148000" cy="3728674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defRPr sz="7900">
                <a:solidFill>
                  <a:schemeClr val="bg2"/>
                </a:solidFill>
                <a:latin typeface="Gill Sans Nova Light" panose="020B0302020104020203" pitchFamily="34" charset="0"/>
              </a:defRPr>
            </a:lvl1pPr>
          </a:lstStyle>
          <a:p>
            <a:r>
              <a:rPr lang="de-CH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140949B5-E4F8-48A4-9D3A-2312F9CD460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625225" y="735013"/>
            <a:ext cx="2160000" cy="2160000"/>
          </a:xfrm>
        </p:spPr>
        <p:txBody>
          <a:bodyPr/>
          <a:lstStyle/>
          <a:p>
            <a:r>
              <a:rPr lang="de-CH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85585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0D1F60-1436-43F1-AAD9-4C2415299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998" y="735013"/>
            <a:ext cx="5148000" cy="3728674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defRPr sz="7900">
                <a:solidFill>
                  <a:schemeClr val="tx1"/>
                </a:solidFill>
                <a:latin typeface="Gill Sans Nova Light" panose="020B0302020104020203" pitchFamily="34" charset="0"/>
              </a:defRPr>
            </a:lvl1pPr>
          </a:lstStyle>
          <a:p>
            <a:r>
              <a:rPr lang="de-CH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140949B5-E4F8-48A4-9D3A-2312F9CD460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625225" y="735013"/>
            <a:ext cx="2160000" cy="2160000"/>
          </a:xfrm>
        </p:spPr>
        <p:txBody>
          <a:bodyPr/>
          <a:lstStyle/>
          <a:p>
            <a:r>
              <a:rPr lang="de-CH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9024940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00218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0981B0-6792-4738-ACB8-050730738F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000" y="1044000"/>
            <a:ext cx="7957225" cy="685801"/>
          </a:xfrm>
        </p:spPr>
        <p:txBody>
          <a:bodyPr/>
          <a:lstStyle>
            <a:lvl1pPr>
              <a:lnSpc>
                <a:spcPts val="5200"/>
              </a:lnSpc>
              <a:defRPr sz="5000">
                <a:latin typeface="Gill Sans Nova Light" panose="020B0302020104020203" pitchFamily="34" charset="0"/>
              </a:defRPr>
            </a:lvl1pPr>
          </a:lstStyle>
          <a:p>
            <a:r>
              <a:rPr lang="de-CH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87D0F6F-53A1-4152-9807-5EC1BBC8849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8000" y="2626419"/>
            <a:ext cx="1908000" cy="862219"/>
          </a:xfrm>
        </p:spPr>
        <p:txBody>
          <a:bodyPr>
            <a:noAutofit/>
          </a:bodyPr>
          <a:lstStyle>
            <a:lvl1pPr marL="0" indent="0">
              <a:lnSpc>
                <a:spcPts val="1400"/>
              </a:lnSpc>
              <a:buFont typeface="Arial" panose="020B0604020202020204" pitchFamily="34" charset="0"/>
              <a:buNone/>
              <a:defRPr sz="1000"/>
            </a:lvl1pPr>
            <a:lvl2pPr marL="0" indent="0">
              <a:lnSpc>
                <a:spcPts val="1400"/>
              </a:lnSpc>
              <a:buNone/>
              <a:defRPr sz="1000"/>
            </a:lvl2pPr>
            <a:lvl3pPr marL="0" indent="0">
              <a:lnSpc>
                <a:spcPts val="1400"/>
              </a:lnSpc>
              <a:buNone/>
              <a:defRPr sz="1000"/>
            </a:lvl3pPr>
            <a:lvl4pPr marL="0" indent="0">
              <a:lnSpc>
                <a:spcPts val="1400"/>
              </a:lnSpc>
              <a:buNone/>
              <a:defRPr sz="1000"/>
            </a:lvl4pPr>
            <a:lvl5pPr marL="0" indent="0">
              <a:lnSpc>
                <a:spcPts val="1400"/>
              </a:lnSpc>
              <a:buFont typeface="Arial" panose="020B0604020202020204" pitchFamily="34" charset="0"/>
              <a:buNone/>
              <a:defRPr sz="1000"/>
            </a:lvl5pPr>
          </a:lstStyle>
          <a:p>
            <a:pPr lvl="0"/>
            <a:r>
              <a:rPr lang="de-CH"/>
              <a:t>Click to edit Master text styles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7824BC02-7B0E-4C56-B49A-5A28F9E62BE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28000" y="2090947"/>
            <a:ext cx="1908000" cy="504411"/>
          </a:xfrm>
        </p:spPr>
        <p:txBody>
          <a:bodyPr anchor="b">
            <a:noAutofit/>
          </a:bodyPr>
          <a:lstStyle>
            <a:lvl1pPr marL="0" indent="0">
              <a:lnSpc>
                <a:spcPts val="1400"/>
              </a:lnSpc>
              <a:buFont typeface="Arial" panose="020B0604020202020204" pitchFamily="34" charset="0"/>
              <a:buNone/>
              <a:defRPr sz="1400"/>
            </a:lvl1pPr>
            <a:lvl2pPr marL="0" indent="0">
              <a:lnSpc>
                <a:spcPts val="1400"/>
              </a:lnSpc>
              <a:buNone/>
              <a:defRPr sz="1000"/>
            </a:lvl2pPr>
            <a:lvl3pPr marL="0" indent="0">
              <a:lnSpc>
                <a:spcPts val="1400"/>
              </a:lnSpc>
              <a:buNone/>
              <a:defRPr sz="1000"/>
            </a:lvl3pPr>
            <a:lvl4pPr marL="0" indent="0">
              <a:lnSpc>
                <a:spcPts val="1400"/>
              </a:lnSpc>
              <a:buNone/>
              <a:defRPr sz="1000"/>
            </a:lvl4pPr>
            <a:lvl5pPr marL="0" indent="0">
              <a:lnSpc>
                <a:spcPts val="1400"/>
              </a:lnSpc>
              <a:buFont typeface="Arial" panose="020B0604020202020204" pitchFamily="34" charset="0"/>
              <a:buNone/>
              <a:defRPr sz="1000"/>
            </a:lvl5pPr>
          </a:lstStyle>
          <a:p>
            <a:pPr lvl="0"/>
            <a:r>
              <a:rPr lang="de-CH"/>
              <a:t>Click to edit Master text styles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ADF580D6-76FA-48E5-A6F9-C7D7F9ECA0C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886816" y="2626419"/>
            <a:ext cx="1908000" cy="862219"/>
          </a:xfrm>
        </p:spPr>
        <p:txBody>
          <a:bodyPr>
            <a:noAutofit/>
          </a:bodyPr>
          <a:lstStyle>
            <a:lvl1pPr marL="0" indent="0">
              <a:lnSpc>
                <a:spcPts val="1400"/>
              </a:lnSpc>
              <a:buFont typeface="Arial" panose="020B0604020202020204" pitchFamily="34" charset="0"/>
              <a:buNone/>
              <a:defRPr sz="1000"/>
            </a:lvl1pPr>
            <a:lvl2pPr marL="0" indent="0">
              <a:lnSpc>
                <a:spcPts val="1400"/>
              </a:lnSpc>
              <a:buNone/>
              <a:defRPr sz="1000"/>
            </a:lvl2pPr>
            <a:lvl3pPr marL="0" indent="0">
              <a:lnSpc>
                <a:spcPts val="1400"/>
              </a:lnSpc>
              <a:buNone/>
              <a:defRPr sz="1000"/>
            </a:lvl3pPr>
            <a:lvl4pPr marL="0" indent="0">
              <a:lnSpc>
                <a:spcPts val="1400"/>
              </a:lnSpc>
              <a:buNone/>
              <a:defRPr sz="1000"/>
            </a:lvl4pPr>
            <a:lvl5pPr marL="0" indent="0">
              <a:lnSpc>
                <a:spcPts val="1400"/>
              </a:lnSpc>
              <a:buFont typeface="Arial" panose="020B0604020202020204" pitchFamily="34" charset="0"/>
              <a:buNone/>
              <a:defRPr sz="1000"/>
            </a:lvl5pPr>
          </a:lstStyle>
          <a:p>
            <a:pPr lvl="0"/>
            <a:r>
              <a:rPr lang="de-CH"/>
              <a:t>Click to edit Master text styles</a:t>
            </a:r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D6CE2E2F-1BA4-4018-8B3C-5192B4A35E2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886816" y="2090947"/>
            <a:ext cx="1908000" cy="504411"/>
          </a:xfrm>
        </p:spPr>
        <p:txBody>
          <a:bodyPr anchor="b">
            <a:noAutofit/>
          </a:bodyPr>
          <a:lstStyle>
            <a:lvl1pPr marL="0" indent="0">
              <a:lnSpc>
                <a:spcPts val="1400"/>
              </a:lnSpc>
              <a:buFont typeface="Arial" panose="020B0604020202020204" pitchFamily="34" charset="0"/>
              <a:buNone/>
              <a:defRPr sz="1400"/>
            </a:lvl1pPr>
            <a:lvl2pPr marL="0" indent="0">
              <a:lnSpc>
                <a:spcPts val="1400"/>
              </a:lnSpc>
              <a:buNone/>
              <a:defRPr sz="1000"/>
            </a:lvl2pPr>
            <a:lvl3pPr marL="0" indent="0">
              <a:lnSpc>
                <a:spcPts val="1400"/>
              </a:lnSpc>
              <a:buNone/>
              <a:defRPr sz="1000"/>
            </a:lvl3pPr>
            <a:lvl4pPr marL="0" indent="0">
              <a:lnSpc>
                <a:spcPts val="1400"/>
              </a:lnSpc>
              <a:buNone/>
              <a:defRPr sz="1000"/>
            </a:lvl4pPr>
            <a:lvl5pPr marL="0" indent="0">
              <a:lnSpc>
                <a:spcPts val="1400"/>
              </a:lnSpc>
              <a:buFont typeface="Arial" panose="020B0604020202020204" pitchFamily="34" charset="0"/>
              <a:buNone/>
              <a:defRPr sz="1000"/>
            </a:lvl5pPr>
          </a:lstStyle>
          <a:p>
            <a:pPr lvl="0"/>
            <a:r>
              <a:rPr lang="de-CH"/>
              <a:t>Click to edit Master text styles</a:t>
            </a:r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9780CD93-461B-4895-AFE1-B11CB717CAC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945933" y="2626419"/>
            <a:ext cx="1908000" cy="862219"/>
          </a:xfrm>
        </p:spPr>
        <p:txBody>
          <a:bodyPr>
            <a:noAutofit/>
          </a:bodyPr>
          <a:lstStyle>
            <a:lvl1pPr marL="0" indent="0">
              <a:lnSpc>
                <a:spcPts val="1400"/>
              </a:lnSpc>
              <a:buFont typeface="Arial" panose="020B0604020202020204" pitchFamily="34" charset="0"/>
              <a:buNone/>
              <a:defRPr sz="1000"/>
            </a:lvl1pPr>
            <a:lvl2pPr marL="0" indent="0">
              <a:lnSpc>
                <a:spcPts val="1400"/>
              </a:lnSpc>
              <a:buNone/>
              <a:defRPr sz="1000"/>
            </a:lvl2pPr>
            <a:lvl3pPr marL="0" indent="0">
              <a:lnSpc>
                <a:spcPts val="1400"/>
              </a:lnSpc>
              <a:buNone/>
              <a:defRPr sz="1000"/>
            </a:lvl3pPr>
            <a:lvl4pPr marL="0" indent="0">
              <a:lnSpc>
                <a:spcPts val="1400"/>
              </a:lnSpc>
              <a:buNone/>
              <a:defRPr sz="1000"/>
            </a:lvl4pPr>
            <a:lvl5pPr marL="0" indent="0">
              <a:lnSpc>
                <a:spcPts val="1400"/>
              </a:lnSpc>
              <a:buFont typeface="Arial" panose="020B0604020202020204" pitchFamily="34" charset="0"/>
              <a:buNone/>
              <a:defRPr sz="1000"/>
            </a:lvl5pPr>
          </a:lstStyle>
          <a:p>
            <a:pPr lvl="0"/>
            <a:r>
              <a:rPr lang="de-CH"/>
              <a:t>Click to edit Master text styles</a:t>
            </a: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7670DE1A-52CE-4331-B7C3-9D35588A292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945933" y="2090947"/>
            <a:ext cx="1908000" cy="504411"/>
          </a:xfrm>
        </p:spPr>
        <p:txBody>
          <a:bodyPr anchor="b">
            <a:noAutofit/>
          </a:bodyPr>
          <a:lstStyle>
            <a:lvl1pPr marL="0" indent="0">
              <a:lnSpc>
                <a:spcPts val="1400"/>
              </a:lnSpc>
              <a:buFont typeface="Arial" panose="020B0604020202020204" pitchFamily="34" charset="0"/>
              <a:buNone/>
              <a:defRPr sz="1400"/>
            </a:lvl1pPr>
            <a:lvl2pPr marL="0" indent="0">
              <a:lnSpc>
                <a:spcPts val="1400"/>
              </a:lnSpc>
              <a:buNone/>
              <a:defRPr sz="1000"/>
            </a:lvl2pPr>
            <a:lvl3pPr marL="0" indent="0">
              <a:lnSpc>
                <a:spcPts val="1400"/>
              </a:lnSpc>
              <a:buNone/>
              <a:defRPr sz="1000"/>
            </a:lvl3pPr>
            <a:lvl4pPr marL="0" indent="0">
              <a:lnSpc>
                <a:spcPts val="1400"/>
              </a:lnSpc>
              <a:buNone/>
              <a:defRPr sz="1000"/>
            </a:lvl4pPr>
            <a:lvl5pPr marL="0" indent="0">
              <a:lnSpc>
                <a:spcPts val="1400"/>
              </a:lnSpc>
              <a:buFont typeface="Arial" panose="020B0604020202020204" pitchFamily="34" charset="0"/>
              <a:buNone/>
              <a:defRPr sz="1000"/>
            </a:lvl5pPr>
          </a:lstStyle>
          <a:p>
            <a:pPr lvl="0"/>
            <a:r>
              <a:rPr lang="de-CH"/>
              <a:t>Click to edit Master text styles</a:t>
            </a:r>
          </a:p>
        </p:txBody>
      </p:sp>
      <p:pic>
        <p:nvPicPr>
          <p:cNvPr id="1541929372" name="Rectangle 10" descr="{&quot;templafy&quot;:{&quot;id&quot;:&quot;b4ea66f3-13e1-499f-bb6b-294f531b2196&quot;}}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816" y="4048055"/>
            <a:ext cx="2088000" cy="450000"/>
          </a:xfrm>
          <a:prstGeom prst="rect">
            <a:avLst/>
          </a:prstGeom>
        </p:spPr>
      </p:pic>
      <p:sp>
        <p:nvSpPr>
          <p:cNvPr id="3" name="Rectangle 2" descr="{&quot;templafy&quot;:{&quot;id&quot;:&quot;b20f232e-21d3-486c-ac42-a9e9969b9374&quot;}}">
            <a:extLst>
              <a:ext uri="{FF2B5EF4-FFF2-40B4-BE49-F238E27FC236}">
                <a16:creationId xmlns:a16="http://schemas.microsoft.com/office/drawing/2014/main" id="{36F02173-B0F5-4193-B6FF-8607454762B4}"/>
              </a:ext>
            </a:extLst>
          </p:cNvPr>
          <p:cNvSpPr/>
          <p:nvPr userDrawn="1"/>
        </p:nvSpPr>
        <p:spPr>
          <a:xfrm>
            <a:off x="4945930" y="3515014"/>
            <a:ext cx="2038450" cy="9912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/>
          <a:lstStyle/>
          <a:p>
            <a:pPr algn="l">
              <a:lnSpc>
                <a:spcPts val="1200"/>
              </a:lnSpc>
            </a:pPr>
            <a:r>
              <a:rPr lang="de-CH" sz="1000">
                <a:solidFill>
                  <a:schemeClr val="tx1"/>
                </a:solidFill>
              </a:rPr>
              <a:t>Universität St.Gallen (HSG) 
Dufourstrasse 50 
9000 St.Gallen 
unisg.ch</a:t>
            </a:r>
          </a:p>
        </p:txBody>
      </p:sp>
    </p:spTree>
    <p:extLst>
      <p:ext uri="{BB962C8B-B14F-4D97-AF65-F5344CB8AC3E}">
        <p14:creationId xmlns:p14="http://schemas.microsoft.com/office/powerpoint/2010/main" val="5187094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7072C7-786E-4CDF-B498-A0E43C94C1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27AB401-27B1-4459-8033-ADE495ECDD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339B70-EA91-4D1E-AD6F-9A1F4FF36C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9FC98-AF75-4A00-A03C-DF9FEBF6BCB9}" type="slidenum">
              <a:rPr lang="de-CH" smtClean="0"/>
              <a:t>‹Nr.›</a:t>
            </a:fld>
            <a:endParaRPr lang="de-CH"/>
          </a:p>
        </p:txBody>
      </p:sp>
      <p:sp>
        <p:nvSpPr>
          <p:cNvPr id="7" name="Rectangle 6" descr="{&quot;templafy&quot;:{&quot;id&quot;:&quot;21c576f9-2c3f-4e8b-8ff2-d1e2673fcb66&quot;}}">
            <a:extLst>
              <a:ext uri="{FF2B5EF4-FFF2-40B4-BE49-F238E27FC236}">
                <a16:creationId xmlns:a16="http://schemas.microsoft.com/office/drawing/2014/main" id="{BB3C8683-B834-4D63-9D68-06A85DD6080E}"/>
              </a:ext>
            </a:extLst>
          </p:cNvPr>
          <p:cNvSpPr/>
          <p:nvPr userDrawn="1"/>
        </p:nvSpPr>
        <p:spPr>
          <a:xfrm>
            <a:off x="6804000" y="4770373"/>
            <a:ext cx="1177196" cy="1843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l"/>
            <a:r>
              <a:rPr lang="de-CH" sz="800">
                <a:solidFill>
                  <a:schemeClr val="tx1"/>
                </a:solidFill>
              </a:rPr>
              <a:t>11. April 2024</a:t>
            </a:r>
          </a:p>
        </p:txBody>
      </p:sp>
    </p:spTree>
    <p:extLst>
      <p:ext uri="{BB962C8B-B14F-4D97-AF65-F5344CB8AC3E}">
        <p14:creationId xmlns:p14="http://schemas.microsoft.com/office/powerpoint/2010/main" val="18372074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Slid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69B6FC2A-29C4-4742-B32D-604659C0CB22}"/>
              </a:ext>
            </a:extLst>
          </p:cNvPr>
          <p:cNvSpPr txBox="1"/>
          <p:nvPr userDrawn="1"/>
        </p:nvSpPr>
        <p:spPr>
          <a:xfrm>
            <a:off x="828000" y="4613375"/>
            <a:ext cx="1997563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CH" sz="1000">
                <a:solidFill>
                  <a:schemeClr val="tx1"/>
                </a:solidFill>
              </a:rPr>
              <a:t>From </a:t>
            </a:r>
            <a:r>
              <a:rPr lang="de-CH" sz="1000" err="1">
                <a:solidFill>
                  <a:schemeClr val="tx1"/>
                </a:solidFill>
              </a:rPr>
              <a:t>insight</a:t>
            </a:r>
            <a:r>
              <a:rPr lang="de-CH" sz="1000">
                <a:solidFill>
                  <a:schemeClr val="tx1"/>
                </a:solidFill>
              </a:rPr>
              <a:t> </a:t>
            </a:r>
            <a:r>
              <a:rPr lang="de-CH" sz="1000" err="1">
                <a:solidFill>
                  <a:schemeClr val="tx1"/>
                </a:solidFill>
              </a:rPr>
              <a:t>to</a:t>
            </a:r>
            <a:r>
              <a:rPr lang="de-CH" sz="1000">
                <a:solidFill>
                  <a:schemeClr val="tx1"/>
                </a:solidFill>
              </a:rPr>
              <a:t> </a:t>
            </a:r>
            <a:r>
              <a:rPr lang="de-CH" sz="1000" err="1">
                <a:solidFill>
                  <a:schemeClr val="tx1"/>
                </a:solidFill>
              </a:rPr>
              <a:t>impact</a:t>
            </a:r>
            <a:r>
              <a:rPr lang="de-CH" sz="100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CACC6D5-D1D4-442A-84CB-4AA5E5B9ECD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965200" y="0"/>
            <a:ext cx="3178800" cy="5143500"/>
          </a:xfrm>
        </p:spPr>
        <p:txBody>
          <a:bodyPr/>
          <a:lstStyle/>
          <a:p>
            <a:r>
              <a:rPr lang="de-CH"/>
              <a:t>Click icon to add picture</a:t>
            </a:r>
          </a:p>
        </p:txBody>
      </p:sp>
      <p:pic>
        <p:nvPicPr>
          <p:cNvPr id="1865593273" name="Rectangle 8" descr="{&quot;templafy&quot;:{&quot;id&quot;:&quot;aa9827b9-a791-431f-8b4d-483f1ca4f866&quot;}}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775" y="313025"/>
            <a:ext cx="2088000" cy="450000"/>
          </a:xfrm>
          <a:prstGeom prst="rect">
            <a:avLst/>
          </a:prstGeom>
        </p:spPr>
      </p:pic>
      <p:sp>
        <p:nvSpPr>
          <p:cNvPr id="10" name="Title 4">
            <a:extLst>
              <a:ext uri="{FF2B5EF4-FFF2-40B4-BE49-F238E27FC236}">
                <a16:creationId xmlns:a16="http://schemas.microsoft.com/office/drawing/2014/main" id="{80E529E2-449E-41BE-B0F7-70294EC17C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013" y="1276350"/>
            <a:ext cx="4764489" cy="1942874"/>
          </a:xfrm>
        </p:spPr>
        <p:txBody>
          <a:bodyPr anchor="b"/>
          <a:lstStyle>
            <a:lvl1pPr>
              <a:lnSpc>
                <a:spcPts val="4200"/>
              </a:lnSpc>
              <a:defRPr sz="4000">
                <a:latin typeface="Gill Sans Nova Light" panose="020B0302020104020203" pitchFamily="34" charset="0"/>
              </a:defRPr>
            </a:lvl1pPr>
          </a:lstStyle>
          <a:p>
            <a:r>
              <a:rPr lang="de-CH"/>
              <a:t>Click to edit Master title style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3CEDF5E3-A68C-469F-902C-69F694A0D4F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1027" y="3452115"/>
            <a:ext cx="3034391" cy="1027810"/>
          </a:xfrm>
        </p:spPr>
        <p:txBody>
          <a:bodyPr>
            <a:normAutofit/>
          </a:bodyPr>
          <a:lstStyle>
            <a:lvl1pPr marL="0" indent="0">
              <a:spcAft>
                <a:spcPts val="0"/>
              </a:spcAft>
              <a:buFont typeface="Arial" panose="020B0604020202020204" pitchFamily="34" charset="0"/>
              <a:buNone/>
              <a:defRPr sz="1600"/>
            </a:lvl1pPr>
            <a:lvl2pPr marL="0" indent="0">
              <a:spcAft>
                <a:spcPts val="0"/>
              </a:spcAft>
              <a:buNone/>
              <a:defRPr sz="1600"/>
            </a:lvl2pPr>
            <a:lvl3pPr marL="0" indent="0">
              <a:spcAft>
                <a:spcPts val="0"/>
              </a:spcAft>
              <a:buNone/>
              <a:defRPr sz="1600"/>
            </a:lvl3pPr>
            <a:lvl4pPr marL="0" indent="0">
              <a:spcAft>
                <a:spcPts val="0"/>
              </a:spcAft>
              <a:buNone/>
              <a:defRPr sz="1600"/>
            </a:lvl4pPr>
            <a:lvl5pPr marL="0" indent="0">
              <a:spcAft>
                <a:spcPts val="0"/>
              </a:spcAft>
              <a:buNone/>
              <a:defRPr sz="1600"/>
            </a:lvl5pPr>
          </a:lstStyle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279096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FA27F37-4AAD-450C-8838-DE5B9F07D8B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de-CH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286A52-83BF-4684-B707-32690AD3C0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25666C-0F9A-44A4-B3AC-35B212491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9FC98-AF75-4A00-A03C-DF9FEBF6BCB9}" type="slidenum">
              <a:rPr lang="de-CH" smtClean="0"/>
              <a:t>‹Nr.›</a:t>
            </a:fld>
            <a:endParaRPr lang="de-CH"/>
          </a:p>
        </p:txBody>
      </p:sp>
      <p:sp>
        <p:nvSpPr>
          <p:cNvPr id="7" name="Rectangle 6" descr="{&quot;templafy&quot;:{&quot;id&quot;:&quot;54f56c9b-3bff-491e-bf3b-a161f9e75b7d&quot;}}">
            <a:extLst>
              <a:ext uri="{FF2B5EF4-FFF2-40B4-BE49-F238E27FC236}">
                <a16:creationId xmlns:a16="http://schemas.microsoft.com/office/drawing/2014/main" id="{D21A4773-433D-4BA4-8284-587A192E038E}"/>
              </a:ext>
            </a:extLst>
          </p:cNvPr>
          <p:cNvSpPr/>
          <p:nvPr userDrawn="1"/>
        </p:nvSpPr>
        <p:spPr>
          <a:xfrm>
            <a:off x="6804000" y="4770373"/>
            <a:ext cx="1177196" cy="1843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l"/>
            <a:r>
              <a:rPr lang="de-CH" sz="800">
                <a:solidFill>
                  <a:schemeClr val="tx1"/>
                </a:solidFill>
              </a:rPr>
              <a:t>11. April 2024</a:t>
            </a:r>
          </a:p>
        </p:txBody>
      </p:sp>
    </p:spTree>
    <p:extLst>
      <p:ext uri="{BB962C8B-B14F-4D97-AF65-F5344CB8AC3E}">
        <p14:creationId xmlns:p14="http://schemas.microsoft.com/office/powerpoint/2010/main" val="851528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Slide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9">
            <a:extLst>
              <a:ext uri="{FF2B5EF4-FFF2-40B4-BE49-F238E27FC236}">
                <a16:creationId xmlns:a16="http://schemas.microsoft.com/office/drawing/2014/main" id="{2B100237-7431-49D0-8F7C-9E1F2717B96C}"/>
              </a:ext>
            </a:extLst>
          </p:cNvPr>
          <p:cNvSpPr/>
          <p:nvPr userDrawn="1"/>
        </p:nvSpPr>
        <p:spPr>
          <a:xfrm>
            <a:off x="5761585" y="1624745"/>
            <a:ext cx="2419577" cy="2689737"/>
          </a:xfrm>
          <a:custGeom>
            <a:avLst/>
            <a:gdLst>
              <a:gd name="connsiteX0" fmla="*/ 0 w 1861343"/>
              <a:gd name="connsiteY0" fmla="*/ 0 h 2329962"/>
              <a:gd name="connsiteX1" fmla="*/ 1861343 w 1861343"/>
              <a:gd name="connsiteY1" fmla="*/ 0 h 2329962"/>
              <a:gd name="connsiteX2" fmla="*/ 1861343 w 1861343"/>
              <a:gd name="connsiteY2" fmla="*/ 2329962 h 2329962"/>
              <a:gd name="connsiteX3" fmla="*/ 0 w 1861343"/>
              <a:gd name="connsiteY3" fmla="*/ 2329962 h 2329962"/>
              <a:gd name="connsiteX4" fmla="*/ 0 w 1861343"/>
              <a:gd name="connsiteY4" fmla="*/ 0 h 2329962"/>
              <a:gd name="connsiteX0" fmla="*/ 0 w 3408789"/>
              <a:gd name="connsiteY0" fmla="*/ 852854 h 2329962"/>
              <a:gd name="connsiteX1" fmla="*/ 3408789 w 3408789"/>
              <a:gd name="connsiteY1" fmla="*/ 0 h 2329962"/>
              <a:gd name="connsiteX2" fmla="*/ 3408789 w 3408789"/>
              <a:gd name="connsiteY2" fmla="*/ 2329962 h 2329962"/>
              <a:gd name="connsiteX3" fmla="*/ 1547446 w 3408789"/>
              <a:gd name="connsiteY3" fmla="*/ 2329962 h 2329962"/>
              <a:gd name="connsiteX4" fmla="*/ 0 w 3408789"/>
              <a:gd name="connsiteY4" fmla="*/ 852854 h 2329962"/>
              <a:gd name="connsiteX0" fmla="*/ 0 w 3408789"/>
              <a:gd name="connsiteY0" fmla="*/ 852854 h 3516924"/>
              <a:gd name="connsiteX1" fmla="*/ 3408789 w 3408789"/>
              <a:gd name="connsiteY1" fmla="*/ 0 h 3516924"/>
              <a:gd name="connsiteX2" fmla="*/ 3408789 w 3408789"/>
              <a:gd name="connsiteY2" fmla="*/ 2329962 h 3516924"/>
              <a:gd name="connsiteX3" fmla="*/ 483577 w 3408789"/>
              <a:gd name="connsiteY3" fmla="*/ 3516924 h 3516924"/>
              <a:gd name="connsiteX4" fmla="*/ 0 w 3408789"/>
              <a:gd name="connsiteY4" fmla="*/ 852854 h 3516924"/>
              <a:gd name="connsiteX0" fmla="*/ 0 w 3417582"/>
              <a:gd name="connsiteY0" fmla="*/ 852854 h 3789485"/>
              <a:gd name="connsiteX1" fmla="*/ 3408789 w 3417582"/>
              <a:gd name="connsiteY1" fmla="*/ 0 h 3789485"/>
              <a:gd name="connsiteX2" fmla="*/ 3417582 w 3417582"/>
              <a:gd name="connsiteY2" fmla="*/ 3789485 h 3789485"/>
              <a:gd name="connsiteX3" fmla="*/ 483577 w 3417582"/>
              <a:gd name="connsiteY3" fmla="*/ 3516924 h 3789485"/>
              <a:gd name="connsiteX4" fmla="*/ 0 w 3417582"/>
              <a:gd name="connsiteY4" fmla="*/ 852854 h 3789485"/>
              <a:gd name="connsiteX0" fmla="*/ 0 w 3417582"/>
              <a:gd name="connsiteY0" fmla="*/ 852854 h 3789485"/>
              <a:gd name="connsiteX1" fmla="*/ 3408789 w 3417582"/>
              <a:gd name="connsiteY1" fmla="*/ 0 h 3789485"/>
              <a:gd name="connsiteX2" fmla="*/ 3417582 w 3417582"/>
              <a:gd name="connsiteY2" fmla="*/ 3789485 h 3789485"/>
              <a:gd name="connsiteX3" fmla="*/ 501162 w 3417582"/>
              <a:gd name="connsiteY3" fmla="*/ 3570549 h 3789485"/>
              <a:gd name="connsiteX4" fmla="*/ 0 w 3417582"/>
              <a:gd name="connsiteY4" fmla="*/ 852854 h 3789485"/>
              <a:gd name="connsiteX0" fmla="*/ 0 w 3408789"/>
              <a:gd name="connsiteY0" fmla="*/ 852854 h 3852049"/>
              <a:gd name="connsiteX1" fmla="*/ 3408789 w 3408789"/>
              <a:gd name="connsiteY1" fmla="*/ 0 h 3852049"/>
              <a:gd name="connsiteX2" fmla="*/ 3399997 w 3408789"/>
              <a:gd name="connsiteY2" fmla="*/ 3852049 h 3852049"/>
              <a:gd name="connsiteX3" fmla="*/ 501162 w 3408789"/>
              <a:gd name="connsiteY3" fmla="*/ 3570549 h 3852049"/>
              <a:gd name="connsiteX4" fmla="*/ 0 w 3408789"/>
              <a:gd name="connsiteY4" fmla="*/ 852854 h 3852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08789" h="3852049">
                <a:moveTo>
                  <a:pt x="0" y="852854"/>
                </a:moveTo>
                <a:lnTo>
                  <a:pt x="3408789" y="0"/>
                </a:lnTo>
                <a:cubicBezTo>
                  <a:pt x="3405858" y="1284016"/>
                  <a:pt x="3402928" y="2568033"/>
                  <a:pt x="3399997" y="3852049"/>
                </a:cubicBezTo>
                <a:lnTo>
                  <a:pt x="501162" y="3570549"/>
                </a:lnTo>
                <a:lnTo>
                  <a:pt x="0" y="852854"/>
                </a:lnTo>
                <a:close/>
              </a:path>
            </a:pathLst>
          </a:custGeom>
          <a:noFill/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F9714C5-06E3-4370-A728-9DC7B080DE43}"/>
              </a:ext>
            </a:extLst>
          </p:cNvPr>
          <p:cNvSpPr txBox="1"/>
          <p:nvPr userDrawn="1"/>
        </p:nvSpPr>
        <p:spPr>
          <a:xfrm>
            <a:off x="6787662" y="4613375"/>
            <a:ext cx="1997563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CH" sz="1000">
                <a:solidFill>
                  <a:schemeClr val="tx1"/>
                </a:solidFill>
              </a:rPr>
              <a:t>From </a:t>
            </a:r>
            <a:r>
              <a:rPr lang="de-CH" sz="1000" err="1">
                <a:solidFill>
                  <a:schemeClr val="tx1"/>
                </a:solidFill>
              </a:rPr>
              <a:t>insight</a:t>
            </a:r>
            <a:r>
              <a:rPr lang="de-CH" sz="1000">
                <a:solidFill>
                  <a:schemeClr val="tx1"/>
                </a:solidFill>
              </a:rPr>
              <a:t> </a:t>
            </a:r>
            <a:r>
              <a:rPr lang="de-CH" sz="1000" err="1">
                <a:solidFill>
                  <a:schemeClr val="tx1"/>
                </a:solidFill>
              </a:rPr>
              <a:t>to</a:t>
            </a:r>
            <a:r>
              <a:rPr lang="de-CH" sz="1000">
                <a:solidFill>
                  <a:schemeClr val="tx1"/>
                </a:solidFill>
              </a:rPr>
              <a:t> </a:t>
            </a:r>
            <a:r>
              <a:rPr lang="de-CH" sz="1000" err="1">
                <a:solidFill>
                  <a:schemeClr val="tx1"/>
                </a:solidFill>
              </a:rPr>
              <a:t>impact</a:t>
            </a:r>
            <a:r>
              <a:rPr lang="de-CH" sz="100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222021739" name="Rectangle 7" descr="{&quot;templafy&quot;:{&quot;id&quot;:&quot;8c9f1217-5ea1-4ced-bcba-b126805a371b&quot;}}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775" y="313025"/>
            <a:ext cx="2088000" cy="450000"/>
          </a:xfrm>
          <a:prstGeom prst="rect">
            <a:avLst/>
          </a:prstGeom>
        </p:spPr>
      </p:pic>
      <p:sp>
        <p:nvSpPr>
          <p:cNvPr id="13" name="Title 4">
            <a:extLst>
              <a:ext uri="{FF2B5EF4-FFF2-40B4-BE49-F238E27FC236}">
                <a16:creationId xmlns:a16="http://schemas.microsoft.com/office/drawing/2014/main" id="{77013848-41F0-44AD-9301-BEF9A1A487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013" y="1276350"/>
            <a:ext cx="4503600" cy="1942874"/>
          </a:xfrm>
        </p:spPr>
        <p:txBody>
          <a:bodyPr anchor="b"/>
          <a:lstStyle>
            <a:lvl1pPr>
              <a:lnSpc>
                <a:spcPts val="4200"/>
              </a:lnSpc>
              <a:defRPr sz="4000">
                <a:latin typeface="Gill Sans Nova Light" panose="020B0302020104020203" pitchFamily="34" charset="0"/>
              </a:defRPr>
            </a:lvl1pPr>
          </a:lstStyle>
          <a:p>
            <a:r>
              <a:rPr lang="de-CH"/>
              <a:t>Click to edit Master title style</a:t>
            </a:r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8245421C-670F-4227-B79D-994FE547F9A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1027" y="3452115"/>
            <a:ext cx="3650486" cy="1027810"/>
          </a:xfrm>
        </p:spPr>
        <p:txBody>
          <a:bodyPr>
            <a:normAutofit/>
          </a:bodyPr>
          <a:lstStyle>
            <a:lvl1pPr marL="0" indent="0">
              <a:spcAft>
                <a:spcPts val="0"/>
              </a:spcAft>
              <a:buFont typeface="Arial" panose="020B0604020202020204" pitchFamily="34" charset="0"/>
              <a:buNone/>
              <a:defRPr sz="1600"/>
            </a:lvl1pPr>
            <a:lvl2pPr marL="0" indent="0">
              <a:spcAft>
                <a:spcPts val="0"/>
              </a:spcAft>
              <a:buNone/>
              <a:defRPr sz="1600"/>
            </a:lvl2pPr>
            <a:lvl3pPr marL="0" indent="0">
              <a:spcAft>
                <a:spcPts val="0"/>
              </a:spcAft>
              <a:buNone/>
              <a:defRPr sz="1600"/>
            </a:lvl3pPr>
            <a:lvl4pPr marL="0" indent="0">
              <a:spcAft>
                <a:spcPts val="0"/>
              </a:spcAft>
              <a:buNone/>
              <a:defRPr sz="1600"/>
            </a:lvl4pPr>
            <a:lvl5pPr marL="0" indent="0">
              <a:spcAft>
                <a:spcPts val="0"/>
              </a:spcAft>
              <a:buNone/>
              <a:defRPr sz="1600"/>
            </a:lvl5pPr>
          </a:lstStyle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endParaRPr lang="de-CH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A334A812-F883-AF52-F92E-916B48E7D3E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752800" y="447950"/>
            <a:ext cx="3404886" cy="3798786"/>
          </a:xfrm>
          <a:custGeom>
            <a:avLst/>
            <a:gdLst>
              <a:gd name="connsiteX0" fmla="*/ 0 w 3392932"/>
              <a:gd name="connsiteY0" fmla="*/ 0 h 3804762"/>
              <a:gd name="connsiteX1" fmla="*/ 3392932 w 3392932"/>
              <a:gd name="connsiteY1" fmla="*/ 0 h 3804762"/>
              <a:gd name="connsiteX2" fmla="*/ 3392932 w 3392932"/>
              <a:gd name="connsiteY2" fmla="*/ 3804762 h 3804762"/>
              <a:gd name="connsiteX3" fmla="*/ 0 w 3392932"/>
              <a:gd name="connsiteY3" fmla="*/ 3804762 h 3804762"/>
              <a:gd name="connsiteX4" fmla="*/ 0 w 3392932"/>
              <a:gd name="connsiteY4" fmla="*/ 0 h 3804762"/>
              <a:gd name="connsiteX0" fmla="*/ 741082 w 3392932"/>
              <a:gd name="connsiteY0" fmla="*/ 753035 h 3804762"/>
              <a:gd name="connsiteX1" fmla="*/ 3392932 w 3392932"/>
              <a:gd name="connsiteY1" fmla="*/ 0 h 3804762"/>
              <a:gd name="connsiteX2" fmla="*/ 3392932 w 3392932"/>
              <a:gd name="connsiteY2" fmla="*/ 3804762 h 3804762"/>
              <a:gd name="connsiteX3" fmla="*/ 0 w 3392932"/>
              <a:gd name="connsiteY3" fmla="*/ 3804762 h 3804762"/>
              <a:gd name="connsiteX4" fmla="*/ 741082 w 3392932"/>
              <a:gd name="connsiteY4" fmla="*/ 753035 h 3804762"/>
              <a:gd name="connsiteX0" fmla="*/ 0 w 2651850"/>
              <a:gd name="connsiteY0" fmla="*/ 753035 h 3804762"/>
              <a:gd name="connsiteX1" fmla="*/ 2651850 w 2651850"/>
              <a:gd name="connsiteY1" fmla="*/ 0 h 3804762"/>
              <a:gd name="connsiteX2" fmla="*/ 2651850 w 2651850"/>
              <a:gd name="connsiteY2" fmla="*/ 3804762 h 3804762"/>
              <a:gd name="connsiteX3" fmla="*/ 29883 w 2651850"/>
              <a:gd name="connsiteY3" fmla="*/ 3380433 h 3804762"/>
              <a:gd name="connsiteX4" fmla="*/ 0 w 2651850"/>
              <a:gd name="connsiteY4" fmla="*/ 753035 h 3804762"/>
              <a:gd name="connsiteX0" fmla="*/ 239058 w 2890908"/>
              <a:gd name="connsiteY0" fmla="*/ 753035 h 3804762"/>
              <a:gd name="connsiteX1" fmla="*/ 2890908 w 2890908"/>
              <a:gd name="connsiteY1" fmla="*/ 0 h 3804762"/>
              <a:gd name="connsiteX2" fmla="*/ 2890908 w 2890908"/>
              <a:gd name="connsiteY2" fmla="*/ 3804762 h 3804762"/>
              <a:gd name="connsiteX3" fmla="*/ 0 w 2890908"/>
              <a:gd name="connsiteY3" fmla="*/ 3517892 h 3804762"/>
              <a:gd name="connsiteX4" fmla="*/ 239058 w 2890908"/>
              <a:gd name="connsiteY4" fmla="*/ 753035 h 3804762"/>
              <a:gd name="connsiteX0" fmla="*/ 0 w 3410862"/>
              <a:gd name="connsiteY0" fmla="*/ 842682 h 3804762"/>
              <a:gd name="connsiteX1" fmla="*/ 3410862 w 3410862"/>
              <a:gd name="connsiteY1" fmla="*/ 0 h 3804762"/>
              <a:gd name="connsiteX2" fmla="*/ 3410862 w 3410862"/>
              <a:gd name="connsiteY2" fmla="*/ 3804762 h 3804762"/>
              <a:gd name="connsiteX3" fmla="*/ 519954 w 3410862"/>
              <a:gd name="connsiteY3" fmla="*/ 3517892 h 3804762"/>
              <a:gd name="connsiteX4" fmla="*/ 0 w 3410862"/>
              <a:gd name="connsiteY4" fmla="*/ 842682 h 3804762"/>
              <a:gd name="connsiteX0" fmla="*/ 0 w 3410862"/>
              <a:gd name="connsiteY0" fmla="*/ 842682 h 3517892"/>
              <a:gd name="connsiteX1" fmla="*/ 3410862 w 3410862"/>
              <a:gd name="connsiteY1" fmla="*/ 0 h 3517892"/>
              <a:gd name="connsiteX2" fmla="*/ 3034344 w 3410862"/>
              <a:gd name="connsiteY2" fmla="*/ 3398362 h 3517892"/>
              <a:gd name="connsiteX3" fmla="*/ 519954 w 3410862"/>
              <a:gd name="connsiteY3" fmla="*/ 3517892 h 3517892"/>
              <a:gd name="connsiteX4" fmla="*/ 0 w 3410862"/>
              <a:gd name="connsiteY4" fmla="*/ 842682 h 3517892"/>
              <a:gd name="connsiteX0" fmla="*/ 0 w 3410862"/>
              <a:gd name="connsiteY0" fmla="*/ 842682 h 3774879"/>
              <a:gd name="connsiteX1" fmla="*/ 3410862 w 3410862"/>
              <a:gd name="connsiteY1" fmla="*/ 0 h 3774879"/>
              <a:gd name="connsiteX2" fmla="*/ 3410862 w 3410862"/>
              <a:gd name="connsiteY2" fmla="*/ 3774879 h 3774879"/>
              <a:gd name="connsiteX3" fmla="*/ 519954 w 3410862"/>
              <a:gd name="connsiteY3" fmla="*/ 3517892 h 3774879"/>
              <a:gd name="connsiteX4" fmla="*/ 0 w 3410862"/>
              <a:gd name="connsiteY4" fmla="*/ 842682 h 3774879"/>
              <a:gd name="connsiteX0" fmla="*/ 0 w 3410862"/>
              <a:gd name="connsiteY0" fmla="*/ 842682 h 3810738"/>
              <a:gd name="connsiteX1" fmla="*/ 3410862 w 3410862"/>
              <a:gd name="connsiteY1" fmla="*/ 0 h 3810738"/>
              <a:gd name="connsiteX2" fmla="*/ 3404886 w 3410862"/>
              <a:gd name="connsiteY2" fmla="*/ 3810738 h 3810738"/>
              <a:gd name="connsiteX3" fmla="*/ 519954 w 3410862"/>
              <a:gd name="connsiteY3" fmla="*/ 3517892 h 3810738"/>
              <a:gd name="connsiteX4" fmla="*/ 0 w 3410862"/>
              <a:gd name="connsiteY4" fmla="*/ 842682 h 3810738"/>
              <a:gd name="connsiteX0" fmla="*/ 0 w 3404886"/>
              <a:gd name="connsiteY0" fmla="*/ 280894 h 3248950"/>
              <a:gd name="connsiteX1" fmla="*/ 3135945 w 3404886"/>
              <a:gd name="connsiteY1" fmla="*/ 0 h 3248950"/>
              <a:gd name="connsiteX2" fmla="*/ 3404886 w 3404886"/>
              <a:gd name="connsiteY2" fmla="*/ 3248950 h 3248950"/>
              <a:gd name="connsiteX3" fmla="*/ 519954 w 3404886"/>
              <a:gd name="connsiteY3" fmla="*/ 2956104 h 3248950"/>
              <a:gd name="connsiteX4" fmla="*/ 0 w 3404886"/>
              <a:gd name="connsiteY4" fmla="*/ 280894 h 3248950"/>
              <a:gd name="connsiteX0" fmla="*/ 0 w 3404886"/>
              <a:gd name="connsiteY0" fmla="*/ 830730 h 3798786"/>
              <a:gd name="connsiteX1" fmla="*/ 3404886 w 3404886"/>
              <a:gd name="connsiteY1" fmla="*/ 0 h 3798786"/>
              <a:gd name="connsiteX2" fmla="*/ 3404886 w 3404886"/>
              <a:gd name="connsiteY2" fmla="*/ 3798786 h 3798786"/>
              <a:gd name="connsiteX3" fmla="*/ 519954 w 3404886"/>
              <a:gd name="connsiteY3" fmla="*/ 3505940 h 3798786"/>
              <a:gd name="connsiteX4" fmla="*/ 0 w 3404886"/>
              <a:gd name="connsiteY4" fmla="*/ 830730 h 3798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04886" h="3798786">
                <a:moveTo>
                  <a:pt x="0" y="830730"/>
                </a:moveTo>
                <a:lnTo>
                  <a:pt x="3404886" y="0"/>
                </a:lnTo>
                <a:lnTo>
                  <a:pt x="3404886" y="3798786"/>
                </a:lnTo>
                <a:lnTo>
                  <a:pt x="519954" y="3505940"/>
                </a:lnTo>
                <a:lnTo>
                  <a:pt x="0" y="83073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/>
          <a:lstStyle/>
          <a:p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344516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picture containing skating, building, ramp, board&#10;&#10;Description automatically generated">
            <a:extLst>
              <a:ext uri="{FF2B5EF4-FFF2-40B4-BE49-F238E27FC236}">
                <a16:creationId xmlns:a16="http://schemas.microsoft.com/office/drawing/2014/main" id="{71655C6F-D683-4181-8A76-C2CF9E2F41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763"/>
          <a:stretch/>
        </p:blipFill>
        <p:spPr>
          <a:xfrm>
            <a:off x="5963683" y="0"/>
            <a:ext cx="3180318" cy="5143500"/>
          </a:xfrm>
          <a:prstGeom prst="rect">
            <a:avLst/>
          </a:prstGeom>
        </p:spPr>
      </p:pic>
      <p:sp>
        <p:nvSpPr>
          <p:cNvPr id="7" name="Freeform: Shape 6">
            <a:extLst>
              <a:ext uri="{FF2B5EF4-FFF2-40B4-BE49-F238E27FC236}">
                <a16:creationId xmlns:a16="http://schemas.microsoft.com/office/drawing/2014/main" id="{32FAFF1B-D695-4F04-8B58-692674CF4A5C}"/>
              </a:ext>
            </a:extLst>
          </p:cNvPr>
          <p:cNvSpPr>
            <a:spLocks noChangeAspect="1"/>
          </p:cNvSpPr>
          <p:nvPr userDrawn="1"/>
        </p:nvSpPr>
        <p:spPr>
          <a:xfrm>
            <a:off x="8570473" y="4701166"/>
            <a:ext cx="213389" cy="233831"/>
          </a:xfrm>
          <a:custGeom>
            <a:avLst/>
            <a:gdLst>
              <a:gd name="connsiteX0" fmla="*/ 0 w 3106057"/>
              <a:gd name="connsiteY0" fmla="*/ 711200 h 3403600"/>
              <a:gd name="connsiteX1" fmla="*/ 3106057 w 3106057"/>
              <a:gd name="connsiteY1" fmla="*/ 0 h 3403600"/>
              <a:gd name="connsiteX2" fmla="*/ 3106057 w 3106057"/>
              <a:gd name="connsiteY2" fmla="*/ 3403600 h 3403600"/>
              <a:gd name="connsiteX3" fmla="*/ 449943 w 3106057"/>
              <a:gd name="connsiteY3" fmla="*/ 3222171 h 3403600"/>
              <a:gd name="connsiteX4" fmla="*/ 0 w 3106057"/>
              <a:gd name="connsiteY4" fmla="*/ 711200 h 340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06057" h="3403600">
                <a:moveTo>
                  <a:pt x="0" y="711200"/>
                </a:moveTo>
                <a:lnTo>
                  <a:pt x="3106057" y="0"/>
                </a:lnTo>
                <a:lnTo>
                  <a:pt x="3106057" y="3403600"/>
                </a:lnTo>
                <a:lnTo>
                  <a:pt x="449943" y="3222171"/>
                </a:lnTo>
                <a:lnTo>
                  <a:pt x="0" y="7112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A9D5294-8509-42D7-B32F-8FB3BCBBB9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5" y="376238"/>
            <a:ext cx="5464509" cy="675727"/>
          </a:xfrm>
        </p:spPr>
        <p:txBody>
          <a:bodyPr/>
          <a:lstStyle>
            <a:lvl1pPr>
              <a:lnSpc>
                <a:spcPts val="4400"/>
              </a:lnSpc>
              <a:defRPr sz="4000">
                <a:latin typeface="Gill Sans Nova Light" panose="020B0302020104020203" pitchFamily="34" charset="0"/>
              </a:defRPr>
            </a:lvl1pPr>
          </a:lstStyle>
          <a:p>
            <a:r>
              <a:rPr lang="de-CH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7F3237B-A6D8-401E-A0E8-75ED37DDC0F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8775" y="1276350"/>
            <a:ext cx="5000404" cy="3203575"/>
          </a:xfrm>
        </p:spPr>
        <p:txBody>
          <a:bodyPr>
            <a:normAutofit/>
          </a:bodyPr>
          <a:lstStyle>
            <a:lvl1pPr marL="396000" indent="-396000">
              <a:spcAft>
                <a:spcPts val="600"/>
              </a:spcAft>
              <a:buFont typeface="+mj-lt"/>
              <a:buAutoNum type="arabicPeriod"/>
              <a:defRPr sz="1600"/>
            </a:lvl1pPr>
            <a:lvl2pPr marL="720000" indent="-288000">
              <a:spcAft>
                <a:spcPts val="400"/>
              </a:spcAft>
              <a:buFont typeface="Arial" panose="020B0604020202020204" pitchFamily="34" charset="0"/>
              <a:buChar char="‒"/>
              <a:defRPr sz="1600"/>
            </a:lvl2pPr>
            <a:lvl3pPr marL="1008000" indent="-288000">
              <a:spcAft>
                <a:spcPts val="400"/>
              </a:spcAft>
              <a:buSzPct val="110000"/>
              <a:buFont typeface="Arial" panose="020B0604020202020204" pitchFamily="34" charset="0"/>
              <a:buChar char="•"/>
              <a:defRPr sz="1600"/>
            </a:lvl3pPr>
            <a:lvl4pPr marL="1296000" indent="-288000">
              <a:spcAft>
                <a:spcPts val="400"/>
              </a:spcAft>
              <a:buFont typeface="Arial" panose="020B0604020202020204" pitchFamily="34" charset="0"/>
              <a:buChar char="◦"/>
              <a:defRPr sz="1600"/>
            </a:lvl4pPr>
            <a:lvl5pPr marL="1296000" indent="-288000">
              <a:spcAft>
                <a:spcPts val="400"/>
              </a:spcAft>
              <a:buFont typeface="Arial" panose="020B0604020202020204" pitchFamily="34" charset="0"/>
              <a:buChar char="◦"/>
              <a:defRPr sz="1600"/>
            </a:lvl5pPr>
            <a:lvl6pPr marL="1296000" indent="-288000">
              <a:defRPr sz="1600"/>
            </a:lvl6pPr>
            <a:lvl7pPr marL="1296000" indent="-288000">
              <a:defRPr sz="1600"/>
            </a:lvl7pPr>
            <a:lvl8pPr marL="1296000" indent="-288000">
              <a:defRPr sz="1600"/>
            </a:lvl8pPr>
            <a:lvl9pPr marL="1296000" indent="-288000">
              <a:defRPr sz="1600"/>
            </a:lvl9pPr>
          </a:lstStyle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 err="1"/>
              <a:t>Zweite</a:t>
            </a:r>
            <a:r>
              <a:rPr lang="de-CH"/>
              <a:t> Ebene</a:t>
            </a:r>
          </a:p>
          <a:p>
            <a:pPr lvl="2"/>
            <a:r>
              <a:rPr lang="de-CH" err="1"/>
              <a:t>Dritte</a:t>
            </a:r>
            <a:r>
              <a:rPr lang="de-CH"/>
              <a:t> Ebene</a:t>
            </a:r>
          </a:p>
          <a:p>
            <a:pPr lvl="3"/>
            <a:r>
              <a:rPr lang="de-CH" err="1"/>
              <a:t>Vierte</a:t>
            </a:r>
            <a:r>
              <a:rPr lang="de-CH"/>
              <a:t> Ebene</a:t>
            </a:r>
          </a:p>
          <a:p>
            <a:pPr lvl="4"/>
            <a:r>
              <a:rPr lang="de-CH" err="1"/>
              <a:t>Fünfte</a:t>
            </a:r>
            <a:r>
              <a:rPr lang="de-CH"/>
              <a:t> Ebene</a:t>
            </a:r>
          </a:p>
          <a:p>
            <a:pPr lvl="5"/>
            <a:r>
              <a:rPr lang="de-CH" err="1"/>
              <a:t>Sechste</a:t>
            </a:r>
            <a:r>
              <a:rPr lang="de-CH"/>
              <a:t> Ebene</a:t>
            </a:r>
          </a:p>
          <a:p>
            <a:pPr lvl="6"/>
            <a:r>
              <a:rPr lang="de-CH" err="1"/>
              <a:t>Siebte</a:t>
            </a:r>
            <a:r>
              <a:rPr lang="de-CH"/>
              <a:t> Ebene</a:t>
            </a:r>
          </a:p>
          <a:p>
            <a:pPr lvl="7"/>
            <a:r>
              <a:rPr lang="de-CH" err="1"/>
              <a:t>Achte</a:t>
            </a:r>
            <a:r>
              <a:rPr lang="de-CH"/>
              <a:t> Ebene</a:t>
            </a:r>
          </a:p>
          <a:p>
            <a:pPr lvl="8"/>
            <a:r>
              <a:rPr lang="de-CH" err="1"/>
              <a:t>Neunte</a:t>
            </a:r>
            <a:r>
              <a:rPr lang="de-CH"/>
              <a:t> Ebene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64CDDE-58C2-4810-8B30-D17CF249E28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559FC98-AF75-4A00-A03C-DF9FEBF6BCB9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8" name="Rectangle 7" descr="{&quot;templafy&quot;:{&quot;id&quot;:&quot;a301aac7-971a-4b73-9d19-f3d0886b8be6&quot;}}">
            <a:extLst>
              <a:ext uri="{FF2B5EF4-FFF2-40B4-BE49-F238E27FC236}">
                <a16:creationId xmlns:a16="http://schemas.microsoft.com/office/drawing/2014/main" id="{E6F37757-2E2F-45B4-8E6C-0B6588D2DCE2}"/>
              </a:ext>
            </a:extLst>
          </p:cNvPr>
          <p:cNvSpPr/>
          <p:nvPr userDrawn="1"/>
        </p:nvSpPr>
        <p:spPr>
          <a:xfrm>
            <a:off x="6804000" y="4770373"/>
            <a:ext cx="1177196" cy="1843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l"/>
            <a:r>
              <a:rPr lang="de-CH" sz="800">
                <a:solidFill>
                  <a:schemeClr val="tx1"/>
                </a:solidFill>
              </a:rPr>
              <a:t>11. April 2024</a:t>
            </a:r>
          </a:p>
        </p:txBody>
      </p:sp>
      <p:sp>
        <p:nvSpPr>
          <p:cNvPr id="10" name="Rectangle 9" descr="{&quot;templafy&quot;:{&quot;id&quot;:&quot;534e4f04-3cd8-4896-8189-c642f7030d1c&quot;}}">
            <a:extLst>
              <a:ext uri="{FF2B5EF4-FFF2-40B4-BE49-F238E27FC236}">
                <a16:creationId xmlns:a16="http://schemas.microsoft.com/office/drawing/2014/main" id="{AA1C14F3-85E4-47DF-A8F9-0A6C945C6727}"/>
              </a:ext>
            </a:extLst>
          </p:cNvPr>
          <p:cNvSpPr/>
          <p:nvPr userDrawn="1"/>
        </p:nvSpPr>
        <p:spPr>
          <a:xfrm>
            <a:off x="2516261" y="4767263"/>
            <a:ext cx="3307023" cy="2254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l"/>
            <a:r>
              <a:rPr lang="de-CH" sz="800">
                <a:solidFill>
                  <a:schemeClr val="tx1"/>
                </a:solidFill>
              </a:rPr>
              <a:t>Generative AI as a Tool for Creating Qualitative Rubrics</a:t>
            </a:r>
          </a:p>
        </p:txBody>
      </p:sp>
      <p:pic>
        <p:nvPicPr>
          <p:cNvPr id="2074149896" name="Rectangle 10" descr="{&quot;templafy&quot;:{&quot;id&quot;:&quot;2d7a5d9a-12bb-4143-9050-fa3225437603&quot;}}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775" y="4668427"/>
            <a:ext cx="964800" cy="208800"/>
          </a:xfrm>
          <a:prstGeom prst="rect">
            <a:avLst/>
          </a:prstGeom>
        </p:spPr>
      </p:pic>
      <p:sp>
        <p:nvSpPr>
          <p:cNvPr id="13" name="Rectangle 12" descr="{&quot;templafy&quot;:{&quot;id&quot;:&quot;8be5775c-6056-4aee-b4c1-4c58f3be3948&quot;}}" hidden="1">
            <a:extLst>
              <a:ext uri="{FF2B5EF4-FFF2-40B4-BE49-F238E27FC236}">
                <a16:creationId xmlns:a16="http://schemas.microsoft.com/office/drawing/2014/main" id="{829DC8B1-9D54-4E8C-B174-7B9355FD57F9}"/>
              </a:ext>
            </a:extLst>
          </p:cNvPr>
          <p:cNvSpPr/>
          <p:nvPr userDrawn="1"/>
        </p:nvSpPr>
        <p:spPr>
          <a:xfrm>
            <a:off x="358775" y="4768290"/>
            <a:ext cx="2569063" cy="1885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l"/>
            <a:r>
              <a:rPr lang="de-CH" sz="800" u="none">
                <a:solidFill>
                  <a:schemeClr val="tx1"/>
                </a:solidFill>
              </a:rPr>
              <a:t>Universität St.Gallen (HSG)</a:t>
            </a:r>
          </a:p>
        </p:txBody>
      </p:sp>
    </p:spTree>
    <p:extLst>
      <p:ext uri="{BB962C8B-B14F-4D97-AF65-F5344CB8AC3E}">
        <p14:creationId xmlns:p14="http://schemas.microsoft.com/office/powerpoint/2010/main" val="2341394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trenner 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4B88CA-EB6E-49E8-8E20-86448C522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8000" y="376238"/>
            <a:ext cx="7237225" cy="2496171"/>
          </a:xfrm>
        </p:spPr>
        <p:txBody>
          <a:bodyPr anchor="b">
            <a:normAutofit/>
          </a:bodyPr>
          <a:lstStyle>
            <a:lvl1pPr marL="0" indent="0" algn="l">
              <a:lnSpc>
                <a:spcPts val="5200"/>
              </a:lnSpc>
              <a:buFont typeface="+mj-lt"/>
              <a:buNone/>
              <a:defRPr sz="5000">
                <a:solidFill>
                  <a:schemeClr val="bg2"/>
                </a:solidFill>
                <a:latin typeface="Gill Sans Nova Light" panose="020B0302020104020203" pitchFamily="34" charset="0"/>
              </a:defRPr>
            </a:lvl1pPr>
          </a:lstStyle>
          <a:p>
            <a:r>
              <a:rPr lang="de-CH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182261-379D-435B-BB30-A2A9B6CF3E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48000" y="3001618"/>
            <a:ext cx="6025617" cy="1478308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bg2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CH"/>
              <a:t>Click to edit Master text styles</a:t>
            </a: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AA3A5247-554A-42FF-BCCF-A11D65465AA4}"/>
              </a:ext>
            </a:extLst>
          </p:cNvPr>
          <p:cNvSpPr>
            <a:spLocks noChangeAspect="1"/>
          </p:cNvSpPr>
          <p:nvPr userDrawn="1"/>
        </p:nvSpPr>
        <p:spPr>
          <a:xfrm>
            <a:off x="4572001" y="3166310"/>
            <a:ext cx="4572000" cy="5009983"/>
          </a:xfrm>
          <a:custGeom>
            <a:avLst/>
            <a:gdLst>
              <a:gd name="connsiteX0" fmla="*/ 0 w 3106057"/>
              <a:gd name="connsiteY0" fmla="*/ 711200 h 3403600"/>
              <a:gd name="connsiteX1" fmla="*/ 3106057 w 3106057"/>
              <a:gd name="connsiteY1" fmla="*/ 0 h 3403600"/>
              <a:gd name="connsiteX2" fmla="*/ 3106057 w 3106057"/>
              <a:gd name="connsiteY2" fmla="*/ 3403600 h 3403600"/>
              <a:gd name="connsiteX3" fmla="*/ 449943 w 3106057"/>
              <a:gd name="connsiteY3" fmla="*/ 3222171 h 3403600"/>
              <a:gd name="connsiteX4" fmla="*/ 0 w 3106057"/>
              <a:gd name="connsiteY4" fmla="*/ 711200 h 340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06057" h="3403600">
                <a:moveTo>
                  <a:pt x="0" y="711200"/>
                </a:moveTo>
                <a:lnTo>
                  <a:pt x="3106057" y="0"/>
                </a:lnTo>
                <a:lnTo>
                  <a:pt x="3106057" y="3403600"/>
                </a:lnTo>
                <a:lnTo>
                  <a:pt x="449943" y="3222171"/>
                </a:lnTo>
                <a:lnTo>
                  <a:pt x="0" y="7112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8672474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trenner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DC68F798-C07C-4BF8-8573-0552735B83E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r>
              <a:rPr lang="de-CH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74B88CA-EB6E-49E8-8E20-86448C522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8000" y="376238"/>
            <a:ext cx="7237225" cy="2496171"/>
          </a:xfrm>
        </p:spPr>
        <p:txBody>
          <a:bodyPr anchor="b">
            <a:normAutofit/>
          </a:bodyPr>
          <a:lstStyle>
            <a:lvl1pPr marL="0" indent="0" algn="l">
              <a:lnSpc>
                <a:spcPts val="5200"/>
              </a:lnSpc>
              <a:buFont typeface="+mj-lt"/>
              <a:buNone/>
              <a:defRPr sz="5000">
                <a:solidFill>
                  <a:schemeClr val="tx1"/>
                </a:solidFill>
                <a:latin typeface="Gill Sans Nova Light" panose="020B0302020104020203" pitchFamily="34" charset="0"/>
              </a:defRPr>
            </a:lvl1pPr>
          </a:lstStyle>
          <a:p>
            <a:r>
              <a:rPr lang="de-CH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182261-379D-435B-BB30-A2A9B6CF3E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48000" y="3001618"/>
            <a:ext cx="6025617" cy="1478308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CH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51138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zwei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15543F47-BCA1-4586-9B7A-452F67C480C8}"/>
              </a:ext>
            </a:extLst>
          </p:cNvPr>
          <p:cNvSpPr>
            <a:spLocks noChangeAspect="1"/>
          </p:cNvSpPr>
          <p:nvPr userDrawn="1"/>
        </p:nvSpPr>
        <p:spPr>
          <a:xfrm>
            <a:off x="8570473" y="4701166"/>
            <a:ext cx="213389" cy="233831"/>
          </a:xfrm>
          <a:custGeom>
            <a:avLst/>
            <a:gdLst>
              <a:gd name="connsiteX0" fmla="*/ 0 w 3106057"/>
              <a:gd name="connsiteY0" fmla="*/ 711200 h 3403600"/>
              <a:gd name="connsiteX1" fmla="*/ 3106057 w 3106057"/>
              <a:gd name="connsiteY1" fmla="*/ 0 h 3403600"/>
              <a:gd name="connsiteX2" fmla="*/ 3106057 w 3106057"/>
              <a:gd name="connsiteY2" fmla="*/ 3403600 h 3403600"/>
              <a:gd name="connsiteX3" fmla="*/ 449943 w 3106057"/>
              <a:gd name="connsiteY3" fmla="*/ 3222171 h 3403600"/>
              <a:gd name="connsiteX4" fmla="*/ 0 w 3106057"/>
              <a:gd name="connsiteY4" fmla="*/ 711200 h 340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06057" h="3403600">
                <a:moveTo>
                  <a:pt x="0" y="711200"/>
                </a:moveTo>
                <a:lnTo>
                  <a:pt x="3106057" y="0"/>
                </a:lnTo>
                <a:lnTo>
                  <a:pt x="3106057" y="3403600"/>
                </a:lnTo>
                <a:lnTo>
                  <a:pt x="449943" y="3222171"/>
                </a:lnTo>
                <a:lnTo>
                  <a:pt x="0" y="7112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04952E-FCB6-493B-899A-78F0FFCB3F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D7A6B4-FE62-49DA-AB92-A00E16DDD4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58776" y="1276349"/>
            <a:ext cx="4122738" cy="3203576"/>
          </a:xfrm>
        </p:spPr>
        <p:txBody>
          <a:bodyPr>
            <a:normAutofit/>
          </a:bodyPr>
          <a:lstStyle/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4DB25E-F340-4288-90DE-3831A8F499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62487" y="1276350"/>
            <a:ext cx="4122737" cy="3203575"/>
          </a:xfrm>
        </p:spPr>
        <p:txBody>
          <a:bodyPr>
            <a:normAutofit/>
          </a:bodyPr>
          <a:lstStyle/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E2CF5E38-DB35-4A9B-8D0E-E97D18CDB2B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559FC98-AF75-4A00-A03C-DF9FEBF6BCB9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15" name="Rectangle 14" descr="{&quot;templafy&quot;:{&quot;id&quot;:&quot;cda68bfb-f613-45f6-af03-bc315a24d0ca&quot;}}">
            <a:extLst>
              <a:ext uri="{FF2B5EF4-FFF2-40B4-BE49-F238E27FC236}">
                <a16:creationId xmlns:a16="http://schemas.microsoft.com/office/drawing/2014/main" id="{6247B37A-A555-44A3-BECD-66BD8151E865}"/>
              </a:ext>
            </a:extLst>
          </p:cNvPr>
          <p:cNvSpPr/>
          <p:nvPr userDrawn="1"/>
        </p:nvSpPr>
        <p:spPr>
          <a:xfrm>
            <a:off x="6804000" y="4770373"/>
            <a:ext cx="1177196" cy="1843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l"/>
            <a:r>
              <a:rPr lang="de-CH" sz="800">
                <a:solidFill>
                  <a:schemeClr val="tx1"/>
                </a:solidFill>
              </a:rPr>
              <a:t>11. April 2024</a:t>
            </a:r>
          </a:p>
        </p:txBody>
      </p:sp>
      <p:pic>
        <p:nvPicPr>
          <p:cNvPr id="11736505" name="Rectangle 4" descr="{&quot;templafy&quot;:{&quot;id&quot;:&quot;8be45ba1-e67d-44a0-91fb-df344d9599d7&quot;}}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775" y="4668427"/>
            <a:ext cx="964800" cy="208800"/>
          </a:xfrm>
          <a:prstGeom prst="rect">
            <a:avLst/>
          </a:prstGeom>
        </p:spPr>
      </p:pic>
      <p:sp>
        <p:nvSpPr>
          <p:cNvPr id="6" name="Rectangle 5" descr="{&quot;templafy&quot;:{&quot;id&quot;:&quot;fc0cfd74-dacd-493f-95d3-f0c9377516af&quot;}}">
            <a:extLst>
              <a:ext uri="{FF2B5EF4-FFF2-40B4-BE49-F238E27FC236}">
                <a16:creationId xmlns:a16="http://schemas.microsoft.com/office/drawing/2014/main" id="{4E03CCCD-CB66-429F-BC77-64B5370808F2}"/>
              </a:ext>
            </a:extLst>
          </p:cNvPr>
          <p:cNvSpPr/>
          <p:nvPr userDrawn="1"/>
        </p:nvSpPr>
        <p:spPr>
          <a:xfrm>
            <a:off x="2516261" y="4767263"/>
            <a:ext cx="3884539" cy="2254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l"/>
            <a:r>
              <a:rPr lang="de-CH" sz="800">
                <a:solidFill>
                  <a:schemeClr val="tx1"/>
                </a:solidFill>
              </a:rPr>
              <a:t>Generative AI as a Tool for Creating Qualitative Rubrics</a:t>
            </a:r>
          </a:p>
        </p:txBody>
      </p:sp>
      <p:sp>
        <p:nvSpPr>
          <p:cNvPr id="7" name="Rectangle 6" descr="{&quot;templafy&quot;:{&quot;id&quot;:&quot;83007d3a-783f-484b-bcb9-f74f82836594&quot;}}" hidden="1">
            <a:extLst>
              <a:ext uri="{FF2B5EF4-FFF2-40B4-BE49-F238E27FC236}">
                <a16:creationId xmlns:a16="http://schemas.microsoft.com/office/drawing/2014/main" id="{B915E154-BDC4-452C-BDE7-882BE349B509}"/>
              </a:ext>
            </a:extLst>
          </p:cNvPr>
          <p:cNvSpPr/>
          <p:nvPr userDrawn="1"/>
        </p:nvSpPr>
        <p:spPr>
          <a:xfrm>
            <a:off x="358775" y="4768290"/>
            <a:ext cx="2569063" cy="1885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l"/>
            <a:r>
              <a:rPr lang="de-CH" sz="800" u="none">
                <a:solidFill>
                  <a:schemeClr val="tx1"/>
                </a:solidFill>
              </a:rPr>
              <a:t>Universität St.Gallen (HSG)</a:t>
            </a:r>
          </a:p>
        </p:txBody>
      </p:sp>
    </p:spTree>
    <p:extLst>
      <p:ext uri="{BB962C8B-B14F-4D97-AF65-F5344CB8AC3E}">
        <p14:creationId xmlns:p14="http://schemas.microsoft.com/office/powerpoint/2010/main" val="850542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32FAFF1B-D695-4F04-8B58-692674CF4A5C}"/>
              </a:ext>
            </a:extLst>
          </p:cNvPr>
          <p:cNvSpPr>
            <a:spLocks noChangeAspect="1"/>
          </p:cNvSpPr>
          <p:nvPr userDrawn="1"/>
        </p:nvSpPr>
        <p:spPr>
          <a:xfrm>
            <a:off x="8570473" y="4701166"/>
            <a:ext cx="213389" cy="233831"/>
          </a:xfrm>
          <a:custGeom>
            <a:avLst/>
            <a:gdLst>
              <a:gd name="connsiteX0" fmla="*/ 0 w 3106057"/>
              <a:gd name="connsiteY0" fmla="*/ 711200 h 3403600"/>
              <a:gd name="connsiteX1" fmla="*/ 3106057 w 3106057"/>
              <a:gd name="connsiteY1" fmla="*/ 0 h 3403600"/>
              <a:gd name="connsiteX2" fmla="*/ 3106057 w 3106057"/>
              <a:gd name="connsiteY2" fmla="*/ 3403600 h 3403600"/>
              <a:gd name="connsiteX3" fmla="*/ 449943 w 3106057"/>
              <a:gd name="connsiteY3" fmla="*/ 3222171 h 3403600"/>
              <a:gd name="connsiteX4" fmla="*/ 0 w 3106057"/>
              <a:gd name="connsiteY4" fmla="*/ 711200 h 340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06057" h="3403600">
                <a:moveTo>
                  <a:pt x="0" y="711200"/>
                </a:moveTo>
                <a:lnTo>
                  <a:pt x="3106057" y="0"/>
                </a:lnTo>
                <a:lnTo>
                  <a:pt x="3106057" y="3403600"/>
                </a:lnTo>
                <a:lnTo>
                  <a:pt x="449943" y="3222171"/>
                </a:lnTo>
                <a:lnTo>
                  <a:pt x="0" y="7112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A9D5294-8509-42D7-B32F-8FB3BCBBB9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1DFF60-9E69-4915-A0DD-67FF253288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CB9FAC9-1E0D-44F5-8B7F-C8D103F40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70473" y="4767263"/>
            <a:ext cx="214752" cy="273844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7559FC98-AF75-4A00-A03C-DF9FEBF6BCB9}" type="slidenum">
              <a:rPr lang="de-CH" smtClean="0"/>
              <a:pPr/>
              <a:t>‹Nr.›</a:t>
            </a:fld>
            <a:endParaRPr lang="de-CH"/>
          </a:p>
        </p:txBody>
      </p:sp>
      <p:sp>
        <p:nvSpPr>
          <p:cNvPr id="11" name="Rectangle 10" descr="{&quot;templafy&quot;:{&quot;id&quot;:&quot;718f2c4a-74c4-4e32-8ff7-a5be4fdb64dc&quot;}}">
            <a:extLst>
              <a:ext uri="{FF2B5EF4-FFF2-40B4-BE49-F238E27FC236}">
                <a16:creationId xmlns:a16="http://schemas.microsoft.com/office/drawing/2014/main" id="{47453508-BA4F-4ACB-B108-B3791E88CD55}"/>
              </a:ext>
            </a:extLst>
          </p:cNvPr>
          <p:cNvSpPr/>
          <p:nvPr userDrawn="1"/>
        </p:nvSpPr>
        <p:spPr>
          <a:xfrm>
            <a:off x="6804000" y="4770373"/>
            <a:ext cx="1177196" cy="1843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l"/>
            <a:r>
              <a:rPr lang="de-CH" sz="800">
                <a:solidFill>
                  <a:schemeClr val="tx1"/>
                </a:solidFill>
              </a:rPr>
              <a:t>11. April 2024</a:t>
            </a:r>
          </a:p>
        </p:txBody>
      </p:sp>
      <p:pic>
        <p:nvPicPr>
          <p:cNvPr id="1701628584" name="Rectangle 11" descr="{&quot;templafy&quot;:{&quot;id&quot;:&quot;4b6bceeb-5256-4669-adb3-99169980237d&quot;}}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775" y="4668427"/>
            <a:ext cx="964800" cy="208800"/>
          </a:xfrm>
          <a:prstGeom prst="rect">
            <a:avLst/>
          </a:prstGeom>
        </p:spPr>
      </p:pic>
      <p:sp>
        <p:nvSpPr>
          <p:cNvPr id="13" name="Rectangle 12" descr="{&quot;templafy&quot;:{&quot;id&quot;:&quot;92ad2bd6-bd15-4c40-87b4-aff733f8c7d7&quot;}}">
            <a:extLst>
              <a:ext uri="{FF2B5EF4-FFF2-40B4-BE49-F238E27FC236}">
                <a16:creationId xmlns:a16="http://schemas.microsoft.com/office/drawing/2014/main" id="{B5B29C83-7B2A-4E20-895A-585B8348684F}"/>
              </a:ext>
            </a:extLst>
          </p:cNvPr>
          <p:cNvSpPr/>
          <p:nvPr userDrawn="1"/>
        </p:nvSpPr>
        <p:spPr>
          <a:xfrm>
            <a:off x="2516261" y="4767263"/>
            <a:ext cx="3884539" cy="2254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l"/>
            <a:r>
              <a:rPr lang="de-CH" sz="800">
                <a:solidFill>
                  <a:schemeClr val="tx1"/>
                </a:solidFill>
              </a:rPr>
              <a:t>Generative AI as a Tool for Creating Qualitative Rubrics</a:t>
            </a:r>
          </a:p>
        </p:txBody>
      </p:sp>
      <p:sp>
        <p:nvSpPr>
          <p:cNvPr id="9" name="Rectangle 8" descr="{&quot;templafy&quot;:{&quot;id&quot;:&quot;8cb668a2-fa12-42e0-b819-d44b187233cc&quot;}}" hidden="1">
            <a:extLst>
              <a:ext uri="{FF2B5EF4-FFF2-40B4-BE49-F238E27FC236}">
                <a16:creationId xmlns:a16="http://schemas.microsoft.com/office/drawing/2014/main" id="{2B2F7145-7DCA-4B3F-A8AE-07622CB5DF8E}"/>
              </a:ext>
            </a:extLst>
          </p:cNvPr>
          <p:cNvSpPr/>
          <p:nvPr userDrawn="1"/>
        </p:nvSpPr>
        <p:spPr>
          <a:xfrm>
            <a:off x="358775" y="4768290"/>
            <a:ext cx="2569063" cy="1885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l"/>
            <a:r>
              <a:rPr lang="de-CH" sz="800" u="none">
                <a:solidFill>
                  <a:schemeClr val="tx1"/>
                </a:solidFill>
              </a:rPr>
              <a:t>Universität St.Gallen (HSG)</a:t>
            </a:r>
          </a:p>
        </p:txBody>
      </p:sp>
    </p:spTree>
    <p:extLst>
      <p:ext uri="{BB962C8B-B14F-4D97-AF65-F5344CB8AC3E}">
        <p14:creationId xmlns:p14="http://schemas.microsoft.com/office/powerpoint/2010/main" val="41541113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zwei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1B4469C7-7D0E-49E1-8F7D-6E7D287176ED}"/>
              </a:ext>
            </a:extLst>
          </p:cNvPr>
          <p:cNvSpPr>
            <a:spLocks noChangeAspect="1"/>
          </p:cNvSpPr>
          <p:nvPr userDrawn="1"/>
        </p:nvSpPr>
        <p:spPr>
          <a:xfrm>
            <a:off x="8570473" y="4701166"/>
            <a:ext cx="213389" cy="233831"/>
          </a:xfrm>
          <a:custGeom>
            <a:avLst/>
            <a:gdLst>
              <a:gd name="connsiteX0" fmla="*/ 0 w 3106057"/>
              <a:gd name="connsiteY0" fmla="*/ 711200 h 3403600"/>
              <a:gd name="connsiteX1" fmla="*/ 3106057 w 3106057"/>
              <a:gd name="connsiteY1" fmla="*/ 0 h 3403600"/>
              <a:gd name="connsiteX2" fmla="*/ 3106057 w 3106057"/>
              <a:gd name="connsiteY2" fmla="*/ 3403600 h 3403600"/>
              <a:gd name="connsiteX3" fmla="*/ 449943 w 3106057"/>
              <a:gd name="connsiteY3" fmla="*/ 3222171 h 3403600"/>
              <a:gd name="connsiteX4" fmla="*/ 0 w 3106057"/>
              <a:gd name="connsiteY4" fmla="*/ 711200 h 340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06057" h="3403600">
                <a:moveTo>
                  <a:pt x="0" y="711200"/>
                </a:moveTo>
                <a:lnTo>
                  <a:pt x="3106057" y="0"/>
                </a:lnTo>
                <a:lnTo>
                  <a:pt x="3106057" y="3403600"/>
                </a:lnTo>
                <a:lnTo>
                  <a:pt x="449943" y="3222171"/>
                </a:lnTo>
                <a:lnTo>
                  <a:pt x="0" y="7112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04952E-FCB6-493B-899A-78F0FFCB3F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Click to edit Master title style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D794AC-1E69-4E4D-9E6D-26F34827B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9FC98-AF75-4A00-A03C-DF9FEBF6BCB9}" type="slidenum">
              <a:rPr lang="de-CH" smtClean="0"/>
              <a:t>‹Nr.›</a:t>
            </a:fld>
            <a:endParaRPr lang="de-CH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46547A73-96B4-4B49-A320-28015EA72F8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8774" y="1276350"/>
            <a:ext cx="4213225" cy="3203576"/>
          </a:xfrm>
        </p:spPr>
        <p:txBody>
          <a:bodyPr/>
          <a:lstStyle/>
          <a:p>
            <a:r>
              <a:rPr lang="de-CH"/>
              <a:t>Click icon to add picture</a:t>
            </a:r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43F6FA5C-D25E-4346-815E-CF6B33F724A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572000" y="1276350"/>
            <a:ext cx="4213225" cy="3203575"/>
          </a:xfrm>
        </p:spPr>
        <p:txBody>
          <a:bodyPr/>
          <a:lstStyle/>
          <a:p>
            <a:r>
              <a:rPr lang="de-CH"/>
              <a:t>Click icon to add picture</a:t>
            </a:r>
          </a:p>
        </p:txBody>
      </p:sp>
      <p:sp>
        <p:nvSpPr>
          <p:cNvPr id="12" name="Rectangle 11" descr="{&quot;templafy&quot;:{&quot;id&quot;:&quot;56ff5088-411a-4b01-8600-d930c6c6e375&quot;}}">
            <a:extLst>
              <a:ext uri="{FF2B5EF4-FFF2-40B4-BE49-F238E27FC236}">
                <a16:creationId xmlns:a16="http://schemas.microsoft.com/office/drawing/2014/main" id="{A6CE9D3B-0E1D-4168-8639-F0D1F5FF77B1}"/>
              </a:ext>
            </a:extLst>
          </p:cNvPr>
          <p:cNvSpPr/>
          <p:nvPr userDrawn="1"/>
        </p:nvSpPr>
        <p:spPr>
          <a:xfrm>
            <a:off x="6804000" y="4770373"/>
            <a:ext cx="1177196" cy="1843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l"/>
            <a:r>
              <a:rPr lang="de-CH" sz="800">
                <a:solidFill>
                  <a:schemeClr val="tx1"/>
                </a:solidFill>
              </a:rPr>
              <a:t>11. April 2024</a:t>
            </a:r>
          </a:p>
        </p:txBody>
      </p:sp>
      <p:pic>
        <p:nvPicPr>
          <p:cNvPr id="1570000635" name="Rectangle 13" descr="{&quot;templafy&quot;:{&quot;id&quot;:&quot;e15d7484-f1fa-4de1-a891-9afad8e8d91e&quot;}}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775" y="4668427"/>
            <a:ext cx="964800" cy="208800"/>
          </a:xfrm>
          <a:prstGeom prst="rect">
            <a:avLst/>
          </a:prstGeom>
        </p:spPr>
      </p:pic>
      <p:sp>
        <p:nvSpPr>
          <p:cNvPr id="13" name="Rectangle 12" descr="{&quot;templafy&quot;:{&quot;id&quot;:&quot;d2059924-510c-4fd4-8aa7-6217660bda3f&quot;}}">
            <a:extLst>
              <a:ext uri="{FF2B5EF4-FFF2-40B4-BE49-F238E27FC236}">
                <a16:creationId xmlns:a16="http://schemas.microsoft.com/office/drawing/2014/main" id="{D1217118-5A25-4DE0-99F7-B3460244BBBE}"/>
              </a:ext>
            </a:extLst>
          </p:cNvPr>
          <p:cNvSpPr/>
          <p:nvPr userDrawn="1"/>
        </p:nvSpPr>
        <p:spPr>
          <a:xfrm>
            <a:off x="2516261" y="4767263"/>
            <a:ext cx="3884539" cy="2254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l"/>
            <a:r>
              <a:rPr lang="de-CH" sz="800">
                <a:solidFill>
                  <a:schemeClr val="tx1"/>
                </a:solidFill>
              </a:rPr>
              <a:t>Generative AI as a Tool for Creating Qualitative Rubrics</a:t>
            </a:r>
          </a:p>
        </p:txBody>
      </p:sp>
      <p:sp>
        <p:nvSpPr>
          <p:cNvPr id="15" name="Rectangle 14" descr="{&quot;templafy&quot;:{&quot;id&quot;:&quot;b5a7587d-f6ac-4288-9478-0231b905da10&quot;}}" hidden="1">
            <a:extLst>
              <a:ext uri="{FF2B5EF4-FFF2-40B4-BE49-F238E27FC236}">
                <a16:creationId xmlns:a16="http://schemas.microsoft.com/office/drawing/2014/main" id="{544AC9A2-9666-4133-BC67-BE44B6459332}"/>
              </a:ext>
            </a:extLst>
          </p:cNvPr>
          <p:cNvSpPr/>
          <p:nvPr userDrawn="1"/>
        </p:nvSpPr>
        <p:spPr>
          <a:xfrm>
            <a:off x="358775" y="4768290"/>
            <a:ext cx="2569063" cy="1885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l"/>
            <a:r>
              <a:rPr lang="de-CH" sz="800" u="none">
                <a:solidFill>
                  <a:schemeClr val="tx1"/>
                </a:solidFill>
              </a:rPr>
              <a:t>Universität St.Gallen (HSG)</a:t>
            </a:r>
          </a:p>
        </p:txBody>
      </p:sp>
    </p:spTree>
    <p:extLst>
      <p:ext uri="{BB962C8B-B14F-4D97-AF65-F5344CB8AC3E}">
        <p14:creationId xmlns:p14="http://schemas.microsoft.com/office/powerpoint/2010/main" val="34796761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2501321-794C-47B8-ABDC-7DAF88C9D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5" y="376238"/>
            <a:ext cx="8426450" cy="609662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de-CH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6F94A2-50F8-430F-B46C-2D50472D7A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8775" y="1276350"/>
            <a:ext cx="8426450" cy="320357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1CEDF7-309C-40F3-8700-9F4DBE766E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04000" y="4770375"/>
            <a:ext cx="1177196" cy="18433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fld id="{ED8FFC02-F414-406A-9AF9-AE6E7846E736}" type="datetime4">
              <a:rPr lang="de-CH" smtClean="0"/>
              <a:t>12. April 2024</a:t>
            </a:fld>
            <a:endParaRPr lang="de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7B08D8-7EDB-4388-A7EE-8AB294EA78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19999" y="4770374"/>
            <a:ext cx="3086100" cy="18433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r>
              <a:rPr lang="de-CH"/>
              <a:t>Corporate Design - Power Point Master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26C2A0-BCAA-4FD2-BD67-F5225215B6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71600" y="4767263"/>
            <a:ext cx="216000" cy="273844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800" spc="-30" baseline="0">
                <a:solidFill>
                  <a:schemeClr val="bg2"/>
                </a:solidFill>
              </a:defRPr>
            </a:lvl1pPr>
          </a:lstStyle>
          <a:p>
            <a:fld id="{7559FC98-AF75-4A00-A03C-DF9FEBF6BCB9}" type="slidenum">
              <a:rPr lang="de-CH" smtClean="0"/>
              <a:pPr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246037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88" r:id="rId2"/>
    <p:sldLayoutId id="2147483689" r:id="rId3"/>
    <p:sldLayoutId id="2147483677" r:id="rId4"/>
    <p:sldLayoutId id="2147483663" r:id="rId5"/>
    <p:sldLayoutId id="2147483686" r:id="rId6"/>
    <p:sldLayoutId id="2147483664" r:id="rId7"/>
    <p:sldLayoutId id="2147483662" r:id="rId8"/>
    <p:sldLayoutId id="2147483672" r:id="rId9"/>
    <p:sldLayoutId id="2147483673" r:id="rId10"/>
    <p:sldLayoutId id="2147483666" r:id="rId11"/>
    <p:sldLayoutId id="2147483680" r:id="rId12"/>
    <p:sldLayoutId id="2147483678" r:id="rId13"/>
    <p:sldLayoutId id="2147483679" r:id="rId14"/>
    <p:sldLayoutId id="2147483675" r:id="rId15"/>
    <p:sldLayoutId id="2147483683" r:id="rId16"/>
    <p:sldLayoutId id="2147483667" r:id="rId17"/>
    <p:sldLayoutId id="2147483681" r:id="rId18"/>
    <p:sldLayoutId id="2147483670" r:id="rId19"/>
    <p:sldLayoutId id="2147483671" r:id="rId20"/>
  </p:sldLayoutIdLst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6858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180000" indent="-180000" algn="l" defTabSz="68580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Font typeface="Arial" panose="020B0604020202020204" pitchFamily="34" charset="0"/>
        <a:buChar char="‒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68580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900000" indent="-180000" algn="l" defTabSz="68580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SzPct val="110000"/>
        <a:buFont typeface="Arial" panose="020B0604020202020204" pitchFamily="34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60000" indent="-180000" algn="l" defTabSz="68580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SzPct val="110000"/>
        <a:buFont typeface="Arial" panose="020B0604020202020204" pitchFamily="34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260000" indent="-180000" algn="l" defTabSz="68580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SzPct val="110000"/>
        <a:buFont typeface="Arial" panose="020B0604020202020204" pitchFamily="34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260000" indent="-180000" algn="l" defTabSz="68580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SzPct val="110000"/>
        <a:buFont typeface="Arial" panose="020B0604020202020204" pitchFamily="34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60000" indent="-180000" algn="l" defTabSz="68580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SzPct val="110000"/>
        <a:buFont typeface="Arial" panose="020B0604020202020204" pitchFamily="34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260000" indent="-180000" algn="l" defTabSz="68580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SzPct val="110000"/>
        <a:buFont typeface="Arial" panose="020B0604020202020204" pitchFamily="34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003">
          <p15:clr>
            <a:srgbClr val="F26B43"/>
          </p15:clr>
        </p15:guide>
        <p15:guide id="3" pos="226">
          <p15:clr>
            <a:srgbClr val="F26B43"/>
          </p15:clr>
        </p15:guide>
        <p15:guide id="4" pos="5534">
          <p15:clr>
            <a:srgbClr val="F26B43"/>
          </p15:clr>
        </p15:guide>
        <p15:guide id="5" orient="horz" pos="237">
          <p15:clr>
            <a:srgbClr val="F26B43"/>
          </p15:clr>
        </p15:guide>
        <p15:guide id="6" orient="horz" pos="804" userDrawn="1">
          <p15:clr>
            <a:srgbClr val="F26B43"/>
          </p15:clr>
        </p15:guide>
        <p15:guide id="7" orient="horz" pos="2822">
          <p15:clr>
            <a:srgbClr val="F26B43"/>
          </p15:clr>
        </p15:guide>
        <p15:guide id="8" pos="2823">
          <p15:clr>
            <a:srgbClr val="F26B43"/>
          </p15:clr>
        </p15:guide>
        <p15:guide id="9" pos="2937">
          <p15:clr>
            <a:srgbClr val="F26B43"/>
          </p15:clr>
        </p15:guide>
        <p15:guide id="10" orient="horz" pos="463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customXml" Target="../../customXml/item7.xml"/><Relationship Id="rId1" Type="http://schemas.openxmlformats.org/officeDocument/2006/relationships/customXml" Target="../../customXml/item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acu.org/initiatives/value-initiative/value-rubrics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1.xml"/><Relationship Id="rId5" Type="http://schemas.openxmlformats.org/officeDocument/2006/relationships/hyperlink" Target="https://chat.openai.com/g/g-pw5bB6hZk-rubric-generator-academic-writing" TargetMode="Externa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customXml" Target="../../customXml/item11.xml"/><Relationship Id="rId1" Type="http://schemas.openxmlformats.org/officeDocument/2006/relationships/customXml" Target="../../customXml/item10.xml"/><Relationship Id="rId6" Type="http://schemas.openxmlformats.org/officeDocument/2006/relationships/image" Target="../media/image15.emf"/><Relationship Id="rId5" Type="http://schemas.openxmlformats.org/officeDocument/2006/relationships/image" Target="../media/image14.emf"/><Relationship Id="rId4" Type="http://schemas.openxmlformats.org/officeDocument/2006/relationships/image" Target="../media/image1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customXml" Target="../../customXml/item9.xml"/><Relationship Id="rId1" Type="http://schemas.openxmlformats.org/officeDocument/2006/relationships/customXml" Target="../../customXml/item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hyperlink" Target="https://foto.wuestenigel.com/elfer-das-beste-aus-der-kartoffel-kartoffelsnacks-in-der-bratpfanne-zubereitet/" TargetMode="Externa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hyperlink" Target="https://creativecommons.org/licenses/by/3.0/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universitaetstgallen.sharepoint.com/sites/Faculty/SitePages/ChatGPT-in-der-Lehre.aspx?ct=1708592537437&amp;or=Teams-HL&amp;ga=1&amp;LOF=1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brian.study/#/your-classes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ired.it/economia/business/2017/09/29/italiani-chatbot/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creativecommons.org/licenses/by-nc-nd/3.0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4B0BCA-4F5F-4013-85EF-9B92FCD581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015" y="1098178"/>
            <a:ext cx="7958210" cy="1792800"/>
          </a:xfrm>
        </p:spPr>
        <p:txBody>
          <a:bodyPr/>
          <a:lstStyle/>
          <a:p>
            <a:r>
              <a:rPr lang="en-US"/>
              <a:t>Generative AI as a Tool for Creating Qualitative Rubrics</a:t>
            </a:r>
            <a:endParaRPr lang="de-C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A452BF-BC7E-4241-8028-121E88C1F2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1026" y="3123868"/>
            <a:ext cx="4236273" cy="1356057"/>
          </a:xfrm>
        </p:spPr>
        <p:txBody>
          <a:bodyPr>
            <a:normAutofit fontScale="92500" lnSpcReduction="10000"/>
          </a:bodyPr>
          <a:lstStyle/>
          <a:p>
            <a:r>
              <a:rPr lang="de-CH"/>
              <a:t>Vienna, 12.04.2024</a:t>
            </a:r>
          </a:p>
          <a:p>
            <a:r>
              <a:rPr lang="en-US"/>
              <a:t>Seamless Learning Conference 2024</a:t>
            </a:r>
          </a:p>
          <a:p>
            <a:r>
              <a:rPr lang="en-US"/>
              <a:t>AI as a Co-Teacher?</a:t>
            </a:r>
          </a:p>
          <a:p>
            <a:endParaRPr lang="en-US"/>
          </a:p>
          <a:p>
            <a:r>
              <a:rPr lang="en-US" err="1"/>
              <a:t>Lic</a:t>
            </a:r>
            <a:r>
              <a:rPr lang="en-US"/>
              <a:t>. </a:t>
            </a:r>
            <a:r>
              <a:rPr lang="en-US" err="1"/>
              <a:t>iur</a:t>
            </a:r>
            <a:r>
              <a:rPr lang="en-US"/>
              <a:t>. Jacqueline Gasser-Beck EMBA HSG (TIL-HSG)</a:t>
            </a:r>
          </a:p>
          <a:p>
            <a:r>
              <a:rPr lang="en-US"/>
              <a:t>Dr. Sebastian Meisel (CAT-HSG) </a:t>
            </a:r>
            <a:endParaRPr lang="de-CH"/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10270309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1A15D1C-58E1-AA87-35FE-998F906E1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Custom GPT </a:t>
            </a:r>
            <a:r>
              <a:rPr lang="de-CH" err="1"/>
              <a:t>Rubric</a:t>
            </a:r>
            <a:r>
              <a:rPr lang="de-CH"/>
              <a:t> Generator 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95829F59-BDE7-3CE2-5655-9EB43CBDB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9FC98-AF75-4A00-A03C-DF9FEBF6BCB9}" type="slidenum">
              <a:rPr lang="de-CH" smtClean="0"/>
              <a:t>10</a:t>
            </a:fld>
            <a:endParaRPr lang="de-CH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903B3FD-2F5B-D176-3D5F-4636C12922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212" y="819301"/>
            <a:ext cx="3863429" cy="3310931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57E1B2DD-74D1-E964-6166-135A4F3CCE6F}"/>
              </a:ext>
            </a:extLst>
          </p:cNvPr>
          <p:cNvSpPr txBox="1"/>
          <p:nvPr/>
        </p:nvSpPr>
        <p:spPr>
          <a:xfrm>
            <a:off x="5216832" y="4160258"/>
            <a:ext cx="3568393" cy="4693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CH" sz="1100" dirty="0">
                <a:latin typeface="Gill Sans MT Pro Light" panose="020B0302020104020203" pitchFamily="34" charset="0"/>
                <a:hlinkClick r:id="rId3"/>
              </a:rPr>
              <a:t>https://www.aacu.org/initiatives/value-initiative/value-rubrics</a:t>
            </a:r>
            <a:endParaRPr lang="de-CH" sz="1100" dirty="0">
              <a:latin typeface="Gill Sans MT Pro Light" panose="020B0302020104020203" pitchFamily="34" charset="0"/>
            </a:endParaRPr>
          </a:p>
          <a:p>
            <a:endParaRPr lang="de-CH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007FC10F-134B-B8AD-3942-218F9462786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9295"/>
          <a:stretch/>
        </p:blipFill>
        <p:spPr>
          <a:xfrm>
            <a:off x="5292319" y="2306200"/>
            <a:ext cx="2918063" cy="1787308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61D8CC0E-1117-DCCA-DBF1-93DD0824CB0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50400"/>
          <a:stretch/>
        </p:blipFill>
        <p:spPr>
          <a:xfrm>
            <a:off x="5284302" y="376238"/>
            <a:ext cx="2926080" cy="1832141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348D887E-D9C1-1CD6-8F76-C2283DCFF4A8}"/>
              </a:ext>
            </a:extLst>
          </p:cNvPr>
          <p:cNvSpPr txBox="1"/>
          <p:nvPr/>
        </p:nvSpPr>
        <p:spPr>
          <a:xfrm>
            <a:off x="358775" y="4194832"/>
            <a:ext cx="473630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CH" sz="1100" dirty="0">
                <a:effectLst/>
                <a:latin typeface="Calibri" panose="020F0502020204030204" pitchFamily="34" charset="0"/>
                <a:hlinkClick r:id="rId5"/>
              </a:rPr>
              <a:t>https://chat.openai.com/g/g-pw5bB6hZk-rubric-generator-academic-writing</a:t>
            </a:r>
            <a:endParaRPr lang="de-CH" sz="1100" dirty="0"/>
          </a:p>
        </p:txBody>
      </p:sp>
    </p:spTree>
    <p:extLst>
      <p:ext uri="{BB962C8B-B14F-4D97-AF65-F5344CB8AC3E}">
        <p14:creationId xmlns:p14="http://schemas.microsoft.com/office/powerpoint/2010/main" val="32602581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F09C9E-EE1E-4067-A84B-9401A9D07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000" y="1044000"/>
            <a:ext cx="7957225" cy="685801"/>
          </a:xfrm>
        </p:spPr>
        <p:txBody>
          <a:bodyPr/>
          <a:lstStyle/>
          <a:p>
            <a:r>
              <a:rPr lang="de-CH" dirty="0" err="1"/>
              <a:t>Thank</a:t>
            </a:r>
            <a:r>
              <a:rPr lang="de-CH" dirty="0"/>
              <a:t> </a:t>
            </a:r>
            <a:r>
              <a:rPr lang="de-CH" dirty="0" err="1"/>
              <a:t>you</a:t>
            </a:r>
            <a:r>
              <a:rPr lang="de-CH"/>
              <a:t>.</a:t>
            </a:r>
            <a:endParaRPr lang="de-CH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824696A-7729-409A-82A6-A1882A1979C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8000" y="2626419"/>
            <a:ext cx="1908000" cy="862219"/>
          </a:xfrm>
        </p:spPr>
        <p:txBody>
          <a:bodyPr/>
          <a:lstStyle/>
          <a:p>
            <a:r>
              <a:rPr lang="de-CH"/>
              <a:t>Fachexperte für didaktische Lehrentwicklung </a:t>
            </a:r>
          </a:p>
          <a:p>
            <a:r>
              <a:rPr lang="de-CH"/>
              <a:t>+41 71 224 21 11</a:t>
            </a:r>
          </a:p>
          <a:p>
            <a:r>
              <a:rPr lang="de-CH"/>
              <a:t>sebastian.meisel@unisg.ch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1FEE361-0677-4444-B82C-2CD575B6D67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28000" y="2090947"/>
            <a:ext cx="1908000" cy="504411"/>
          </a:xfrm>
        </p:spPr>
        <p:txBody>
          <a:bodyPr/>
          <a:lstStyle/>
          <a:p>
            <a:r>
              <a:rPr lang="de-CH"/>
              <a:t>Dr. Sebastian Meisel 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6C9EA477-7A7D-4BD5-A32A-2431705E2C0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886816" y="2626419"/>
            <a:ext cx="1908000" cy="862219"/>
          </a:xfrm>
        </p:spPr>
        <p:txBody>
          <a:bodyPr/>
          <a:lstStyle/>
          <a:p>
            <a:r>
              <a:rPr lang="de-CH" dirty="0"/>
              <a:t>Head Teaching Innovation Lab </a:t>
            </a:r>
          </a:p>
          <a:p>
            <a:r>
              <a:rPr lang="de-CH" dirty="0"/>
              <a:t>+41 71 224 21 11</a:t>
            </a:r>
          </a:p>
          <a:p>
            <a:r>
              <a:rPr lang="de-CH" dirty="0"/>
              <a:t>jacqueline.gasser-beck@unisg.ch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16A4ECC9-C237-413E-ACA3-3F8319B5C30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886816" y="2090947"/>
            <a:ext cx="1908000" cy="504411"/>
          </a:xfrm>
        </p:spPr>
        <p:txBody>
          <a:bodyPr/>
          <a:lstStyle/>
          <a:p>
            <a:r>
              <a:rPr lang="de-CH"/>
              <a:t>Jacqueline Gasser-Beck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66579F3-9E4D-4B77-A1A9-7BD0A6B286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7388" y="4027251"/>
            <a:ext cx="493406" cy="45730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841F086-1C70-4391-8FD2-19574420591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8" t="13690" b="14256"/>
          <a:stretch/>
        </p:blipFill>
        <p:spPr>
          <a:xfrm>
            <a:off x="6832891" y="4027250"/>
            <a:ext cx="843193" cy="48794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0B60D22-5E16-4CE3-A1B9-DE07D568F2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4648" y="4036979"/>
            <a:ext cx="327802" cy="45730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A76B503-B2B9-4A0B-9F09-D2E0223A2198}"/>
              </a:ext>
            </a:extLst>
          </p:cNvPr>
          <p:cNvSpPr txBox="1"/>
          <p:nvPr/>
        </p:nvSpPr>
        <p:spPr>
          <a:xfrm>
            <a:off x="6897016" y="3750624"/>
            <a:ext cx="907300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de-CH" sz="1000"/>
              <a:t>Akkreditierungen</a:t>
            </a:r>
            <a:endParaRPr lang="de-CH"/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36883196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17BA4066-54F2-40DB-B61A-445A00112A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Agenda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0B072412-4031-4628-B083-F3156B07E22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de-CH" err="1"/>
              <a:t>Introduction</a:t>
            </a:r>
            <a:r>
              <a:rPr lang="de-CH"/>
              <a:t> and Problem Statement</a:t>
            </a:r>
          </a:p>
          <a:p>
            <a:r>
              <a:rPr lang="de-CH"/>
              <a:t>University </a:t>
            </a:r>
            <a:r>
              <a:rPr lang="de-CH" err="1"/>
              <a:t>of</a:t>
            </a:r>
            <a:r>
              <a:rPr lang="de-CH"/>
              <a:t> </a:t>
            </a:r>
            <a:r>
              <a:rPr lang="de-CH" err="1"/>
              <a:t>St.Gallen`s</a:t>
            </a:r>
            <a:r>
              <a:rPr lang="de-CH"/>
              <a:t> Approach</a:t>
            </a:r>
          </a:p>
          <a:p>
            <a:r>
              <a:rPr lang="de-CH" err="1"/>
              <a:t>Rubrics</a:t>
            </a:r>
            <a:r>
              <a:rPr lang="de-CH"/>
              <a:t> and generative AI Tools – a </a:t>
            </a:r>
            <a:r>
              <a:rPr lang="de-CH" err="1"/>
              <a:t>necessary</a:t>
            </a:r>
            <a:r>
              <a:rPr lang="de-CH"/>
              <a:t> Link</a:t>
            </a:r>
          </a:p>
          <a:p>
            <a:r>
              <a:rPr lang="de-CH"/>
              <a:t>Design</a:t>
            </a:r>
          </a:p>
          <a:p>
            <a:r>
              <a:rPr lang="de-CH"/>
              <a:t>Best Practice and User Experience</a:t>
            </a:r>
          </a:p>
          <a:p>
            <a:r>
              <a:rPr lang="de-CH"/>
              <a:t>Summary</a:t>
            </a:r>
          </a:p>
          <a:p>
            <a:endParaRPr lang="de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DDD175-4963-478B-AD53-CD696C2A547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559FC98-AF75-4A00-A03C-DF9FEBF6BCB9}" type="slidenum">
              <a:rPr lang="de-CH" smtClean="0"/>
              <a:pPr/>
              <a:t>2</a:t>
            </a:fld>
            <a:endParaRPr lang="de-CH"/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19021894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70682C09-B279-E691-08F9-945ED34DE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60" y="244028"/>
            <a:ext cx="3276452" cy="744514"/>
          </a:xfrm>
        </p:spPr>
        <p:txBody>
          <a:bodyPr vert="horz" lIns="68580" tIns="34290" rIns="68580" bIns="34290" rtlCol="0" anchor="b">
            <a:normAutofit/>
          </a:bodyPr>
          <a:lstStyle/>
          <a:p>
            <a:r>
              <a:rPr lang="en-US" b="1"/>
              <a:t>Introduction and Problem Statement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9217B2F1-02A0-2FD1-EA14-EF96047269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0060" y="1408670"/>
            <a:ext cx="3182692" cy="3236505"/>
          </a:xfrm>
        </p:spPr>
        <p:txBody>
          <a:bodyPr vert="horz" lIns="68580" tIns="34290" rIns="68580" bIns="34290" rtlCol="0">
            <a:noAutofit/>
          </a:bodyPr>
          <a:lstStyle/>
          <a:p>
            <a:pPr>
              <a:spcAft>
                <a:spcPts val="600"/>
              </a:spcAft>
            </a:pPr>
            <a:r>
              <a:rPr lang="en-US" sz="2000"/>
              <a:t>Written Works and final theses has come under pressure through gen. AI tools </a:t>
            </a:r>
          </a:p>
          <a:p>
            <a:pPr>
              <a:spcAft>
                <a:spcPts val="600"/>
              </a:spcAft>
            </a:pPr>
            <a:r>
              <a:rPr lang="en-US" sz="2000"/>
              <a:t>Can or should universities generally abandon the idea of written texts as an examination?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0816CA2-513C-87D1-161E-7E72D86903B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7829550" y="4767263"/>
            <a:ext cx="685800" cy="273844"/>
          </a:xfrm>
        </p:spPr>
        <p:txBody>
          <a:bodyPr vert="horz" lIns="68580" tIns="34290" rIns="68580" bIns="34290" rtlCol="0" anchor="ctr">
            <a:normAutofit/>
          </a:bodyPr>
          <a:lstStyle/>
          <a:p>
            <a:pPr>
              <a:spcAft>
                <a:spcPts val="450"/>
              </a:spcAft>
              <a:defRPr/>
            </a:pPr>
            <a:fld id="{7559FC98-AF75-4A00-A03C-DF9FEBF6BCB9}" type="slidenum">
              <a:rPr lang="en-US">
                <a:solidFill>
                  <a:srgbClr val="FFFFFF"/>
                </a:solidFill>
                <a:latin typeface="Calibri" panose="020F0502020204030204"/>
              </a:rPr>
              <a:pPr>
                <a:spcAft>
                  <a:spcPts val="450"/>
                </a:spcAft>
                <a:defRPr/>
              </a:pPr>
              <a:t>3</a:t>
            </a:fld>
            <a:endParaRPr lang="en-US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080BCD9D-1B5D-DD9B-2AD8-027AF8DE0785}"/>
              </a:ext>
            </a:extLst>
          </p:cNvPr>
          <p:cNvSpPr txBox="1"/>
          <p:nvPr/>
        </p:nvSpPr>
        <p:spPr>
          <a:xfrm>
            <a:off x="7143131" y="5153025"/>
            <a:ext cx="2000869" cy="173124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450"/>
              </a:spcAft>
            </a:pPr>
            <a:r>
              <a:rPr lang="de-CH" sz="525">
                <a:solidFill>
                  <a:srgbClr val="FFFFFF"/>
                </a:solidFill>
              </a:rPr>
              <a:t>"</a:t>
            </a:r>
            <a:r>
              <a:rPr lang="de-CH" sz="525">
                <a:solidFill>
                  <a:srgbClr val="FFFFFF"/>
                </a:solidFill>
                <a:hlinkClick r:id="rId3" tooltip="https://foto.wuestenigel.com/elfer-das-beste-aus-der-kartoffel-kartoffelsnacks-in-der-bratpfanne-zubereitet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Dieses Foto</a:t>
            </a:r>
            <a:r>
              <a:rPr lang="de-CH" sz="525">
                <a:solidFill>
                  <a:srgbClr val="FFFFFF"/>
                </a:solidFill>
              </a:rPr>
              <a:t>" von Unbekannter Autor ist lizenziert gemäß </a:t>
            </a:r>
            <a:r>
              <a:rPr lang="de-CH" sz="525">
                <a:solidFill>
                  <a:srgbClr val="FFFFFF"/>
                </a:solidFill>
                <a:hlinkClick r:id="rId4" tooltip="https://creativecommons.org/licenses/by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</a:t>
            </a:r>
            <a:endParaRPr lang="de-CH" sz="525">
              <a:solidFill>
                <a:srgbClr val="FFFFFF"/>
              </a:solidFill>
            </a:endParaRPr>
          </a:p>
        </p:txBody>
      </p:sp>
      <p:pic>
        <p:nvPicPr>
          <p:cNvPr id="10" name="Inhaltsplatzhalter 9">
            <a:extLst>
              <a:ext uri="{FF2B5EF4-FFF2-40B4-BE49-F238E27FC236}">
                <a16:creationId xmlns:a16="http://schemas.microsoft.com/office/drawing/2014/main" id="{74EA17B4-314D-36FD-9864-E3E90C62BA0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4748985" y="350353"/>
            <a:ext cx="4122737" cy="1254978"/>
          </a:xfr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B28C0779-F1C2-8AE6-CB2B-0FF8AA1727B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823810">
            <a:off x="3793140" y="1245748"/>
            <a:ext cx="5236509" cy="1594015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49ED95C9-A7D4-3B02-6437-9876CC02851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250710">
            <a:off x="4588058" y="2707641"/>
            <a:ext cx="4532399" cy="601689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86250FC1-F480-29FC-D7F1-FF73086313C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0848626">
            <a:off x="3650719" y="3119120"/>
            <a:ext cx="6005761" cy="1060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882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111E3D51-EC5C-99CE-2C05-7AEB1FF587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16365732-F1CE-90DE-5E31-2BED759E18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de-CH" sz="6000"/>
              <a:t>NO!</a:t>
            </a:r>
          </a:p>
          <a:p>
            <a:pPr algn="ctr"/>
            <a:endParaRPr lang="de-CH" sz="6000"/>
          </a:p>
          <a:p>
            <a:pPr algn="ctr"/>
            <a:r>
              <a:rPr lang="en-US" sz="2400"/>
              <a:t>Because written texts develop necessary skills such as the ability to reflect and think critically</a:t>
            </a:r>
          </a:p>
          <a:p>
            <a:pPr algn="ctr"/>
            <a:r>
              <a:rPr lang="en-US" sz="2400"/>
              <a:t>Main question: What do we, staff and lectures, need to develop a safe written text exam?</a:t>
            </a:r>
          </a:p>
          <a:p>
            <a:pPr algn="ctr"/>
            <a:endParaRPr lang="de-CH" sz="240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B92CD1B-1CBD-FC37-372A-6414CE3AD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9FC98-AF75-4A00-A03C-DF9FEBF6BCB9}" type="slidenum">
              <a:rPr lang="de-CH" smtClean="0"/>
              <a:pPr/>
              <a:t>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686795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2CCC36-DB5D-FF63-0345-93E264AD0B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Awareness </a:t>
            </a:r>
            <a:r>
              <a:rPr lang="de-CH" err="1"/>
              <a:t>for</a:t>
            </a:r>
            <a:r>
              <a:rPr lang="de-CH"/>
              <a:t> </a:t>
            </a:r>
            <a:r>
              <a:rPr lang="de-CH" err="1"/>
              <a:t>the</a:t>
            </a:r>
            <a:r>
              <a:rPr lang="de-CH"/>
              <a:t> </a:t>
            </a:r>
            <a:r>
              <a:rPr lang="de-CH" err="1"/>
              <a:t>use</a:t>
            </a:r>
            <a:r>
              <a:rPr lang="de-CH"/>
              <a:t> </a:t>
            </a:r>
            <a:r>
              <a:rPr lang="de-CH" err="1"/>
              <a:t>of</a:t>
            </a:r>
            <a:r>
              <a:rPr lang="de-CH"/>
              <a:t> AI at University </a:t>
            </a:r>
            <a:r>
              <a:rPr lang="de-CH" err="1"/>
              <a:t>of</a:t>
            </a:r>
            <a:r>
              <a:rPr lang="de-CH"/>
              <a:t> St.Gallen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B7427BD9-3B08-B257-21F4-A293D23BB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9FC98-AF75-4A00-A03C-DF9FEBF6BCB9}" type="slidenum">
              <a:rPr lang="de-CH" smtClean="0"/>
              <a:t>5</a:t>
            </a:fld>
            <a:endParaRPr lang="de-CH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562CF0B0-E35E-CA78-EE9F-E9335A48B88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958"/>
          <a:stretch/>
        </p:blipFill>
        <p:spPr>
          <a:xfrm>
            <a:off x="241545" y="756465"/>
            <a:ext cx="7788763" cy="3361897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CB3C1380-8AB6-FBE8-A148-C9C805293AC1}"/>
              </a:ext>
            </a:extLst>
          </p:cNvPr>
          <p:cNvSpPr txBox="1"/>
          <p:nvPr/>
        </p:nvSpPr>
        <p:spPr>
          <a:xfrm>
            <a:off x="3026018" y="3957327"/>
            <a:ext cx="6619875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CH">
                <a:hlinkClick r:id="rId3"/>
              </a:rPr>
              <a:t>https://universitaetstgallen.sharepoint.com/sites/Faculty/SitePages/ChatGPT-in-der-Lehre.aspx?ct=1708592537437&amp;or=Teams-HL&amp;ga=1&amp;LOF=1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937956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7462DF-379B-6311-33A0-AF289098E8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>
                <a:solidFill>
                  <a:schemeClr val="dk1"/>
                </a:solidFill>
              </a:rPr>
              <a:t>Pilotproject «</a:t>
            </a:r>
            <a:r>
              <a:rPr lang="de-CH"/>
              <a:t>Ask Brian</a:t>
            </a:r>
            <a:r>
              <a:rPr lang="de-CH">
                <a:solidFill>
                  <a:schemeClr val="dk1"/>
                </a:solidFill>
              </a:rPr>
              <a:t>»</a:t>
            </a:r>
            <a:r>
              <a:rPr lang="de-CH"/>
              <a:t> </a:t>
            </a:r>
            <a:r>
              <a:rPr lang="de-CH" err="1"/>
              <a:t>ChatGPT</a:t>
            </a:r>
            <a:r>
              <a:rPr lang="de-CH"/>
              <a:t> 4 Turbo in </a:t>
            </a:r>
            <a:r>
              <a:rPr lang="de-CH" err="1"/>
              <a:t>class</a:t>
            </a:r>
            <a:endParaRPr lang="de-CH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293B32BB-E3B3-336F-2933-238282B4E8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9FC98-AF75-4A00-A03C-DF9FEBF6BCB9}" type="slidenum">
              <a:rPr lang="de-CH" smtClean="0"/>
              <a:t>6</a:t>
            </a:fld>
            <a:endParaRPr lang="de-CH"/>
          </a:p>
        </p:txBody>
      </p:sp>
      <p:pic>
        <p:nvPicPr>
          <p:cNvPr id="6" name="Grafik 5" descr="Ein Bild, das Text, Screenshot, Schrift, Software enthält.&#10;&#10;Beschreibung automatisch generiert.">
            <a:extLst>
              <a:ext uri="{FF2B5EF4-FFF2-40B4-BE49-F238E27FC236}">
                <a16:creationId xmlns:a16="http://schemas.microsoft.com/office/drawing/2014/main" id="{9562D752-F1CC-9275-479D-6CD762575B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8997"/>
          <a:stretch/>
        </p:blipFill>
        <p:spPr>
          <a:xfrm>
            <a:off x="181981" y="985900"/>
            <a:ext cx="8780037" cy="2524187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9E8605EA-1D98-9904-886D-9F0D7E231E7A}"/>
              </a:ext>
            </a:extLst>
          </p:cNvPr>
          <p:cNvSpPr txBox="1"/>
          <p:nvPr/>
        </p:nvSpPr>
        <p:spPr>
          <a:xfrm>
            <a:off x="2223918" y="3086422"/>
            <a:ext cx="3848636" cy="5078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hlinkClick r:id="rId3"/>
              </a:rPr>
              <a:t>https://app.brian.study/#/your-classes</a:t>
            </a:r>
            <a:endParaRPr lang="de-DE"/>
          </a:p>
          <a:p>
            <a:endParaRPr lang="en-US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3FDF7083-FC7E-2400-139C-0430F770697E}"/>
              </a:ext>
            </a:extLst>
          </p:cNvPr>
          <p:cNvSpPr txBox="1"/>
          <p:nvPr/>
        </p:nvSpPr>
        <p:spPr>
          <a:xfrm>
            <a:off x="525768" y="3812013"/>
            <a:ext cx="9240976" cy="116185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1400">
                <a:solidFill>
                  <a:schemeClr val="dk1"/>
                </a:solidFill>
              </a:rPr>
              <a:t>«</a:t>
            </a:r>
            <a:r>
              <a:rPr lang="de-CH" sz="1400"/>
              <a:t>Ask Brian</a:t>
            </a:r>
            <a:r>
              <a:rPr lang="de-CH" sz="1400">
                <a:solidFill>
                  <a:schemeClr val="dk1"/>
                </a:solidFill>
              </a:rPr>
              <a:t>»</a:t>
            </a:r>
            <a:r>
              <a:rPr lang="de-CH" sz="1400"/>
              <a:t> via Learning App Brian (Desktop </a:t>
            </a:r>
            <a:r>
              <a:rPr lang="de-CH" sz="1400" err="1"/>
              <a:t>or</a:t>
            </a:r>
            <a:r>
              <a:rPr lang="de-CH" sz="1400"/>
              <a:t> Mobile App)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1400" err="1"/>
              <a:t>ChatGPT</a:t>
            </a:r>
            <a:r>
              <a:rPr lang="de-CH" sz="1400"/>
              <a:t> 4-Turbo </a:t>
            </a:r>
            <a:r>
              <a:rPr lang="de-CH" sz="1400" err="1"/>
              <a:t>available</a:t>
            </a:r>
            <a:r>
              <a:rPr lang="de-CH" sz="1400"/>
              <a:t> in </a:t>
            </a:r>
            <a:r>
              <a:rPr lang="de-CH" sz="1400" err="1"/>
              <a:t>selected</a:t>
            </a:r>
            <a:r>
              <a:rPr lang="de-CH" sz="1400"/>
              <a:t> </a:t>
            </a:r>
            <a:r>
              <a:rPr lang="de-CH" sz="1400" err="1"/>
              <a:t>courses</a:t>
            </a:r>
            <a:r>
              <a:rPr lang="de-CH" sz="1400"/>
              <a:t> (</a:t>
            </a:r>
            <a:r>
              <a:rPr lang="de-CH" sz="1400" err="1"/>
              <a:t>by</a:t>
            </a:r>
            <a:r>
              <a:rPr lang="de-CH" sz="1400"/>
              <a:t> </a:t>
            </a:r>
            <a:r>
              <a:rPr lang="de-CH" sz="1400" err="1"/>
              <a:t>faculty</a:t>
            </a:r>
            <a:r>
              <a:rPr lang="de-CH" sz="1400"/>
              <a:t> </a:t>
            </a:r>
            <a:r>
              <a:rPr lang="de-CH" sz="1400" err="1"/>
              <a:t>request</a:t>
            </a:r>
            <a:r>
              <a:rPr lang="de-CH" sz="140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1400"/>
              <a:t>Microsoft Open Azure Architecture – GDPR-</a:t>
            </a:r>
            <a:r>
              <a:rPr lang="de-CH" sz="1400" err="1"/>
              <a:t>compliant</a:t>
            </a:r>
            <a:r>
              <a:rPr lang="de-CH" sz="1400"/>
              <a:t>; </a:t>
            </a:r>
            <a:r>
              <a:rPr lang="de-CH" sz="1400" err="1"/>
              <a:t>no</a:t>
            </a:r>
            <a:r>
              <a:rPr lang="de-CH" sz="1400"/>
              <a:t> </a:t>
            </a:r>
            <a:r>
              <a:rPr lang="de-CH" sz="1400" err="1"/>
              <a:t>data</a:t>
            </a:r>
            <a:r>
              <a:rPr lang="de-CH" sz="1400"/>
              <a:t> </a:t>
            </a:r>
            <a:r>
              <a:rPr lang="de-CH" sz="1400" err="1"/>
              <a:t>shared</a:t>
            </a:r>
            <a:r>
              <a:rPr lang="de-CH" sz="1400"/>
              <a:t> </a:t>
            </a:r>
            <a:r>
              <a:rPr lang="de-CH" sz="1400" err="1"/>
              <a:t>for</a:t>
            </a:r>
            <a:r>
              <a:rPr lang="de-CH" sz="1400"/>
              <a:t> </a:t>
            </a:r>
            <a:r>
              <a:rPr lang="de-CH" sz="1400" err="1"/>
              <a:t>training</a:t>
            </a:r>
            <a:r>
              <a:rPr lang="de-CH" sz="1400"/>
              <a:t> </a:t>
            </a:r>
            <a:r>
              <a:rPr lang="de-CH" sz="1400" err="1"/>
              <a:t>to</a:t>
            </a:r>
            <a:r>
              <a:rPr lang="de-CH" sz="1400"/>
              <a:t> </a:t>
            </a:r>
            <a:r>
              <a:rPr lang="de-CH" sz="1400" err="1"/>
              <a:t>OpenAI</a:t>
            </a:r>
            <a:r>
              <a:rPr lang="de-CH" sz="1400"/>
              <a:t> </a:t>
            </a:r>
          </a:p>
          <a:p>
            <a:endParaRPr lang="de-DE" sz="1400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682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AB651431-107A-20FA-2C14-75CED901E5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Rubrics and generative AI Tools – a </a:t>
            </a:r>
            <a:r>
              <a:rPr lang="de-CH" err="1"/>
              <a:t>necessary</a:t>
            </a:r>
            <a:r>
              <a:rPr lang="de-CH"/>
              <a:t> Link</a:t>
            </a:r>
            <a:br>
              <a:rPr lang="de-CH"/>
            </a:br>
            <a:endParaRPr lang="de-CH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B8DAC5A6-16E5-96D9-A917-5A3F644134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/>
              <a:t>If written work is to continue to exist, but is also challenged by AI tools, can these perhaps also help to solve existing problems?</a:t>
            </a:r>
          </a:p>
          <a:p>
            <a:pPr marL="465750" lvl="1" indent="-285750">
              <a:buFont typeface="Arial" panose="020B0604020202020204" pitchFamily="34" charset="0"/>
              <a:buChar char="•"/>
            </a:pPr>
            <a:r>
              <a:rPr lang="en-US" sz="1600"/>
              <a:t>The effectiveness of rubrics for written texts is well documented (</a:t>
            </a:r>
            <a:r>
              <a:rPr lang="en-US" sz="1600" err="1"/>
              <a:t>Buholzer</a:t>
            </a:r>
            <a:r>
              <a:rPr lang="en-US" sz="1600"/>
              <a:t>/</a:t>
            </a:r>
            <a:r>
              <a:rPr lang="en-US" sz="1600" err="1"/>
              <a:t>Brovelli</a:t>
            </a:r>
            <a:r>
              <a:rPr lang="en-US" sz="1600"/>
              <a:t> 2023, Bachmann/Smit 2019, Smit et al. 2023) </a:t>
            </a:r>
          </a:p>
          <a:p>
            <a:pPr marL="465750" lvl="1" indent="-285750">
              <a:buFont typeface="Arial" panose="020B0604020202020204" pitchFamily="34" charset="0"/>
              <a:buChar char="•"/>
            </a:pPr>
            <a:r>
              <a:rPr lang="en-US" sz="1600"/>
              <a:t>AI tools can help develop a secure and well-functioning rubric for assessing the performance of written texts</a:t>
            </a:r>
          </a:p>
          <a:p>
            <a:pPr marL="465750" lvl="1" indent="-285750">
              <a:buFont typeface="Arial" panose="020B0604020202020204" pitchFamily="34" charset="0"/>
              <a:buChar char="•"/>
            </a:pPr>
            <a:r>
              <a:rPr lang="en-US" sz="1600"/>
              <a:t>With little experience, AI tools like ChatGPT can give you a rubric for each course and each exam</a:t>
            </a:r>
          </a:p>
          <a:p>
            <a:pPr marL="465750" lvl="1" indent="-285750">
              <a:buFont typeface="Arial" panose="020B0604020202020204" pitchFamily="34" charset="0"/>
              <a:buChar char="•"/>
            </a:pPr>
            <a:r>
              <a:rPr lang="en-US" sz="1600"/>
              <a:t>Of course, the results must be checked and should be prepared didactically</a:t>
            </a:r>
          </a:p>
          <a:p>
            <a:pPr lvl="1" indent="0">
              <a:buNone/>
            </a:pPr>
            <a:endParaRPr lang="en-US" sz="1600"/>
          </a:p>
          <a:p>
            <a:pPr lvl="1" indent="0">
              <a:buNone/>
            </a:pPr>
            <a:endParaRPr lang="en-US" sz="1600"/>
          </a:p>
          <a:p>
            <a:pPr lvl="1" indent="0" algn="ctr">
              <a:buNone/>
            </a:pPr>
            <a:r>
              <a:rPr lang="en-US" sz="1600" b="1"/>
              <a:t>The thesis of our test series was to find out which tool works best for creating rubrics</a:t>
            </a:r>
            <a:endParaRPr lang="de-CH" sz="1600" b="1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752AC44-7271-D710-3032-FE6C8AF4E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9FC98-AF75-4A00-A03C-DF9FEBF6BCB9}" type="slidenum">
              <a:rPr lang="de-CH" smtClean="0"/>
              <a:pPr/>
              <a:t>7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492931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AFD76B1-E3AD-7AEF-1B8F-EDF649C826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60" y="244027"/>
            <a:ext cx="3276452" cy="639481"/>
          </a:xfrm>
        </p:spPr>
        <p:txBody>
          <a:bodyPr vert="horz" lIns="68580" tIns="34290" rIns="68580" bIns="34290" rtlCol="0" anchor="b">
            <a:normAutofit/>
          </a:bodyPr>
          <a:lstStyle/>
          <a:p>
            <a:r>
              <a:rPr lang="en-US" sz="4050"/>
              <a:t>Design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1A375EC-01C9-A5D7-13DB-39B06BE532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0060" y="994720"/>
            <a:ext cx="3182692" cy="3650456"/>
          </a:xfrm>
        </p:spPr>
        <p:txBody>
          <a:bodyPr vert="horz" lIns="68580" tIns="34290" rIns="68580" bIns="34290" rtlCol="0">
            <a:normAutofit fontScale="92500"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/>
              <a:t>Procedure: Qualitative and explorative research design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1600" err="1"/>
              <a:t>Four</a:t>
            </a:r>
            <a:r>
              <a:rPr lang="de-CH" sz="1600"/>
              <a:t> </a:t>
            </a:r>
            <a:r>
              <a:rPr lang="de-CH" sz="1600" err="1"/>
              <a:t>common</a:t>
            </a:r>
            <a:r>
              <a:rPr lang="de-CH" sz="1600"/>
              <a:t> </a:t>
            </a:r>
            <a:r>
              <a:rPr lang="de-CH" sz="1600" err="1"/>
              <a:t>known</a:t>
            </a:r>
            <a:r>
              <a:rPr lang="de-CH" sz="1600"/>
              <a:t> AI </a:t>
            </a:r>
            <a:r>
              <a:rPr lang="de-CH" sz="1600" err="1"/>
              <a:t>chatbots</a:t>
            </a:r>
            <a:r>
              <a:rPr lang="de-CH" sz="1600"/>
              <a:t>: ChatGPT 3.5, ChatGPT 4, Google Bard (</a:t>
            </a:r>
            <a:r>
              <a:rPr lang="de-CH" sz="1600" err="1"/>
              <a:t>now</a:t>
            </a:r>
            <a:r>
              <a:rPr lang="de-CH" sz="1600"/>
              <a:t> Gemini) and Internet Explorer </a:t>
            </a:r>
            <a:r>
              <a:rPr lang="de-CH" sz="1600" err="1"/>
              <a:t>CoPilot</a:t>
            </a:r>
            <a:endParaRPr lang="de-CH" sz="16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1600"/>
              <a:t>Task: Design a </a:t>
            </a:r>
            <a:r>
              <a:rPr lang="de-CH" sz="1600" err="1"/>
              <a:t>rubric</a:t>
            </a:r>
            <a:r>
              <a:rPr lang="de-CH" sz="1600"/>
              <a:t> for a </a:t>
            </a:r>
            <a:r>
              <a:rPr lang="de-CH" sz="1600" err="1"/>
              <a:t>history</a:t>
            </a:r>
            <a:r>
              <a:rPr lang="de-CH" sz="1600"/>
              <a:t> </a:t>
            </a:r>
            <a:r>
              <a:rPr lang="de-CH" sz="1600" err="1"/>
              <a:t>course</a:t>
            </a:r>
            <a:r>
              <a:rPr lang="de-CH" sz="1600"/>
              <a:t> at </a:t>
            </a:r>
            <a:r>
              <a:rPr lang="de-CH" sz="1600" err="1"/>
              <a:t>the</a:t>
            </a:r>
            <a:r>
              <a:rPr lang="de-CH" sz="1600"/>
              <a:t> </a:t>
            </a:r>
            <a:r>
              <a:rPr lang="de-CH" sz="1600" err="1"/>
              <a:t>contextual</a:t>
            </a:r>
            <a:r>
              <a:rPr lang="de-CH" sz="1600"/>
              <a:t> </a:t>
            </a:r>
            <a:r>
              <a:rPr lang="de-CH" sz="1600" err="1"/>
              <a:t>studies</a:t>
            </a:r>
            <a:r>
              <a:rPr lang="de-CH" sz="1600"/>
              <a:t> at University of St. Gallen (</a:t>
            </a:r>
            <a:r>
              <a:rPr lang="de-CH" sz="1600" err="1"/>
              <a:t>one</a:t>
            </a:r>
            <a:r>
              <a:rPr lang="de-CH" sz="1600"/>
              <a:t> </a:t>
            </a:r>
            <a:r>
              <a:rPr lang="de-CH" sz="1600" err="1"/>
              <a:t>member</a:t>
            </a:r>
            <a:r>
              <a:rPr lang="de-CH" sz="1600"/>
              <a:t> of </a:t>
            </a:r>
            <a:r>
              <a:rPr lang="de-CH" sz="1600" err="1"/>
              <a:t>the</a:t>
            </a:r>
            <a:r>
              <a:rPr lang="de-CH" sz="1600"/>
              <a:t> expert </a:t>
            </a:r>
            <a:r>
              <a:rPr lang="de-CH" sz="1600" err="1"/>
              <a:t>team</a:t>
            </a:r>
            <a:r>
              <a:rPr lang="de-CH" sz="1600"/>
              <a:t> </a:t>
            </a:r>
            <a:r>
              <a:rPr lang="de-CH" sz="1600" err="1"/>
              <a:t>is</a:t>
            </a:r>
            <a:r>
              <a:rPr lang="de-CH" sz="1600"/>
              <a:t> a </a:t>
            </a:r>
            <a:r>
              <a:rPr lang="de-CH" sz="1600" err="1"/>
              <a:t>lecturer</a:t>
            </a:r>
            <a:r>
              <a:rPr lang="de-CH" sz="1600"/>
              <a:t> in </a:t>
            </a:r>
            <a:r>
              <a:rPr lang="de-CH" sz="1600" err="1"/>
              <a:t>history</a:t>
            </a:r>
            <a:r>
              <a:rPr lang="de-CH" sz="1600"/>
              <a:t>, </a:t>
            </a:r>
            <a:r>
              <a:rPr lang="de-CH" sz="1600" err="1"/>
              <a:t>the</a:t>
            </a:r>
            <a:r>
              <a:rPr lang="de-CH" sz="1600"/>
              <a:t> </a:t>
            </a:r>
            <a:r>
              <a:rPr lang="de-CH" sz="1600" err="1"/>
              <a:t>others</a:t>
            </a:r>
            <a:r>
              <a:rPr lang="de-CH" sz="1600"/>
              <a:t> </a:t>
            </a:r>
            <a:r>
              <a:rPr lang="de-CH" sz="1600" err="1"/>
              <a:t>are</a:t>
            </a:r>
            <a:r>
              <a:rPr lang="de-CH" sz="1600"/>
              <a:t> </a:t>
            </a:r>
            <a:r>
              <a:rPr lang="de-CH" sz="1600" err="1"/>
              <a:t>from</a:t>
            </a:r>
            <a:r>
              <a:rPr lang="de-CH" sz="1600"/>
              <a:t> </a:t>
            </a:r>
            <a:r>
              <a:rPr lang="de-CH" sz="1600" err="1"/>
              <a:t>other</a:t>
            </a:r>
            <a:r>
              <a:rPr lang="de-CH" sz="1600"/>
              <a:t> </a:t>
            </a:r>
            <a:r>
              <a:rPr lang="de-CH" sz="1600" err="1"/>
              <a:t>professions</a:t>
            </a:r>
            <a:r>
              <a:rPr lang="de-CH" sz="160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1600"/>
              <a:t>Quality </a:t>
            </a:r>
            <a:r>
              <a:rPr lang="de-CH" sz="1600" err="1"/>
              <a:t>standards</a:t>
            </a:r>
            <a:r>
              <a:rPr lang="de-CH" sz="1600"/>
              <a:t> of rubrics </a:t>
            </a:r>
            <a:r>
              <a:rPr lang="de-CH" sz="1600" err="1"/>
              <a:t>were</a:t>
            </a:r>
            <a:r>
              <a:rPr lang="de-CH" sz="1600"/>
              <a:t> </a:t>
            </a:r>
            <a:r>
              <a:rPr lang="de-CH" sz="1600" err="1"/>
              <a:t>given</a:t>
            </a:r>
            <a:r>
              <a:rPr lang="de-CH" sz="1600"/>
              <a:t> </a:t>
            </a:r>
            <a:r>
              <a:rPr lang="de-CH" sz="1600" err="1"/>
              <a:t>before</a:t>
            </a:r>
            <a:r>
              <a:rPr lang="de-CH" sz="1600"/>
              <a:t> </a:t>
            </a:r>
            <a:r>
              <a:rPr lang="de-CH" sz="1600" err="1"/>
              <a:t>the</a:t>
            </a:r>
            <a:r>
              <a:rPr lang="de-CH" sz="1600"/>
              <a:t> </a:t>
            </a:r>
            <a:r>
              <a:rPr lang="de-CH" sz="1600" err="1"/>
              <a:t>construction</a:t>
            </a:r>
            <a:r>
              <a:rPr lang="de-CH" sz="1600"/>
              <a:t>, but </a:t>
            </a:r>
            <a:r>
              <a:rPr lang="de-CH" sz="1600" err="1"/>
              <a:t>reflected</a:t>
            </a:r>
            <a:r>
              <a:rPr lang="de-CH" sz="1600"/>
              <a:t> at </a:t>
            </a:r>
            <a:r>
              <a:rPr lang="de-CH" sz="1600" err="1"/>
              <a:t>the</a:t>
            </a:r>
            <a:r>
              <a:rPr lang="de-CH" sz="1600"/>
              <a:t> end of </a:t>
            </a:r>
            <a:r>
              <a:rPr lang="de-CH" sz="1600" err="1"/>
              <a:t>the</a:t>
            </a:r>
            <a:r>
              <a:rPr lang="de-CH" sz="1600"/>
              <a:t> </a:t>
            </a:r>
            <a:r>
              <a:rPr lang="de-CH" sz="1600" err="1"/>
              <a:t>workshop</a:t>
            </a:r>
            <a:endParaRPr lang="de-CH" sz="1600"/>
          </a:p>
          <a:p>
            <a:endParaRPr lang="en-US" sz="1650"/>
          </a:p>
        </p:txBody>
      </p:sp>
      <p:pic>
        <p:nvPicPr>
          <p:cNvPr id="9" name="Inhaltsplatzhalter 8" descr="Ein Bild, das Screenshot, Clipart, gelb, Animation enthält.&#10;&#10;Automatisch generierte Beschreibung">
            <a:extLst>
              <a:ext uri="{FF2B5EF4-FFF2-40B4-BE49-F238E27FC236}">
                <a16:creationId xmlns:a16="http://schemas.microsoft.com/office/drawing/2014/main" id="{EDB02F2D-B606-FF22-CF9A-318FD4B5518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22869" r="20711"/>
          <a:stretch/>
        </p:blipFill>
        <p:spPr>
          <a:xfrm>
            <a:off x="3983777" y="7"/>
            <a:ext cx="5159081" cy="5143493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B414CD6-13E4-2B85-C659-AFA02889264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7829550" y="4767263"/>
            <a:ext cx="685800" cy="273844"/>
          </a:xfrm>
        </p:spPr>
        <p:txBody>
          <a:bodyPr vert="horz" lIns="68580" tIns="34290" rIns="68580" bIns="34290" rtlCol="0" anchor="ctr">
            <a:normAutofit/>
          </a:bodyPr>
          <a:lstStyle/>
          <a:p>
            <a:pPr>
              <a:spcAft>
                <a:spcPts val="450"/>
              </a:spcAft>
              <a:defRPr/>
            </a:pPr>
            <a:fld id="{7559FC98-AF75-4A00-A03C-DF9FEBF6BCB9}" type="slidenum">
              <a:rPr lang="en-US">
                <a:solidFill>
                  <a:srgbClr val="FFFFFF"/>
                </a:solidFill>
                <a:latin typeface="Calibri" panose="020F0502020204030204"/>
              </a:rPr>
              <a:pPr>
                <a:spcAft>
                  <a:spcPts val="450"/>
                </a:spcAft>
                <a:defRPr/>
              </a:pPr>
              <a:t>8</a:t>
            </a:fld>
            <a:endParaRPr lang="en-US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A4512B5E-A1FF-E257-E74A-4F6F107723E6}"/>
              </a:ext>
            </a:extLst>
          </p:cNvPr>
          <p:cNvSpPr txBox="1"/>
          <p:nvPr/>
        </p:nvSpPr>
        <p:spPr>
          <a:xfrm>
            <a:off x="6894665" y="5153025"/>
            <a:ext cx="2249335" cy="173124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450"/>
              </a:spcAft>
            </a:pPr>
            <a:r>
              <a:rPr lang="de-CH" sz="525">
                <a:solidFill>
                  <a:srgbClr val="FFFFFF"/>
                </a:solidFill>
              </a:rPr>
              <a:t>"</a:t>
            </a:r>
            <a:r>
              <a:rPr lang="de-CH" sz="525">
                <a:solidFill>
                  <a:srgbClr val="FFFFFF"/>
                </a:solidFill>
                <a:hlinkClick r:id="rId3" tooltip="https://www.wired.it/economia/business/2017/09/29/italiani-chatbot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Dieses Foto</a:t>
            </a:r>
            <a:r>
              <a:rPr lang="de-CH" sz="525">
                <a:solidFill>
                  <a:srgbClr val="FFFFFF"/>
                </a:solidFill>
              </a:rPr>
              <a:t>" von Unbekannter Autor ist lizenziert gemäß </a:t>
            </a:r>
            <a:r>
              <a:rPr lang="de-CH" sz="525">
                <a:solidFill>
                  <a:srgbClr val="FFFFFF"/>
                </a:solidFill>
                <a:hlinkClick r:id="rId4" tooltip="https://creativecommons.org/licenses/by-nc-nd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BY-NC-ND</a:t>
            </a:r>
            <a:endParaRPr lang="de-CH" sz="525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0518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DE61E8D-7A7C-5E6D-B59D-576BF99E0B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60" y="244027"/>
            <a:ext cx="3276452" cy="577697"/>
          </a:xfrm>
        </p:spPr>
        <p:txBody>
          <a:bodyPr vert="horz" lIns="68580" tIns="34290" rIns="68580" bIns="34290" rtlCol="0" anchor="b">
            <a:noAutofit/>
          </a:bodyPr>
          <a:lstStyle/>
          <a:p>
            <a:r>
              <a:rPr lang="en-US"/>
              <a:t>Best Practice and User Experience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6845BCB-9A6A-4571-1061-ECCAD0ACF4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0060" y="821724"/>
            <a:ext cx="3182692" cy="3823451"/>
          </a:xfrm>
        </p:spPr>
        <p:txBody>
          <a:bodyPr vert="horz" lIns="68580" tIns="34290" rIns="68580" bIns="34290" rtlCol="0" anchor="t">
            <a:normAutofit/>
          </a:bodyPr>
          <a:lstStyle/>
          <a:p>
            <a:pPr marL="285115"/>
            <a:r>
              <a:rPr lang="en-US" sz="1275"/>
              <a:t>Workshop with experienced lecturers</a:t>
            </a:r>
            <a:endParaRPr lang="de-DE"/>
          </a:p>
          <a:p>
            <a:pPr marL="285115"/>
            <a:endParaRPr lang="en-US" sz="1275"/>
          </a:p>
          <a:p>
            <a:pPr marL="285115"/>
            <a:r>
              <a:rPr lang="en-US" sz="1275"/>
              <a:t>Necessary: Make learning goals clear!</a:t>
            </a:r>
          </a:p>
          <a:p>
            <a:pPr marL="285115"/>
            <a:endParaRPr lang="en-US" sz="1275"/>
          </a:p>
          <a:p>
            <a:pPr marL="285115"/>
            <a:r>
              <a:rPr lang="en-US" sz="1275"/>
              <a:t>If the learning goals are not defined, ask the chatbot</a:t>
            </a:r>
          </a:p>
          <a:p>
            <a:pPr marL="285115"/>
            <a:endParaRPr lang="en-US" sz="1275"/>
          </a:p>
          <a:p>
            <a:pPr marL="285115"/>
            <a:r>
              <a:rPr lang="en-US" sz="1275"/>
              <a:t>Good experience with the designing of learning goals and rubrics if roll is assigned</a:t>
            </a:r>
          </a:p>
          <a:p>
            <a:pPr marL="285115"/>
            <a:r>
              <a:rPr lang="en-US" sz="1250"/>
              <a:t>(“act as a lecturer with more than ten year experience…”)</a:t>
            </a:r>
          </a:p>
          <a:p>
            <a:pPr marL="285115"/>
            <a:endParaRPr lang="en-US" sz="1275"/>
          </a:p>
          <a:p>
            <a:pPr marL="285115"/>
            <a:r>
              <a:rPr lang="en-US" sz="1250"/>
              <a:t>The first results are generic, you have to ask further and further and </a:t>
            </a:r>
            <a:r>
              <a:rPr lang="en-US" sz="1250" err="1"/>
              <a:t>als</a:t>
            </a:r>
            <a:r>
              <a:rPr lang="en-US" sz="1250"/>
              <a:t> reconnect to the learning goals</a:t>
            </a:r>
          </a:p>
          <a:p>
            <a:pPr marL="285115"/>
            <a:endParaRPr lang="en-US" sz="1275"/>
          </a:p>
          <a:p>
            <a:pPr marL="285115"/>
            <a:r>
              <a:rPr lang="en-US" sz="1250"/>
              <a:t>Winner: ChatGPT 3.5 but it`s all about prompting...</a:t>
            </a:r>
          </a:p>
        </p:txBody>
      </p:sp>
      <p:pic>
        <p:nvPicPr>
          <p:cNvPr id="7" name="Picture 5" descr="Roboter, der eine Maschine bedient">
            <a:extLst>
              <a:ext uri="{FF2B5EF4-FFF2-40B4-BE49-F238E27FC236}">
                <a16:creationId xmlns:a16="http://schemas.microsoft.com/office/drawing/2014/main" id="{9A19AA32-A395-EE8C-4D99-DF98015EF42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470" r="10549" b="1"/>
          <a:stretch/>
        </p:blipFill>
        <p:spPr>
          <a:xfrm>
            <a:off x="3983777" y="7"/>
            <a:ext cx="5159081" cy="5143493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2915130-CCB0-509D-CC78-1B2349EFDF1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7829550" y="4767263"/>
            <a:ext cx="685800" cy="273844"/>
          </a:xfrm>
        </p:spPr>
        <p:txBody>
          <a:bodyPr vert="horz" lIns="68580" tIns="34290" rIns="68580" bIns="34290" rtlCol="0" anchor="ctr">
            <a:normAutofit/>
          </a:bodyPr>
          <a:lstStyle/>
          <a:p>
            <a:pPr>
              <a:spcAft>
                <a:spcPts val="450"/>
              </a:spcAft>
              <a:defRPr/>
            </a:pPr>
            <a:fld id="{7559FC98-AF75-4A00-A03C-DF9FEBF6BCB9}" type="slidenum">
              <a:rPr lang="en-US">
                <a:solidFill>
                  <a:srgbClr val="FFFFFF"/>
                </a:solidFill>
                <a:latin typeface="Calibri" panose="020F0502020204030204"/>
              </a:rPr>
              <a:pPr>
                <a:spcAft>
                  <a:spcPts val="450"/>
                </a:spcAft>
                <a:defRPr/>
              </a:pPr>
              <a:t>9</a:t>
            </a:fld>
            <a:endParaRPr lang="en-US">
              <a:solidFill>
                <a:srgbClr val="FFFFFF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740058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UNISG PPT">
  <a:themeElements>
    <a:clrScheme name="uni stgallen Colors">
      <a:dk1>
        <a:sysClr val="windowText" lastClr="000000"/>
      </a:dk1>
      <a:lt1>
        <a:sysClr val="window" lastClr="FFFFFF"/>
      </a:lt1>
      <a:dk2>
        <a:srgbClr val="0A5F2D"/>
      </a:dk2>
      <a:lt2>
        <a:srgbClr val="FFFFFF"/>
      </a:lt2>
      <a:accent1>
        <a:srgbClr val="00802F"/>
      </a:accent1>
      <a:accent2>
        <a:srgbClr val="E1D7C3"/>
      </a:accent2>
      <a:accent3>
        <a:srgbClr val="EB6969"/>
      </a:accent3>
      <a:accent4>
        <a:srgbClr val="73A5AF"/>
      </a:accent4>
      <a:accent5>
        <a:srgbClr val="FFF04B"/>
      </a:accent5>
      <a:accent6>
        <a:srgbClr val="0A5F2D"/>
      </a:accent6>
      <a:hlink>
        <a:srgbClr val="00802F"/>
      </a:hlink>
      <a:folHlink>
        <a:srgbClr val="0A5F2D"/>
      </a:folHlink>
    </a:clrScheme>
    <a:fontScheme name="uni stgallen Fonts">
      <a:majorFont>
        <a:latin typeface="Gill Sans Nova"/>
        <a:ea typeface=""/>
        <a:cs typeface=""/>
      </a:majorFont>
      <a:minorFont>
        <a:latin typeface="Gill Sans No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ni_stgallen_master_01.potx" id="{30835CC8-2B5A-4E70-B341-DDAB901ED00B}" vid="{29D780FA-9373-4C8E-8A10-29358CDEA5B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21870F55-7693-4BED-BB93-08298D6C04B0}">
  <we:reference id="94886107-76f9-4f92-aa81-ee726374f3e7" version="1.0.0.7" store="EXCatalog" storeType="EXCatalog"/>
  <we:alternateReferences/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TemplafyFormConfiguration><![CDATA[{"formFields":[{"required":true,"shareValue":false,"type":"datePicker","name":"Date","label":"Datum"},{"required":false,"placeholder":"","lines":1,"shareValue":false,"type":"textBox","name":"Footer","label":"Fusszeile"},{"defaultValue":{"fixedValue":true},"shareValue":false,"type":"checkBox","name":"FooterLogo","label":"mit Logo in der Fusszeile"}],"formDataEntries":[{"name":"Date","value":"Nwjw+N1KC6x7+jgm1lepuw=="},{"name":"Footer","value":"7R2B9+Rg5aGBajgQkMV4kuS/z9HnRTNOjzdQRD963v+HUEmIGHndvWqWesOwIhsfowCxhVEfMlx0TkJK4Ia12g=="},{"name":"FooterLogo","value":"iTzqZGj1P6MRGUQq8ahlhA=="}]}]]></TemplafyFormConfiguration>
</file>

<file path=customXml/item10.xml><?xml version="1.0" encoding="utf-8"?>
<TemplafySlideTemplateConfiguration><![CDATA[{"slideVersion":1,"isValidatorEnabled":false,"isLocked":false,"elementsMetadata":[{"type":"shape","elementConfiguration":{"width":"{{UserProfile.Department.REFDepartmentLogo.WidthPNGPPT}}","height":"{{UserProfile.Department.REFDepartmentLogo.HeightPNGPPT}}","image":"{{UserProfile.Department.REFDepartmentLogo.ImagePNG}}","type":"image","disableUpdates":false}},{"type":"shape","elementConfiguration":{"binding":"{{UserProfile.Department.DepartmentName}} \n{{UserProfile.Department.DepartmentStreet}} {{UserProfile.Department.DepartmentStreetNumber}} \n{{UserProfile.Department.DepartmentPOBox}} {{UserProfile.Department.DepartmentCity}} \n{{UserProfile.Department.DepartmentCountry}} \n{{UserProfile.Department.DepartmentWebsite}}","type":"text","disableUpdates":false}}],"slideId":"637750113834283378","enableDocumentContentUpdater":true,"version":"2.0"}]]></TemplafySlideTemplateConfiguration>
</file>

<file path=customXml/item11.xml><?xml version="1.0" encoding="utf-8"?>
<TemplafySlideFormConfiguration><![CDATA[{"formFields":[],"formDataEntries":[]}]]></TemplafySlideFormConfiguration>
</file>

<file path=customXml/item2.xml><?xml version="1.0" encoding="utf-8"?>
<TemplafyTemplateConfiguration><![CDATA[{"elementsMetadata":[{"type":"shape","id":"718f2c4a-74c4-4e32-8ff7-a5be4fdb64dc","elementConfiguration":{"binding":"{{FormatDateTime(Form.Date,Translate(\"DateFormat\"),DocumentLanguage)}}","type":"text","disableUpdates":false}},{"type":"shape","id":"4b6bceeb-5256-4669-adb3-99169980237d","elementConfiguration":{"width":"{{UserProfile.Department.REFDepartmentLogo.WidthPNGPPTFooter}}","height":"{{UserProfile.Department.REFDepartmentLogo.HeightPNGPPTFooter}}","image":"{{UserProfile.Department.REFDepartmentLogo.ImagePNG}}","visibility":"{{IfElse(Form.FooterLogo, VisibilityType.Visible,VisibilityType.Hidden)}}","type":"image","disableUpdates":false}},{"type":"shape","id":"92ad2bd6-bd15-4c40-87b4-aff733f8c7d7","elementConfiguration":{"binding":"{{Form.Footer}}","type":"text","disableUpdates":false}},{"type":"shape","id":"8cb668a2-fa12-42e0-b819-d44b187233cc","elementConfiguration":{"binding":"{{UserProfile.Department.DepartmentName}}","visibility":"{{IfElse(Form.FooterLogo, VisibilityType.Hidden,VisibilityType.Visible)}}","type":"text","disableUpdates":false}},{"type":"shape","id":"b4ea66f3-13e1-499f-bb6b-294f531b2196","elementConfiguration":{"width":"{{UserProfile.Department.REFDepartmentLogo.WidthPNGPPT}}","height":"{{UserProfile.Department.REFDepartmentLogo.HeightPNGPPT}}","image":"{{UserProfile.Department.REFDepartmentLogo.ImagePNG}}","type":"image","disableUpdates":false}},{"type":"shape","id":"b20f232e-21d3-486c-ac42-a9e9969b9374","elementConfiguration":{"binding":"{{UserProfile.Department.DepartmentName}} \n{{UserProfile.Department.DepartmentStreet}} {{UserProfile.Department.DepartmentStreetNumber}} \n{{UserProfile.Department.DepartmentPOBox}} {{UserProfile.Department.DepartmentCity}} \n{{UserProfile.Department.DepartmentCountry}} \n{{UserProfile.Department.DepartmentWebsite}}","type":"text","disableUpdates":false}},{"type":"shape","id":"8c9f1217-5ea1-4ced-bcba-b126805a371b","elementConfiguration":{"width":"{{UserProfile.Department.REFDepartmentLogo.WidthPNGPPT}}","height":"{{UserProfile.Department.REFDepartmentLogo.HeightPNGPPT}}","image":"{{UserProfile.Department.REFDepartmentLogo.ImagePNG}}","type":"image","disableUpdates":false}},{"type":"shape","id":"cda68bfb-f613-45f6-af03-bc315a24d0ca","elementConfiguration":{"binding":"{{FormatDateTime(Form.Date,Translate(\"DateFormat\"),DocumentLanguage)}}","type":"text","disableUpdates":false}},{"type":"shape","id":"8be45ba1-e67d-44a0-91fb-df344d9599d7","elementConfiguration":{"width":"{{UserProfile.Department.REFDepartmentLogo.WidthPNGPPTFooter}}","height":"{{UserProfile.Department.REFDepartmentLogo.HeightPNGPPTFooter}}","image":"{{UserProfile.Department.REFDepartmentLogo.ImagePNG}}","visibility":"{{IfElse(Form.FooterLogo, VisibilityType.Visible,VisibilityType.Hidden)}}","type":"image","disableUpdates":false}},{"type":"shape","id":"fc0cfd74-dacd-493f-95d3-f0c9377516af","elementConfiguration":{"binding":"{{Form.Footer}}","type":"text","disableUpdates":false}},{"type":"shape","id":"83007d3a-783f-484b-bcb9-f74f82836594","elementConfiguration":{"binding":"{{UserProfile.Department.DepartmentName}}","visibility":"{{IfElse(Form.FooterLogo, VisibilityType.Hidden,VisibilityType.Visible)}}","type":"text","disableUpdates":false}},{"type":"shape","id":"aa9827b9-a791-431f-8b4d-483f1ca4f866","elementConfiguration":{"width":"{{UserProfile.Department.REFDepartmentLogo.WidthPNGPPT}}","height":"{{UserProfile.Department.REFDepartmentLogo.HeightPNGPPT}}","image":"{{UserProfile.Department.REFDepartmentLogo.ImagePNG}}","type":"image","disableUpdates":false}},{"type":"shape","id":"54f56c9b-3bff-491e-bf3b-a161f9e75b7d","elementConfiguration":{"binding":"{{FormatDateTime(Form.Date,Translate(\"DateFormat\"),DocumentLanguage)}}","type":"text","disableUpdates":false}},{"type":"shape","id":"de985e6f-ec6d-4fa4-9b27-3f11f5d8a9e7","elementConfiguration":{"width":"{{UserProfile.Department.REFDepartmentLogo.WidthPNGPPT}}","height":"{{UserProfile.Department.REFDepartmentLogo.HeightPNGPPT}}","image":"{{UserProfile.Department.REFDepartmentLogo.ImagePNG}}","type":"image","disableUpdates":false}},{"type":"shape","id":"ffd767ff-a84e-4ce3-9fcd-24fbd995297b","elementConfiguration":{"binding":"{{FormatDateTime(Form.Date,Translate(\"DateFormat\"),DocumentLanguage)}}","type":"text","disableUpdates":false}},{"type":"shape","id":"c88813d3-fcc0-48a6-bd11-f2ac7d7fd332","elementConfiguration":{"width":"{{UserProfile.Department.REFDepartmentLogo.WidthPNGPPTFooter}}","height":"{{UserProfile.Department.REFDepartmentLogo.HeightPNGPPTFooter}}","image":"{{UserProfile.Department.REFDepartmentLogo.ImagePNG}}","visibility":"{{IfElse(Form.FooterLogo, VisibilityType.Visible,VisibilityType.Hidden)}}","type":"image","disableUpdates":false}},{"type":"shape","id":"b4fadb22-fb5d-4289-b884-3badf3217f10","elementConfiguration":{"binding":"{{Form.Footer}}","type":"text","disableUpdates":false}},{"type":"shape","id":"ad2d2be6-31aa-407c-99e9-11accf88b650","elementConfiguration":{"binding":"{{UserProfile.Department.DepartmentName}}","visibility":"{{IfElse(Form.FooterLogo, VisibilityType.Hidden,VisibilityType.Visible)}}","type":"text","disableUpdates":false}},{"type":"shape","id":"624c5ff9-3e0f-433c-a68d-244f5017db70","elementConfiguration":{"binding":"{{FormatDateTime(Form.Date,Translate(\"DateFormat\"),DocumentLanguage)}}","type":"text","disableUpdates":false}},{"type":"shape","id":"a91ed710-95cb-4f1a-9e6d-2bf7d2218374","elementConfiguration":{"width":"{{UserProfile.Department.REFDepartmentLogo.WidthPNGPPTFooter}}","height":"{{UserProfile.Department.REFDepartmentLogo.HeightPNGPPTFooter}}","image":"{{UserProfile.Department.REFDepartmentLogo.ImagePNG}}","visibility":"{{IfElse(Form.FooterLogo, VisibilityType.Visible,VisibilityType.Hidden)}}","type":"image","disableUpdates":false}},{"type":"shape","id":"068cb56f-4f84-4d9a-962b-1ce98006b5c7","elementConfiguration":{"binding":"{{Form.Footer}}","type":"text","disableUpdates":false}},{"type":"shape","id":"bc19b608-789a-4da2-814d-0929201f7176","elementConfiguration":{"binding":"{{UserProfile.Department.DepartmentName}}","visibility":"{{IfElse(Form.FooterLogo, VisibilityType.Hidden,VisibilityType.Visible)}}","type":"text","disableUpdates":false}},{"type":"shape","id":"21c576f9-2c3f-4e8b-8ff2-d1e2673fcb66","elementConfiguration":{"binding":"{{FormatDateTime(Form.Date,Translate(\"DateFormat\"),DocumentLanguage)}}","type":"text","disableUpdates":false}},{"type":"shape","id":"a301aac7-971a-4b73-9d19-f3d0886b8be6","elementConfiguration":{"binding":"{{FormatDateTime(Form.Date,Translate(\"DateFormat\"),DocumentLanguage)}}","type":"text","disableUpdates":false}},{"type":"shape","id":"534e4f04-3cd8-4896-8189-c642f7030d1c","elementConfiguration":{"binding":"{{Form.Footer}}","type":"text","disableUpdates":false}},{"type":"shape","id":"2d7a5d9a-12bb-4143-9050-fa3225437603","elementConfiguration":{"width":"{{UserProfile.Department.REFDepartmentLogo.WidthPNGPPTFooter}}","height":"{{UserProfile.Department.REFDepartmentLogo.HeightPNGPPTFooter}}","image":"{{UserProfile.Department.REFDepartmentLogo.ImagePNG}}","visibility":"{{IfElse(Form.FooterLogo, VisibilityType.Visible,VisibilityType.Hidden)}}","type":"image","disableUpdates":false}},{"type":"shape","id":"8be5775c-6056-4aee-b4c1-4c58f3be3948","elementConfiguration":{"binding":"{{UserProfile.Department.DepartmentName}}","visibility":"{{IfElse(Form.FooterLogo, VisibilityType.Hidden,VisibilityType.Visible)}}","type":"text","disableUpdates":false}},{"type":"shape","id":"56ff5088-411a-4b01-8600-d930c6c6e375","elementConfiguration":{"binding":"{{FormatDateTime(Form.Date,Translate(\"DateFormat\"),DocumentLanguage)}}","type":"text","disableUpdates":false}},{"type":"shape","id":"e15d7484-f1fa-4de1-a891-9afad8e8d91e","elementConfiguration":{"width":"{{UserProfile.Department.REFDepartmentLogo.WidthPNGPPTFooter}}","height":"{{UserProfile.Department.REFDepartmentLogo.HeightPNGPPTFooter}}","image":"{{UserProfile.Department.REFDepartmentLogo.ImagePNG}}","visibility":"{{IfElse(Form.FooterLogo, VisibilityType.Visible,VisibilityType.Hidden)}}","type":"image","disableUpdates":false}},{"type":"shape","id":"d2059924-510c-4fd4-8aa7-6217660bda3f","elementConfiguration":{"binding":"{{Form.Footer}}","type":"text","disableUpdates":false}},{"type":"shape","id":"b5a7587d-f6ac-4288-9478-0231b905da10","elementConfiguration":{"binding":"{{UserProfile.Department.DepartmentName}}","visibility":"{{IfElse(Form.FooterLogo, VisibilityType.Hidden,VisibilityType.Visible)}}","type":"text","disableUpdates":false}}],"transformationConfigurations":[{"language":"{{UserProfile.DocumentLanguage.Language}}","disableUpdates":false,"type":"proofingLanguage"},{"propertyName":"creator","propertyValue":"{{UserProfile.FirstName}} {{UserProfile.LastName}}","disableUpdates":false,"type":"documentProperty"},{"propertyName":"title","propertyValue":"Presentation - University of St.Gallen","disableUpdates":false,"type":"documentProperty"}],"templateName":"UNISG Präsentation","templateDescription":"","enableDocumentContentUpdater":true,"version":"2.0"}]]></TemplafyTemplateConfiguration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4C2EED3AEDAB24AB48AF05A7A255DF4" ma:contentTypeVersion="21" ma:contentTypeDescription="Create a new document." ma:contentTypeScope="" ma:versionID="274d9017fadbcc8b67afbe4b22a55600">
  <xsd:schema xmlns:xsd="http://www.w3.org/2001/XMLSchema" xmlns:xs="http://www.w3.org/2001/XMLSchema" xmlns:p="http://schemas.microsoft.com/office/2006/metadata/properties" xmlns:ns2="07c8a24f-8b40-44ca-950f-ae5db2c4fa23" xmlns:ns3="71d337dc-809a-4269-a690-d6cd31b4acd0" targetNamespace="http://schemas.microsoft.com/office/2006/metadata/properties" ma:root="true" ma:fieldsID="0b58614a3de855f8a451fa93eb2e43b4" ns2:_="" ns3:_="">
    <xsd:import namespace="07c8a24f-8b40-44ca-950f-ae5db2c4fa23"/>
    <xsd:import namespace="71d337dc-809a-4269-a690-d6cd31b4acd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3:TaxCatchAll" minOccurs="0"/>
                <xsd:element ref="ns2:lcf76f155ced4ddcb4097134ff3c332f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c8a24f-8b40-44ca-950f-ae5db2c4fa2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9a650111-7fb8-408c-8449-112adb6e2ed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d337dc-809a-4269-a690-d6cd31b4acd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8f3f5698-4e7b-49a9-bf00-a8b38c5133ff}" ma:internalName="TaxCatchAll" ma:showField="CatchAllData" ma:web="71d337dc-809a-4269-a690-d6cd31b4acd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7c8a24f-8b40-44ca-950f-ae5db2c4fa23">
      <Terms xmlns="http://schemas.microsoft.com/office/infopath/2007/PartnerControls"/>
    </lcf76f155ced4ddcb4097134ff3c332f>
    <TaxCatchAll xmlns="71d337dc-809a-4269-a690-d6cd31b4acd0" xsi:nil="true"/>
  </documentManagement>
</p:properties>
</file>

<file path=customXml/item5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6.xml><?xml version="1.0" encoding="utf-8"?>
<TemplafySlideFormConfiguration><![CDATA[{"formFields":[],"formDataEntries":[]}]]></TemplafySlideFormConfiguration>
</file>

<file path=customXml/item7.xml><?xml version="1.0" encoding="utf-8"?>
<TemplafySlideTemplateConfiguration><![CDATA[{"slideVersion":1,"isValidatorEnabled":false,"isLocked":false,"elementsMetadata":[{"type":"shape","elementConfiguration":{"width":"{{UserProfile.Department.REFDepartmentLogo.WidthPNGPPT}}","height":"{{UserProfile.Department.REFDepartmentLogo.HeightPNGPPT}}","image":"{{UserProfile.Department.REFDepartmentLogo.ImagePNG}}","type":"image","disableUpdates":false}}],"slideId":"637750113834106457","enableDocumentContentUpdater":true,"version":"2.0"}]]></TemplafySlideTemplateConfiguration>
</file>

<file path=customXml/item8.xml><?xml version="1.0" encoding="utf-8"?>
<TemplafySlideFormConfiguration><![CDATA[{"formFields":[{"required":true,"shareValue":false,"type":"datePicker","name":"Date","label":"Datum"},{"required":false,"placeholder":"","lines":1,"shareValue":false,"type":"textBox","name":"Footer","label":"Fusszeile"},{"defaultValue":{"fixedValue":true},"shareValue":false,"type":"checkBox","name":"FooterLogo","label":"mit Logo in der Fusszeile"}],"formDataEntries":[]}]]></TemplafySlideFormConfiguration>
</file>

<file path=customXml/item9.xml><?xml version="1.0" encoding="utf-8"?>
<TemplafySlideTemplateConfiguration><![CDATA[{"slideVersion":1,"isValidatorEnabled":false,"isLocked":false,"elementsMetadata":[{"type":"shape","elementConfiguration":{"binding":"{{FormatDateTime(Form.Date,Translate(\"DateFormat\"),DocumentLanguage)}}","type":"text","disableUpdates":false}},{"type":"shape","elementConfiguration":{"binding":"{{Form.Footer}}","type":"text","disableUpdates":false}},{"type":"shape","elementConfiguration":{"width":"{{UserProfile.Department.REFDepartmentLogo.WidthPNGPPTFooter}}","height":"{{UserProfile.Department.REFDepartmentLogo.HeightPNGPPTFooter}}","image":"{{UserProfile.Department.REFDepartmentLogo.ImagePNG}}","visibility":"{{IfElse(Form.FooterLogo, VisibilityType.Visible,VisibilityType.Hidden)}}","type":"image","disableUpdates":false}},{"type":"shape","elementConfiguration":{"binding":"{{UserProfile.Department.DepartmentName}}","visibility":"{{IfElse(Form.FooterLogo, VisibilityType.Hidden,VisibilityType.Visible)}}","type":"text","disableUpdates":false}}],"slideId":"637750113834107890","enableDocumentContentUpdater":true,"version":"2.0"}]]></TemplafySlideTemplateConfiguration>
</file>

<file path=customXml/itemProps1.xml><?xml version="1.0" encoding="utf-8"?>
<ds:datastoreItem xmlns:ds="http://schemas.openxmlformats.org/officeDocument/2006/customXml" ds:itemID="{9BA6235D-7E1A-4B9C-ADE5-24E162A87D03}">
  <ds:schemaRefs/>
</ds:datastoreItem>
</file>

<file path=customXml/itemProps10.xml><?xml version="1.0" encoding="utf-8"?>
<ds:datastoreItem xmlns:ds="http://schemas.openxmlformats.org/officeDocument/2006/customXml" ds:itemID="{5CDA3866-4191-4ABE-B434-81C70850BD71}">
  <ds:schemaRefs/>
</ds:datastoreItem>
</file>

<file path=customXml/itemProps11.xml><?xml version="1.0" encoding="utf-8"?>
<ds:datastoreItem xmlns:ds="http://schemas.openxmlformats.org/officeDocument/2006/customXml" ds:itemID="{B77E3FB8-6B77-4C09-82A2-9AF5ACD3601A}">
  <ds:schemaRefs/>
</ds:datastoreItem>
</file>

<file path=customXml/itemProps2.xml><?xml version="1.0" encoding="utf-8"?>
<ds:datastoreItem xmlns:ds="http://schemas.openxmlformats.org/officeDocument/2006/customXml" ds:itemID="{DD23DDCC-ABAF-42D1-9CB2-07E72D883C32}">
  <ds:schemaRefs/>
</ds:datastoreItem>
</file>

<file path=customXml/itemProps3.xml><?xml version="1.0" encoding="utf-8"?>
<ds:datastoreItem xmlns:ds="http://schemas.openxmlformats.org/officeDocument/2006/customXml" ds:itemID="{329B48A9-5067-463C-80F4-7C90FDDEC242}">
  <ds:schemaRefs>
    <ds:schemaRef ds:uri="07c8a24f-8b40-44ca-950f-ae5db2c4fa23"/>
    <ds:schemaRef ds:uri="71d337dc-809a-4269-a690-d6cd31b4acd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4.xml><?xml version="1.0" encoding="utf-8"?>
<ds:datastoreItem xmlns:ds="http://schemas.openxmlformats.org/officeDocument/2006/customXml" ds:itemID="{6567BD5C-CC0C-4648-BED2-6CE28F06E5A9}">
  <ds:schemaRefs>
    <ds:schemaRef ds:uri="http://purl.org/dc/dcmitype/"/>
    <ds:schemaRef ds:uri="http://purl.org/dc/elements/1.1/"/>
    <ds:schemaRef ds:uri="http://purl.org/dc/terms/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71d337dc-809a-4269-a690-d6cd31b4acd0"/>
    <ds:schemaRef ds:uri="07c8a24f-8b40-44ca-950f-ae5db2c4fa23"/>
  </ds:schemaRefs>
</ds:datastoreItem>
</file>

<file path=customXml/itemProps5.xml><?xml version="1.0" encoding="utf-8"?>
<ds:datastoreItem xmlns:ds="http://schemas.openxmlformats.org/officeDocument/2006/customXml" ds:itemID="{ED2A37DE-9640-4BAD-87EB-02349D3561C8}">
  <ds:schemaRefs>
    <ds:schemaRef ds:uri="http://schemas.microsoft.com/sharepoint/v3/contenttype/forms"/>
  </ds:schemaRefs>
</ds:datastoreItem>
</file>

<file path=customXml/itemProps6.xml><?xml version="1.0" encoding="utf-8"?>
<ds:datastoreItem xmlns:ds="http://schemas.openxmlformats.org/officeDocument/2006/customXml" ds:itemID="{A1DE4887-2FA9-49BA-B8BF-E79FB8D56958}">
  <ds:schemaRefs/>
</ds:datastoreItem>
</file>

<file path=customXml/itemProps7.xml><?xml version="1.0" encoding="utf-8"?>
<ds:datastoreItem xmlns:ds="http://schemas.openxmlformats.org/officeDocument/2006/customXml" ds:itemID="{45B06F8E-AA4D-4F38-9B8B-099300ECC694}">
  <ds:schemaRefs/>
</ds:datastoreItem>
</file>

<file path=customXml/itemProps8.xml><?xml version="1.0" encoding="utf-8"?>
<ds:datastoreItem xmlns:ds="http://schemas.openxmlformats.org/officeDocument/2006/customXml" ds:itemID="{84926F0E-4CF9-4868-9C6A-F4B02CC81AC4}">
  <ds:schemaRefs/>
</ds:datastoreItem>
</file>

<file path=customXml/itemProps9.xml><?xml version="1.0" encoding="utf-8"?>
<ds:datastoreItem xmlns:ds="http://schemas.openxmlformats.org/officeDocument/2006/customXml" ds:itemID="{EF9A843C-DEE1-4221-96D6-063228FC0A5C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uni_stgallen_master_01</Template>
  <TotalTime>0</TotalTime>
  <Words>650</Words>
  <Application>Microsoft Office PowerPoint</Application>
  <PresentationFormat>Bildschirmpräsentation (16:9)</PresentationFormat>
  <Paragraphs>81</Paragraphs>
  <Slides>11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9" baseType="lpstr">
      <vt:lpstr>Arial</vt:lpstr>
      <vt:lpstr>Calibri</vt:lpstr>
      <vt:lpstr>Gill Alt One MT Light</vt:lpstr>
      <vt:lpstr>Gill Sans MT Pro Light</vt:lpstr>
      <vt:lpstr>Gill Sans Nova</vt:lpstr>
      <vt:lpstr>Gill Sans Nova Light</vt:lpstr>
      <vt:lpstr>Palatino Linotype</vt:lpstr>
      <vt:lpstr>UNISG PPT</vt:lpstr>
      <vt:lpstr>Generative AI as a Tool for Creating Qualitative Rubrics</vt:lpstr>
      <vt:lpstr>Agenda</vt:lpstr>
      <vt:lpstr>Introduction and Problem Statement</vt:lpstr>
      <vt:lpstr>PowerPoint-Präsentation</vt:lpstr>
      <vt:lpstr>Awareness for the use of AI at University of St.Gallen</vt:lpstr>
      <vt:lpstr>Pilotproject «Ask Brian» ChatGPT 4 Turbo in class</vt:lpstr>
      <vt:lpstr>Rubrics and generative AI Tools – a necessary Link </vt:lpstr>
      <vt:lpstr>Design</vt:lpstr>
      <vt:lpstr>Best Practice and User Experience</vt:lpstr>
      <vt:lpstr>Custom GPT Rubric Generator </vt:lpstr>
      <vt:lpstr>Thank you.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- University of St.Gallen</dc:title>
  <dc:creator>Sebastian Meisel</dc:creator>
  <cp:lastModifiedBy>Gasser-Beck, Jacqueline</cp:lastModifiedBy>
  <cp:revision>2</cp:revision>
  <dcterms:created xsi:type="dcterms:W3CDTF">2024-04-05T06:26:58Z</dcterms:created>
  <dcterms:modified xsi:type="dcterms:W3CDTF">2024-04-16T13:20:42Z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0x01010034C2EED3AEDAB24AB48AF05A7A255DF4</vt:lpwstr>
  </property>
  <property fmtid="{D5CDD505-2E9C-101B-9397-08002B2CF9AE}" pid="3" name="MediaServiceImageTags">
    <vt:lpwstr/>
  </property>
  <property fmtid="{D5CDD505-2E9C-101B-9397-08002B2CF9AE}" pid="4" name="TemplafyTimeStamp">
    <vt:lpwstr>2024-03-11T15:36:41</vt:lpwstr>
  </property>
  <property fmtid="{D5CDD505-2E9C-101B-9397-08002B2CF9AE}" pid="5" name="TemplafyTenantId">
    <vt:lpwstr>unisg</vt:lpwstr>
  </property>
  <property fmtid="{D5CDD505-2E9C-101B-9397-08002B2CF9AE}" pid="6" name="TemplafyTemplateId">
    <vt:lpwstr>637700762909751978</vt:lpwstr>
  </property>
  <property fmtid="{D5CDD505-2E9C-101B-9397-08002B2CF9AE}" pid="7" name="TemplafyUserProfileId">
    <vt:lpwstr>638108392229952098</vt:lpwstr>
  </property>
  <property fmtid="{D5CDD505-2E9C-101B-9397-08002B2CF9AE}" pid="8" name="TemplafyLanguageCode">
    <vt:lpwstr>de-CH</vt:lpwstr>
  </property>
  <property fmtid="{D5CDD505-2E9C-101B-9397-08002B2CF9AE}" pid="9" name="TemplafyFromBlank">
    <vt:bool>false</vt:bool>
  </property>
</Properties>
</file>